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4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media/image86.jpg" ContentType="image/jpg"/>
  <Override PartName="/ppt/media/image87.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0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2" r:id="rId1"/>
  </p:sldMasterIdLst>
  <p:notesMasterIdLst>
    <p:notesMasterId r:id="rId64"/>
  </p:notesMasterIdLst>
  <p:sldIdLst>
    <p:sldId id="468" r:id="rId2"/>
    <p:sldId id="261" r:id="rId3"/>
    <p:sldId id="423" r:id="rId4"/>
    <p:sldId id="480" r:id="rId5"/>
    <p:sldId id="482" r:id="rId6"/>
    <p:sldId id="481" r:id="rId7"/>
    <p:sldId id="483" r:id="rId8"/>
    <p:sldId id="340" r:id="rId9"/>
    <p:sldId id="450" r:id="rId10"/>
    <p:sldId id="400" r:id="rId11"/>
    <p:sldId id="270" r:id="rId12"/>
    <p:sldId id="473" r:id="rId13"/>
    <p:sldId id="273" r:id="rId14"/>
    <p:sldId id="469" r:id="rId15"/>
    <p:sldId id="327" r:id="rId16"/>
    <p:sldId id="470" r:id="rId17"/>
    <p:sldId id="457" r:id="rId18"/>
    <p:sldId id="341" r:id="rId19"/>
    <p:sldId id="394" r:id="rId20"/>
    <p:sldId id="425" r:id="rId21"/>
    <p:sldId id="471" r:id="rId22"/>
    <p:sldId id="267" r:id="rId23"/>
    <p:sldId id="271" r:id="rId24"/>
    <p:sldId id="421" r:id="rId25"/>
    <p:sldId id="472" r:id="rId26"/>
    <p:sldId id="466" r:id="rId27"/>
    <p:sldId id="331" r:id="rId28"/>
    <p:sldId id="436" r:id="rId29"/>
    <p:sldId id="435" r:id="rId30"/>
    <p:sldId id="422" r:id="rId31"/>
    <p:sldId id="453" r:id="rId32"/>
    <p:sldId id="337" r:id="rId33"/>
    <p:sldId id="334" r:id="rId34"/>
    <p:sldId id="437" r:id="rId35"/>
    <p:sldId id="438" r:id="rId36"/>
    <p:sldId id="396" r:id="rId37"/>
    <p:sldId id="404" r:id="rId38"/>
    <p:sldId id="439" r:id="rId39"/>
    <p:sldId id="440" r:id="rId40"/>
    <p:sldId id="448" r:id="rId41"/>
    <p:sldId id="269" r:id="rId42"/>
    <p:sldId id="393" r:id="rId43"/>
    <p:sldId id="325" r:id="rId44"/>
    <p:sldId id="429" r:id="rId45"/>
    <p:sldId id="432" r:id="rId46"/>
    <p:sldId id="443" r:id="rId47"/>
    <p:sldId id="387" r:id="rId48"/>
    <p:sldId id="445" r:id="rId49"/>
    <p:sldId id="452" r:id="rId50"/>
    <p:sldId id="449" r:id="rId51"/>
    <p:sldId id="442" r:id="rId52"/>
    <p:sldId id="266" r:id="rId53"/>
    <p:sldId id="424" r:id="rId54"/>
    <p:sldId id="398" r:id="rId55"/>
    <p:sldId id="345" r:id="rId56"/>
    <p:sldId id="451" r:id="rId57"/>
    <p:sldId id="256" r:id="rId58"/>
    <p:sldId id="257" r:id="rId59"/>
    <p:sldId id="399" r:id="rId60"/>
    <p:sldId id="294" r:id="rId61"/>
    <p:sldId id="476" r:id="rId62"/>
    <p:sldId id="293" r:id="rId63"/>
  </p:sldIdLst>
  <p:sldSz cx="10693400" cy="7556500"/>
  <p:notesSz cx="10693400" cy="7556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o deredita" initials="fd" lastIdx="3" clrIdx="0">
    <p:extLst>
      <p:ext uri="{19B8F6BF-5375-455C-9EA6-DF929625EA0E}">
        <p15:presenceInfo xmlns:p15="http://schemas.microsoft.com/office/powerpoint/2012/main" userId="c1ffce94daefd2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D15B0"/>
    <a:srgbClr val="FF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95000" autoAdjust="0"/>
  </p:normalViewPr>
  <p:slideViewPr>
    <p:cSldViewPr snapToGrid="0">
      <p:cViewPr varScale="1">
        <p:scale>
          <a:sx n="52" d="100"/>
          <a:sy n="52" d="100"/>
        </p:scale>
        <p:origin x="1692" y="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D1A60-E814-40FA-B543-C7D5CF9858A9}" type="doc">
      <dgm:prSet loTypeId="urn:microsoft.com/office/officeart/2005/8/layout/radial5" loCatId="cycle" qsTypeId="urn:microsoft.com/office/officeart/2005/8/quickstyle/3d1" qsCatId="3D" csTypeId="urn:microsoft.com/office/officeart/2005/8/colors/accent1_2" csCatId="accent1" phldr="1"/>
      <dgm:spPr/>
      <dgm:t>
        <a:bodyPr/>
        <a:lstStyle/>
        <a:p>
          <a:endParaRPr lang="it-IT"/>
        </a:p>
      </dgm:t>
    </dgm:pt>
    <dgm:pt modelId="{8C93303C-5018-4E57-AC96-E396BF6905E5}">
      <dgm:prSet phldrT="[Testo]" custT="1">
        <dgm:style>
          <a:lnRef idx="1">
            <a:schemeClr val="accent2"/>
          </a:lnRef>
          <a:fillRef idx="3">
            <a:schemeClr val="accent2"/>
          </a:fillRef>
          <a:effectRef idx="2">
            <a:schemeClr val="accent2"/>
          </a:effectRef>
          <a:fontRef idx="minor">
            <a:schemeClr val="lt1"/>
          </a:fontRef>
        </dgm:style>
      </dgm:prSet>
      <dgm:spPr>
        <a:solidFill>
          <a:schemeClr val="accent6">
            <a:lumMod val="40000"/>
            <a:lumOff val="60000"/>
          </a:schemeClr>
        </a:solidFill>
        <a:scene3d>
          <a:camera prst="orthographicFront"/>
          <a:lightRig rig="flat" dir="t"/>
        </a:scene3d>
        <a:sp3d>
          <a:bevelT w="165100" prst="coolSlant"/>
        </a:sp3d>
      </dgm:spPr>
      <dgm:t>
        <a:bodyPr/>
        <a:lstStyle/>
        <a:p>
          <a:r>
            <a:rPr lang="it-IT" sz="2000" b="1" dirty="0">
              <a:solidFill>
                <a:schemeClr val="accent5">
                  <a:lumMod val="75000"/>
                </a:schemeClr>
              </a:solidFill>
              <a:latin typeface="Comic Sans MS" panose="030F0702030302020204" pitchFamily="66" charset="0"/>
            </a:rPr>
            <a:t>T.I.C.</a:t>
          </a:r>
        </a:p>
      </dgm:t>
    </dgm:pt>
    <dgm:pt modelId="{AA8474E6-2C09-4BCF-B822-B4CDD9C5CE68}" type="parTrans" cxnId="{F9753D32-9814-4755-BE08-D394C65EEAA6}">
      <dgm:prSet/>
      <dgm:spPr/>
      <dgm:t>
        <a:bodyPr/>
        <a:lstStyle/>
        <a:p>
          <a:endParaRPr lang="it-IT"/>
        </a:p>
      </dgm:t>
    </dgm:pt>
    <dgm:pt modelId="{A5A5F31B-5342-43E9-A2BB-150382BBC9AB}" type="sibTrans" cxnId="{F9753D32-9814-4755-BE08-D394C65EEAA6}">
      <dgm:prSet/>
      <dgm:spPr/>
      <dgm:t>
        <a:bodyPr/>
        <a:lstStyle/>
        <a:p>
          <a:endParaRPr lang="it-IT"/>
        </a:p>
      </dgm:t>
    </dgm:pt>
    <dgm:pt modelId="{7A41F67A-93FE-4871-950F-6F391DF75187}">
      <dgm:prSet custT="1">
        <dgm:style>
          <a:lnRef idx="1">
            <a:schemeClr val="accent2"/>
          </a:lnRef>
          <a:fillRef idx="3">
            <a:schemeClr val="accent2"/>
          </a:fillRef>
          <a:effectRef idx="2">
            <a:schemeClr val="accent2"/>
          </a:effectRef>
          <a:fontRef idx="minor">
            <a:schemeClr val="lt1"/>
          </a:fontRef>
        </dgm:style>
      </dgm:prSet>
      <dgm:spPr>
        <a:solidFill>
          <a:schemeClr val="accent6">
            <a:lumMod val="60000"/>
            <a:lumOff val="40000"/>
          </a:schemeClr>
        </a:solidFill>
        <a:scene3d>
          <a:camera prst="orthographicFront"/>
          <a:lightRig rig="flat" dir="t"/>
        </a:scene3d>
        <a:sp3d>
          <a:bevelT w="165100" prst="coolSlant"/>
        </a:sp3d>
      </dgm:spPr>
      <dgm:t>
        <a:bodyPr/>
        <a:lstStyle/>
        <a:p>
          <a:r>
            <a:rPr lang="it-IT" sz="1600" b="1" dirty="0">
              <a:solidFill>
                <a:schemeClr val="accent5">
                  <a:lumMod val="75000"/>
                </a:schemeClr>
              </a:solidFill>
              <a:latin typeface="Times New Roman" panose="02020603050405020304" pitchFamily="18" charset="0"/>
              <a:cs typeface="Times New Roman" panose="02020603050405020304" pitchFamily="18" charset="0"/>
            </a:rPr>
            <a:t>Compresenza di più mezzi di comunicazione in uno stesso supporto informatico</a:t>
          </a:r>
        </a:p>
      </dgm:t>
    </dgm:pt>
    <dgm:pt modelId="{ACC1E3A1-F5E6-41B7-9D4E-894A316A11CA}" type="parTrans" cxnId="{5707E5B4-81FD-4DDC-BEB8-34885D67E109}">
      <dgm:prSet/>
      <dgm:spPr>
        <a:solidFill>
          <a:schemeClr val="accent6">
            <a:lumMod val="75000"/>
          </a:schemeClr>
        </a:solidFill>
      </dgm:spPr>
      <dgm:t>
        <a:bodyPr/>
        <a:lstStyle/>
        <a:p>
          <a:endParaRPr lang="it-IT" dirty="0"/>
        </a:p>
      </dgm:t>
    </dgm:pt>
    <dgm:pt modelId="{F0FC7CD0-02FD-4933-88AD-00688697D9FB}" type="sibTrans" cxnId="{5707E5B4-81FD-4DDC-BEB8-34885D67E109}">
      <dgm:prSet/>
      <dgm:spPr/>
      <dgm:t>
        <a:bodyPr/>
        <a:lstStyle/>
        <a:p>
          <a:endParaRPr lang="it-IT"/>
        </a:p>
      </dgm:t>
    </dgm:pt>
    <dgm:pt modelId="{A5234161-24B7-4C39-9959-B512D9C5AAC8}">
      <dgm:prSet custT="1">
        <dgm:style>
          <a:lnRef idx="1">
            <a:schemeClr val="accent2"/>
          </a:lnRef>
          <a:fillRef idx="3">
            <a:schemeClr val="accent2"/>
          </a:fillRef>
          <a:effectRef idx="2">
            <a:schemeClr val="accent2"/>
          </a:effectRef>
          <a:fontRef idx="minor">
            <a:schemeClr val="lt1"/>
          </a:fontRef>
        </dgm:style>
      </dgm:prSet>
      <dgm:spPr>
        <a:solidFill>
          <a:schemeClr val="accent6">
            <a:lumMod val="60000"/>
            <a:lumOff val="40000"/>
          </a:schemeClr>
        </a:solidFill>
        <a:scene3d>
          <a:camera prst="orthographicFront"/>
          <a:lightRig rig="flat" dir="t"/>
        </a:scene3d>
        <a:sp3d>
          <a:bevelT w="165100" prst="coolSlant"/>
        </a:sp3d>
      </dgm:spPr>
      <dgm:t>
        <a:bodyPr/>
        <a:lstStyle/>
        <a:p>
          <a:r>
            <a:rPr lang="it-IT" sz="1600" b="1" dirty="0">
              <a:solidFill>
                <a:schemeClr val="accent5">
                  <a:lumMod val="75000"/>
                </a:schemeClr>
              </a:solidFill>
              <a:latin typeface="Comic Sans MS" panose="030F0702030302020204" pitchFamily="66" charset="0"/>
            </a:rPr>
            <a:t>Innovazione didattica e arricchimento dell’offerta formativa</a:t>
          </a:r>
        </a:p>
      </dgm:t>
    </dgm:pt>
    <dgm:pt modelId="{4AED5AC0-2BD3-425C-935C-419ED41BFD66}" type="parTrans" cxnId="{6BD138C3-E0C4-4971-B05E-6BAE0D9D2D76}">
      <dgm:prSet/>
      <dgm:spPr>
        <a:solidFill>
          <a:schemeClr val="accent6">
            <a:lumMod val="75000"/>
          </a:schemeClr>
        </a:solidFill>
      </dgm:spPr>
      <dgm:t>
        <a:bodyPr/>
        <a:lstStyle/>
        <a:p>
          <a:endParaRPr lang="it-IT" dirty="0"/>
        </a:p>
      </dgm:t>
    </dgm:pt>
    <dgm:pt modelId="{C08DDFDE-4B52-45B7-B2CF-C7A73F268CCE}" type="sibTrans" cxnId="{6BD138C3-E0C4-4971-B05E-6BAE0D9D2D76}">
      <dgm:prSet/>
      <dgm:spPr/>
      <dgm:t>
        <a:bodyPr/>
        <a:lstStyle/>
        <a:p>
          <a:endParaRPr lang="it-IT"/>
        </a:p>
      </dgm:t>
    </dgm:pt>
    <dgm:pt modelId="{90B79D57-7647-4931-A2D9-2A146AEB4533}">
      <dgm:prSet custT="1">
        <dgm:style>
          <a:lnRef idx="1">
            <a:schemeClr val="accent2"/>
          </a:lnRef>
          <a:fillRef idx="3">
            <a:schemeClr val="accent2"/>
          </a:fillRef>
          <a:effectRef idx="2">
            <a:schemeClr val="accent2"/>
          </a:effectRef>
          <a:fontRef idx="minor">
            <a:schemeClr val="lt1"/>
          </a:fontRef>
        </dgm:style>
      </dgm:prSet>
      <dgm:spPr>
        <a:solidFill>
          <a:schemeClr val="accent6">
            <a:lumMod val="40000"/>
            <a:lumOff val="60000"/>
          </a:schemeClr>
        </a:solidFill>
        <a:scene3d>
          <a:camera prst="orthographicFront"/>
          <a:lightRig rig="flat" dir="t"/>
        </a:scene3d>
        <a:sp3d>
          <a:bevelT w="165100" prst="coolSlant"/>
        </a:sp3d>
      </dgm:spPr>
      <dgm:t>
        <a:bodyPr/>
        <a:lstStyle/>
        <a:p>
          <a:r>
            <a:rPr lang="it-IT" sz="1600" b="1" dirty="0">
              <a:solidFill>
                <a:schemeClr val="accent5">
                  <a:lumMod val="75000"/>
                </a:schemeClr>
              </a:solidFill>
              <a:latin typeface="Comic Sans MS" panose="030F0702030302020204" pitchFamily="66" charset="0"/>
            </a:rPr>
            <a:t>Scuola in rete con il mondo</a:t>
          </a:r>
        </a:p>
      </dgm:t>
    </dgm:pt>
    <dgm:pt modelId="{06F49B30-D105-436A-A49F-2019F4D67A00}" type="parTrans" cxnId="{7DFCE7B2-4CBD-4358-A62C-AF7245EB6583}">
      <dgm:prSet/>
      <dgm:spPr>
        <a:solidFill>
          <a:schemeClr val="accent6">
            <a:lumMod val="75000"/>
          </a:schemeClr>
        </a:solidFill>
      </dgm:spPr>
      <dgm:t>
        <a:bodyPr/>
        <a:lstStyle/>
        <a:p>
          <a:endParaRPr lang="it-IT" dirty="0"/>
        </a:p>
      </dgm:t>
    </dgm:pt>
    <dgm:pt modelId="{0522CFEC-0AD2-49D2-8212-9A56AE95CCF8}" type="sibTrans" cxnId="{7DFCE7B2-4CBD-4358-A62C-AF7245EB6583}">
      <dgm:prSet/>
      <dgm:spPr/>
      <dgm:t>
        <a:bodyPr/>
        <a:lstStyle/>
        <a:p>
          <a:endParaRPr lang="it-IT"/>
        </a:p>
      </dgm:t>
    </dgm:pt>
    <dgm:pt modelId="{DC255773-FAFD-49C6-9478-924D6AC143C4}">
      <dgm:prSet custT="1">
        <dgm:style>
          <a:lnRef idx="1">
            <a:schemeClr val="accent2"/>
          </a:lnRef>
          <a:fillRef idx="3">
            <a:schemeClr val="accent2"/>
          </a:fillRef>
          <a:effectRef idx="2">
            <a:schemeClr val="accent2"/>
          </a:effectRef>
          <a:fontRef idx="minor">
            <a:schemeClr val="lt1"/>
          </a:fontRef>
        </dgm:style>
      </dgm:prSet>
      <dgm:spPr>
        <a:solidFill>
          <a:schemeClr val="accent6">
            <a:lumMod val="60000"/>
            <a:lumOff val="40000"/>
          </a:schemeClr>
        </a:solidFill>
        <a:scene3d>
          <a:camera prst="orthographicFront"/>
          <a:lightRig rig="flat" dir="t"/>
        </a:scene3d>
        <a:sp3d>
          <a:bevelT w="165100" prst="coolSlant"/>
        </a:sp3d>
      </dgm:spPr>
      <dgm:t>
        <a:bodyPr/>
        <a:lstStyle/>
        <a:p>
          <a:r>
            <a:rPr lang="it-IT" sz="1600" b="1" dirty="0">
              <a:solidFill>
                <a:schemeClr val="accent5">
                  <a:lumMod val="75000"/>
                </a:schemeClr>
              </a:solidFill>
              <a:latin typeface="Comic Sans MS" panose="030F0702030302020204" pitchFamily="66" charset="0"/>
            </a:rPr>
            <a:t>Elemento che rivoluziona le modalità di insegnamento/apprendimento</a:t>
          </a:r>
        </a:p>
      </dgm:t>
    </dgm:pt>
    <dgm:pt modelId="{66401A3B-AAFF-4F92-BC7E-336765FA8312}" type="parTrans" cxnId="{E2B906F2-3806-4A7D-AD09-AFECEF83AA0E}">
      <dgm:prSet/>
      <dgm:spPr>
        <a:solidFill>
          <a:schemeClr val="accent6">
            <a:lumMod val="75000"/>
          </a:schemeClr>
        </a:solidFill>
      </dgm:spPr>
      <dgm:t>
        <a:bodyPr/>
        <a:lstStyle/>
        <a:p>
          <a:endParaRPr lang="it-IT" dirty="0"/>
        </a:p>
      </dgm:t>
    </dgm:pt>
    <dgm:pt modelId="{97A5E89A-7C46-4715-982B-FB10CF4973F9}" type="sibTrans" cxnId="{E2B906F2-3806-4A7D-AD09-AFECEF83AA0E}">
      <dgm:prSet/>
      <dgm:spPr/>
      <dgm:t>
        <a:bodyPr/>
        <a:lstStyle/>
        <a:p>
          <a:endParaRPr lang="it-IT"/>
        </a:p>
      </dgm:t>
    </dgm:pt>
    <dgm:pt modelId="{13F9B18D-FE0A-4D49-BA34-DE96E5A0BB68}">
      <dgm:prSet/>
      <dgm:spPr/>
      <dgm:t>
        <a:bodyPr/>
        <a:lstStyle/>
        <a:p>
          <a:endParaRPr lang="it-IT"/>
        </a:p>
      </dgm:t>
    </dgm:pt>
    <dgm:pt modelId="{B4B7AAAA-DAF0-48D7-A594-18D0867178E1}" type="parTrans" cxnId="{AE27EFCA-5442-4E0A-960A-7019B974F653}">
      <dgm:prSet/>
      <dgm:spPr/>
      <dgm:t>
        <a:bodyPr/>
        <a:lstStyle/>
        <a:p>
          <a:endParaRPr lang="it-IT"/>
        </a:p>
      </dgm:t>
    </dgm:pt>
    <dgm:pt modelId="{C1244619-C90D-47E2-A9AF-456D152FAA47}" type="sibTrans" cxnId="{AE27EFCA-5442-4E0A-960A-7019B974F653}">
      <dgm:prSet/>
      <dgm:spPr/>
      <dgm:t>
        <a:bodyPr/>
        <a:lstStyle/>
        <a:p>
          <a:endParaRPr lang="it-IT"/>
        </a:p>
      </dgm:t>
    </dgm:pt>
    <dgm:pt modelId="{1F5066E6-F9EA-45B3-AA01-83EFE14DBD25}">
      <dgm:prSet/>
      <dgm:spPr/>
      <dgm:t>
        <a:bodyPr/>
        <a:lstStyle/>
        <a:p>
          <a:endParaRPr lang="it-IT"/>
        </a:p>
      </dgm:t>
    </dgm:pt>
    <dgm:pt modelId="{64AADB5B-B24C-4EB0-ACF8-E3B1CDDAFCA8}" type="parTrans" cxnId="{7EBA7A30-E3C8-407A-8EC3-FC12A1F66C0A}">
      <dgm:prSet/>
      <dgm:spPr/>
      <dgm:t>
        <a:bodyPr/>
        <a:lstStyle/>
        <a:p>
          <a:endParaRPr lang="it-IT"/>
        </a:p>
      </dgm:t>
    </dgm:pt>
    <dgm:pt modelId="{97C479B3-F09D-4B23-A1BE-100B20A343E5}" type="sibTrans" cxnId="{7EBA7A30-E3C8-407A-8EC3-FC12A1F66C0A}">
      <dgm:prSet/>
      <dgm:spPr/>
      <dgm:t>
        <a:bodyPr/>
        <a:lstStyle/>
        <a:p>
          <a:endParaRPr lang="it-IT"/>
        </a:p>
      </dgm:t>
    </dgm:pt>
    <dgm:pt modelId="{C7244CA2-CA66-4793-B7D8-01DAB095A69C}">
      <dgm:prSet/>
      <dgm:spPr/>
      <dgm:t>
        <a:bodyPr/>
        <a:lstStyle/>
        <a:p>
          <a:endParaRPr lang="it-IT"/>
        </a:p>
      </dgm:t>
    </dgm:pt>
    <dgm:pt modelId="{C1F0BB66-55BA-473B-A14F-A7EB508280D3}" type="parTrans" cxnId="{29AF69F7-E5AD-4500-97A3-1103C091A73E}">
      <dgm:prSet/>
      <dgm:spPr/>
      <dgm:t>
        <a:bodyPr/>
        <a:lstStyle/>
        <a:p>
          <a:endParaRPr lang="it-IT"/>
        </a:p>
      </dgm:t>
    </dgm:pt>
    <dgm:pt modelId="{74AF537C-182A-41DE-9973-12451611FB8A}" type="sibTrans" cxnId="{29AF69F7-E5AD-4500-97A3-1103C091A73E}">
      <dgm:prSet/>
      <dgm:spPr/>
      <dgm:t>
        <a:bodyPr/>
        <a:lstStyle/>
        <a:p>
          <a:endParaRPr lang="it-IT"/>
        </a:p>
      </dgm:t>
    </dgm:pt>
    <dgm:pt modelId="{AB9FCF83-2547-4E60-ABE0-C7E6905B6702}">
      <dgm:prSet/>
      <dgm:spPr/>
      <dgm:t>
        <a:bodyPr/>
        <a:lstStyle/>
        <a:p>
          <a:endParaRPr lang="it-IT"/>
        </a:p>
      </dgm:t>
    </dgm:pt>
    <dgm:pt modelId="{40FE9485-D943-4E4E-A1EA-1BAB8F027EB3}" type="parTrans" cxnId="{B89054EE-C389-4991-A592-B306B72E8A44}">
      <dgm:prSet/>
      <dgm:spPr/>
      <dgm:t>
        <a:bodyPr/>
        <a:lstStyle/>
        <a:p>
          <a:endParaRPr lang="it-IT"/>
        </a:p>
      </dgm:t>
    </dgm:pt>
    <dgm:pt modelId="{8C1C4FE1-1A09-491D-A0B3-6F0CF0563064}" type="sibTrans" cxnId="{B89054EE-C389-4991-A592-B306B72E8A44}">
      <dgm:prSet/>
      <dgm:spPr/>
      <dgm:t>
        <a:bodyPr/>
        <a:lstStyle/>
        <a:p>
          <a:endParaRPr lang="it-IT"/>
        </a:p>
      </dgm:t>
    </dgm:pt>
    <dgm:pt modelId="{5471C659-C061-4C58-A9CF-A47316D4F461}" type="pres">
      <dgm:prSet presAssocID="{605D1A60-E814-40FA-B543-C7D5CF9858A9}" presName="Name0" presStyleCnt="0">
        <dgm:presLayoutVars>
          <dgm:chMax val="1"/>
          <dgm:dir/>
          <dgm:animLvl val="ctr"/>
          <dgm:resizeHandles val="exact"/>
        </dgm:presLayoutVars>
      </dgm:prSet>
      <dgm:spPr/>
    </dgm:pt>
    <dgm:pt modelId="{D72DA427-8BE9-48D8-BE09-E33553703EB2}" type="pres">
      <dgm:prSet presAssocID="{8C93303C-5018-4E57-AC96-E396BF6905E5}" presName="centerShape" presStyleLbl="node0" presStyleIdx="0" presStyleCnt="1" custScaleX="134530" custScaleY="113474" custLinFactNeighborX="-19628" custLinFactNeighborY="-559"/>
      <dgm:spPr/>
    </dgm:pt>
    <dgm:pt modelId="{EC808963-2F15-43CC-8853-B6F6C2078BCB}" type="pres">
      <dgm:prSet presAssocID="{66401A3B-AAFF-4F92-BC7E-336765FA8312}" presName="parTrans" presStyleLbl="sibTrans2D1" presStyleIdx="0" presStyleCnt="4" custAng="21593382" custScaleX="136349" custLinFactNeighborX="-15520" custLinFactNeighborY="-8057"/>
      <dgm:spPr/>
    </dgm:pt>
    <dgm:pt modelId="{F4FD62EB-0E24-4289-950E-326856F7F5A8}" type="pres">
      <dgm:prSet presAssocID="{66401A3B-AAFF-4F92-BC7E-336765FA8312}" presName="connectorText" presStyleLbl="sibTrans2D1" presStyleIdx="0" presStyleCnt="4"/>
      <dgm:spPr/>
    </dgm:pt>
    <dgm:pt modelId="{C05F57AC-A5F4-43CD-AA6D-8E618C59AC47}" type="pres">
      <dgm:prSet presAssocID="{DC255773-FAFD-49C6-9478-924D6AC143C4}" presName="node" presStyleLbl="node1" presStyleIdx="0" presStyleCnt="4" custScaleX="232495" custScaleY="103626" custRadScaleRad="109551" custRadScaleInc="-42803">
        <dgm:presLayoutVars>
          <dgm:bulletEnabled val="1"/>
        </dgm:presLayoutVars>
      </dgm:prSet>
      <dgm:spPr/>
    </dgm:pt>
    <dgm:pt modelId="{79DC9435-ED09-4DC0-9C17-B0B8200146AC}" type="pres">
      <dgm:prSet presAssocID="{06F49B30-D105-436A-A49F-2019F4D67A00}" presName="parTrans" presStyleLbl="sibTrans2D1" presStyleIdx="1" presStyleCnt="4" custScaleX="126312" custLinFactNeighborX="7305" custLinFactNeighborY="2737"/>
      <dgm:spPr/>
    </dgm:pt>
    <dgm:pt modelId="{D5BF1A2D-1B70-4CC6-B6D3-252E33295D37}" type="pres">
      <dgm:prSet presAssocID="{06F49B30-D105-436A-A49F-2019F4D67A00}" presName="connectorText" presStyleLbl="sibTrans2D1" presStyleIdx="1" presStyleCnt="4"/>
      <dgm:spPr/>
    </dgm:pt>
    <dgm:pt modelId="{D90ED8B3-B759-4023-A8B4-C4AA2EE0D24D}" type="pres">
      <dgm:prSet presAssocID="{90B79D57-7647-4931-A2D9-2A146AEB4533}" presName="node" presStyleLbl="node1" presStyleIdx="1" presStyleCnt="4" custScaleX="121122" custScaleY="105574" custRadScaleRad="109972" custRadScaleInc="770">
        <dgm:presLayoutVars>
          <dgm:bulletEnabled val="1"/>
        </dgm:presLayoutVars>
      </dgm:prSet>
      <dgm:spPr/>
    </dgm:pt>
    <dgm:pt modelId="{FD91B7C0-CA8E-4BA7-A65D-797C5D89ED91}" type="pres">
      <dgm:prSet presAssocID="{4AED5AC0-2BD3-425C-935C-419ED41BFD66}" presName="parTrans" presStyleLbl="sibTrans2D1" presStyleIdx="2" presStyleCnt="4" custAng="320190" custScaleX="148153" custLinFactNeighborX="-8368" custLinFactNeighborY="8052"/>
      <dgm:spPr/>
    </dgm:pt>
    <dgm:pt modelId="{4F515E1B-1CA7-4194-934D-3233516D7792}" type="pres">
      <dgm:prSet presAssocID="{4AED5AC0-2BD3-425C-935C-419ED41BFD66}" presName="connectorText" presStyleLbl="sibTrans2D1" presStyleIdx="2" presStyleCnt="4"/>
      <dgm:spPr/>
    </dgm:pt>
    <dgm:pt modelId="{10478E26-6A80-4A94-ABA7-044B535963E4}" type="pres">
      <dgm:prSet presAssocID="{A5234161-24B7-4C39-9959-B512D9C5AAC8}" presName="node" presStyleLbl="node1" presStyleIdx="2" presStyleCnt="4" custScaleX="211520" custRadScaleRad="109751" custRadScaleInc="40943">
        <dgm:presLayoutVars>
          <dgm:bulletEnabled val="1"/>
        </dgm:presLayoutVars>
      </dgm:prSet>
      <dgm:spPr/>
    </dgm:pt>
    <dgm:pt modelId="{750C1EA5-BE15-400A-88D8-B3106F9888D8}" type="pres">
      <dgm:prSet presAssocID="{ACC1E3A1-F5E6-41B7-9D4E-894A316A11CA}" presName="parTrans" presStyleLbl="sibTrans2D1" presStyleIdx="3" presStyleCnt="4" custScaleX="144866" custLinFactNeighborX="-19384" custLinFactNeighborY="-10149"/>
      <dgm:spPr/>
    </dgm:pt>
    <dgm:pt modelId="{8BA53D6F-B33A-40C3-942D-0BFE43D78D09}" type="pres">
      <dgm:prSet presAssocID="{ACC1E3A1-F5E6-41B7-9D4E-894A316A11CA}" presName="connectorText" presStyleLbl="sibTrans2D1" presStyleIdx="3" presStyleCnt="4"/>
      <dgm:spPr/>
    </dgm:pt>
    <dgm:pt modelId="{D7307E36-35D9-46C3-837D-217C6E46BFA4}" type="pres">
      <dgm:prSet presAssocID="{7A41F67A-93FE-4871-950F-6F391DF75187}" presName="node" presStyleLbl="node1" presStyleIdx="3" presStyleCnt="4" custScaleX="155890" custScaleY="159687" custRadScaleRad="199733" custRadScaleInc="-1463">
        <dgm:presLayoutVars>
          <dgm:bulletEnabled val="1"/>
        </dgm:presLayoutVars>
      </dgm:prSet>
      <dgm:spPr/>
    </dgm:pt>
  </dgm:ptLst>
  <dgm:cxnLst>
    <dgm:cxn modelId="{49DA1F20-3EB6-4BBD-8625-EC1B31A11478}" type="presOf" srcId="{7A41F67A-93FE-4871-950F-6F391DF75187}" destId="{D7307E36-35D9-46C3-837D-217C6E46BFA4}" srcOrd="0" destOrd="0" presId="urn:microsoft.com/office/officeart/2005/8/layout/radial5"/>
    <dgm:cxn modelId="{542D6F2C-741E-4BD0-B29D-B28382296070}" type="presOf" srcId="{66401A3B-AAFF-4F92-BC7E-336765FA8312}" destId="{EC808963-2F15-43CC-8853-B6F6C2078BCB}" srcOrd="0" destOrd="0" presId="urn:microsoft.com/office/officeart/2005/8/layout/radial5"/>
    <dgm:cxn modelId="{41A94730-613E-4511-B178-E60D7702C767}" type="presOf" srcId="{66401A3B-AAFF-4F92-BC7E-336765FA8312}" destId="{F4FD62EB-0E24-4289-950E-326856F7F5A8}" srcOrd="1" destOrd="0" presId="urn:microsoft.com/office/officeart/2005/8/layout/radial5"/>
    <dgm:cxn modelId="{7EBA7A30-E3C8-407A-8EC3-FC12A1F66C0A}" srcId="{605D1A60-E814-40FA-B543-C7D5CF9858A9}" destId="{1F5066E6-F9EA-45B3-AA01-83EFE14DBD25}" srcOrd="4" destOrd="0" parTransId="{64AADB5B-B24C-4EB0-ACF8-E3B1CDDAFCA8}" sibTransId="{97C479B3-F09D-4B23-A1BE-100B20A343E5}"/>
    <dgm:cxn modelId="{F9753D32-9814-4755-BE08-D394C65EEAA6}" srcId="{605D1A60-E814-40FA-B543-C7D5CF9858A9}" destId="{8C93303C-5018-4E57-AC96-E396BF6905E5}" srcOrd="0" destOrd="0" parTransId="{AA8474E6-2C09-4BCF-B822-B4CDD9C5CE68}" sibTransId="{A5A5F31B-5342-43E9-A2BB-150382BBC9AB}"/>
    <dgm:cxn modelId="{4D32D032-1CEC-4246-819E-45C34A430344}" type="presOf" srcId="{4AED5AC0-2BD3-425C-935C-419ED41BFD66}" destId="{FD91B7C0-CA8E-4BA7-A65D-797C5D89ED91}" srcOrd="0" destOrd="0" presId="urn:microsoft.com/office/officeart/2005/8/layout/radial5"/>
    <dgm:cxn modelId="{9502D965-975B-4ADF-B235-CF5CBAAE8AA2}" type="presOf" srcId="{4AED5AC0-2BD3-425C-935C-419ED41BFD66}" destId="{4F515E1B-1CA7-4194-934D-3233516D7792}" srcOrd="1" destOrd="0" presId="urn:microsoft.com/office/officeart/2005/8/layout/radial5"/>
    <dgm:cxn modelId="{7C2FDB47-0765-4C53-B4C6-8CD6AE40E3D6}" type="presOf" srcId="{DC255773-FAFD-49C6-9478-924D6AC143C4}" destId="{C05F57AC-A5F4-43CD-AA6D-8E618C59AC47}" srcOrd="0" destOrd="0" presId="urn:microsoft.com/office/officeart/2005/8/layout/radial5"/>
    <dgm:cxn modelId="{20B90B4A-834B-44C5-A733-6FA27FF7DA67}" type="presOf" srcId="{A5234161-24B7-4C39-9959-B512D9C5AAC8}" destId="{10478E26-6A80-4A94-ABA7-044B535963E4}" srcOrd="0" destOrd="0" presId="urn:microsoft.com/office/officeart/2005/8/layout/radial5"/>
    <dgm:cxn modelId="{9671DE4C-2727-4442-9D64-46F2D1287E2C}" type="presOf" srcId="{ACC1E3A1-F5E6-41B7-9D4E-894A316A11CA}" destId="{8BA53D6F-B33A-40C3-942D-0BFE43D78D09}" srcOrd="1" destOrd="0" presId="urn:microsoft.com/office/officeart/2005/8/layout/radial5"/>
    <dgm:cxn modelId="{700FB670-5E82-44B1-AE34-6A30E836A1A6}" type="presOf" srcId="{06F49B30-D105-436A-A49F-2019F4D67A00}" destId="{79DC9435-ED09-4DC0-9C17-B0B8200146AC}" srcOrd="0" destOrd="0" presId="urn:microsoft.com/office/officeart/2005/8/layout/radial5"/>
    <dgm:cxn modelId="{7AF1F15A-6817-4EBB-BAFC-9C35BC18E86E}" type="presOf" srcId="{605D1A60-E814-40FA-B543-C7D5CF9858A9}" destId="{5471C659-C061-4C58-A9CF-A47316D4F461}" srcOrd="0" destOrd="0" presId="urn:microsoft.com/office/officeart/2005/8/layout/radial5"/>
    <dgm:cxn modelId="{8A886F8B-E069-43C1-87D9-2A59794BC5B6}" type="presOf" srcId="{06F49B30-D105-436A-A49F-2019F4D67A00}" destId="{D5BF1A2D-1B70-4CC6-B6D3-252E33295D37}" srcOrd="1" destOrd="0" presId="urn:microsoft.com/office/officeart/2005/8/layout/radial5"/>
    <dgm:cxn modelId="{7DFCE7B2-4CBD-4358-A62C-AF7245EB6583}" srcId="{8C93303C-5018-4E57-AC96-E396BF6905E5}" destId="{90B79D57-7647-4931-A2D9-2A146AEB4533}" srcOrd="1" destOrd="0" parTransId="{06F49B30-D105-436A-A49F-2019F4D67A00}" sibTransId="{0522CFEC-0AD2-49D2-8212-9A56AE95CCF8}"/>
    <dgm:cxn modelId="{5707E5B4-81FD-4DDC-BEB8-34885D67E109}" srcId="{8C93303C-5018-4E57-AC96-E396BF6905E5}" destId="{7A41F67A-93FE-4871-950F-6F391DF75187}" srcOrd="3" destOrd="0" parTransId="{ACC1E3A1-F5E6-41B7-9D4E-894A316A11CA}" sibTransId="{F0FC7CD0-02FD-4933-88AD-00688697D9FB}"/>
    <dgm:cxn modelId="{6BD138C3-E0C4-4971-B05E-6BAE0D9D2D76}" srcId="{8C93303C-5018-4E57-AC96-E396BF6905E5}" destId="{A5234161-24B7-4C39-9959-B512D9C5AAC8}" srcOrd="2" destOrd="0" parTransId="{4AED5AC0-2BD3-425C-935C-419ED41BFD66}" sibTransId="{C08DDFDE-4B52-45B7-B2CF-C7A73F268CCE}"/>
    <dgm:cxn modelId="{AE27EFCA-5442-4E0A-960A-7019B974F653}" srcId="{605D1A60-E814-40FA-B543-C7D5CF9858A9}" destId="{13F9B18D-FE0A-4D49-BA34-DE96E5A0BB68}" srcOrd="3" destOrd="0" parTransId="{B4B7AAAA-DAF0-48D7-A594-18D0867178E1}" sibTransId="{C1244619-C90D-47E2-A9AF-456D152FAA47}"/>
    <dgm:cxn modelId="{7801BFD1-1491-47BC-AF89-833372A405C3}" type="presOf" srcId="{8C93303C-5018-4E57-AC96-E396BF6905E5}" destId="{D72DA427-8BE9-48D8-BE09-E33553703EB2}" srcOrd="0" destOrd="0" presId="urn:microsoft.com/office/officeart/2005/8/layout/radial5"/>
    <dgm:cxn modelId="{E8CB10DB-3EBB-45C8-B19E-7936ADD1C0C7}" type="presOf" srcId="{ACC1E3A1-F5E6-41B7-9D4E-894A316A11CA}" destId="{750C1EA5-BE15-400A-88D8-B3106F9888D8}" srcOrd="0" destOrd="0" presId="urn:microsoft.com/office/officeart/2005/8/layout/radial5"/>
    <dgm:cxn modelId="{B89054EE-C389-4991-A592-B306B72E8A44}" srcId="{605D1A60-E814-40FA-B543-C7D5CF9858A9}" destId="{AB9FCF83-2547-4E60-ABE0-C7E6905B6702}" srcOrd="2" destOrd="0" parTransId="{40FE9485-D943-4E4E-A1EA-1BAB8F027EB3}" sibTransId="{8C1C4FE1-1A09-491D-A0B3-6F0CF0563064}"/>
    <dgm:cxn modelId="{E2B906F2-3806-4A7D-AD09-AFECEF83AA0E}" srcId="{8C93303C-5018-4E57-AC96-E396BF6905E5}" destId="{DC255773-FAFD-49C6-9478-924D6AC143C4}" srcOrd="0" destOrd="0" parTransId="{66401A3B-AAFF-4F92-BC7E-336765FA8312}" sibTransId="{97A5E89A-7C46-4715-982B-FB10CF4973F9}"/>
    <dgm:cxn modelId="{29AF69F7-E5AD-4500-97A3-1103C091A73E}" srcId="{605D1A60-E814-40FA-B543-C7D5CF9858A9}" destId="{C7244CA2-CA66-4793-B7D8-01DAB095A69C}" srcOrd="1" destOrd="0" parTransId="{C1F0BB66-55BA-473B-A14F-A7EB508280D3}" sibTransId="{74AF537C-182A-41DE-9973-12451611FB8A}"/>
    <dgm:cxn modelId="{2402A0F8-F5FD-4850-9A5F-EC9CF2B511DF}" type="presOf" srcId="{90B79D57-7647-4931-A2D9-2A146AEB4533}" destId="{D90ED8B3-B759-4023-A8B4-C4AA2EE0D24D}" srcOrd="0" destOrd="0" presId="urn:microsoft.com/office/officeart/2005/8/layout/radial5"/>
    <dgm:cxn modelId="{87D3D8CE-819A-4F4E-B887-108CD0AC025E}" type="presParOf" srcId="{5471C659-C061-4C58-A9CF-A47316D4F461}" destId="{D72DA427-8BE9-48D8-BE09-E33553703EB2}" srcOrd="0" destOrd="0" presId="urn:microsoft.com/office/officeart/2005/8/layout/radial5"/>
    <dgm:cxn modelId="{A84EAAE8-DA0D-4136-BC84-8714496CBB2B}" type="presParOf" srcId="{5471C659-C061-4C58-A9CF-A47316D4F461}" destId="{EC808963-2F15-43CC-8853-B6F6C2078BCB}" srcOrd="1" destOrd="0" presId="urn:microsoft.com/office/officeart/2005/8/layout/radial5"/>
    <dgm:cxn modelId="{2E938A46-FCB4-4CEC-8D57-5B1AE5E3C29B}" type="presParOf" srcId="{EC808963-2F15-43CC-8853-B6F6C2078BCB}" destId="{F4FD62EB-0E24-4289-950E-326856F7F5A8}" srcOrd="0" destOrd="0" presId="urn:microsoft.com/office/officeart/2005/8/layout/radial5"/>
    <dgm:cxn modelId="{D63E9166-2E72-45D2-8F6E-A2AD4216C247}" type="presParOf" srcId="{5471C659-C061-4C58-A9CF-A47316D4F461}" destId="{C05F57AC-A5F4-43CD-AA6D-8E618C59AC47}" srcOrd="2" destOrd="0" presId="urn:microsoft.com/office/officeart/2005/8/layout/radial5"/>
    <dgm:cxn modelId="{F6FF1DAF-13DA-45B2-8889-9DA8B51C5FB4}" type="presParOf" srcId="{5471C659-C061-4C58-A9CF-A47316D4F461}" destId="{79DC9435-ED09-4DC0-9C17-B0B8200146AC}" srcOrd="3" destOrd="0" presId="urn:microsoft.com/office/officeart/2005/8/layout/radial5"/>
    <dgm:cxn modelId="{89BB7A0D-AB5A-4AB6-892C-C835E4C2BA37}" type="presParOf" srcId="{79DC9435-ED09-4DC0-9C17-B0B8200146AC}" destId="{D5BF1A2D-1B70-4CC6-B6D3-252E33295D37}" srcOrd="0" destOrd="0" presId="urn:microsoft.com/office/officeart/2005/8/layout/radial5"/>
    <dgm:cxn modelId="{7C807949-DB7B-4404-B5A6-177CF76AD30B}" type="presParOf" srcId="{5471C659-C061-4C58-A9CF-A47316D4F461}" destId="{D90ED8B3-B759-4023-A8B4-C4AA2EE0D24D}" srcOrd="4" destOrd="0" presId="urn:microsoft.com/office/officeart/2005/8/layout/radial5"/>
    <dgm:cxn modelId="{2CA9AEE1-A586-4230-AA0A-513E0E62610A}" type="presParOf" srcId="{5471C659-C061-4C58-A9CF-A47316D4F461}" destId="{FD91B7C0-CA8E-4BA7-A65D-797C5D89ED91}" srcOrd="5" destOrd="0" presId="urn:microsoft.com/office/officeart/2005/8/layout/radial5"/>
    <dgm:cxn modelId="{C585756D-1FAF-4764-9626-3C5BE367F362}" type="presParOf" srcId="{FD91B7C0-CA8E-4BA7-A65D-797C5D89ED91}" destId="{4F515E1B-1CA7-4194-934D-3233516D7792}" srcOrd="0" destOrd="0" presId="urn:microsoft.com/office/officeart/2005/8/layout/radial5"/>
    <dgm:cxn modelId="{87E3DD04-93AD-44B9-8204-E314C359ACB6}" type="presParOf" srcId="{5471C659-C061-4C58-A9CF-A47316D4F461}" destId="{10478E26-6A80-4A94-ABA7-044B535963E4}" srcOrd="6" destOrd="0" presId="urn:microsoft.com/office/officeart/2005/8/layout/radial5"/>
    <dgm:cxn modelId="{652AAA5C-94F2-4064-99E9-805BB50CFE56}" type="presParOf" srcId="{5471C659-C061-4C58-A9CF-A47316D4F461}" destId="{750C1EA5-BE15-400A-88D8-B3106F9888D8}" srcOrd="7" destOrd="0" presId="urn:microsoft.com/office/officeart/2005/8/layout/radial5"/>
    <dgm:cxn modelId="{0A2BBFD4-43C6-4FE6-A282-AB8F2FF6930F}" type="presParOf" srcId="{750C1EA5-BE15-400A-88D8-B3106F9888D8}" destId="{8BA53D6F-B33A-40C3-942D-0BFE43D78D09}" srcOrd="0" destOrd="0" presId="urn:microsoft.com/office/officeart/2005/8/layout/radial5"/>
    <dgm:cxn modelId="{2A61CF04-AE67-4539-826B-A4B9AE5600E6}" type="presParOf" srcId="{5471C659-C061-4C58-A9CF-A47316D4F461}" destId="{D7307E36-35D9-46C3-837D-217C6E46BFA4}" srcOrd="8"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C0B82-D407-4175-9E7B-ED7620931AC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it-IT"/>
        </a:p>
      </dgm:t>
    </dgm:pt>
    <dgm:pt modelId="{F3008685-1850-44F7-8ACC-C39BE4BADC2D}">
      <dgm:prSet phldrT="[Testo]" custT="1"/>
      <dgm:spPr/>
      <dgm:t>
        <a:bodyPr/>
        <a:lstStyle/>
        <a:p>
          <a:pPr algn="ctr"/>
          <a:r>
            <a:rPr lang="it-IT" sz="2400" dirty="0">
              <a:latin typeface="Times New Roman" panose="02020603050405020304" pitchFamily="18" charset="0"/>
              <a:cs typeface="Times New Roman" panose="02020603050405020304" pitchFamily="18" charset="0"/>
            </a:rPr>
            <a:t>Prove strutturate</a:t>
          </a:r>
        </a:p>
      </dgm:t>
    </dgm:pt>
    <dgm:pt modelId="{B5C1E793-3C33-4079-BEF7-A276BBFA07BE}" type="parTrans" cxnId="{3B940298-9F89-429E-B28A-E195C9D16850}">
      <dgm:prSet/>
      <dgm:spPr/>
      <dgm:t>
        <a:bodyPr/>
        <a:lstStyle/>
        <a:p>
          <a:endParaRPr lang="it-IT"/>
        </a:p>
      </dgm:t>
    </dgm:pt>
    <dgm:pt modelId="{5291B500-1BA8-44CA-B1D4-D7059C1ACD70}" type="sibTrans" cxnId="{3B940298-9F89-429E-B28A-E195C9D16850}">
      <dgm:prSet/>
      <dgm:spPr/>
      <dgm:t>
        <a:bodyPr/>
        <a:lstStyle/>
        <a:p>
          <a:endParaRPr lang="it-IT"/>
        </a:p>
      </dgm:t>
    </dgm:pt>
    <dgm:pt modelId="{E2E728C6-439B-4640-9134-1F2216607E7E}">
      <dgm:prSet phldrT="[Testo]" custT="1"/>
      <dgm:spPr/>
      <dgm:t>
        <a:bodyPr/>
        <a:lstStyle/>
        <a:p>
          <a:r>
            <a:rPr lang="it-IT" sz="1900" b="1" dirty="0">
              <a:solidFill>
                <a:schemeClr val="accent5">
                  <a:lumMod val="75000"/>
                </a:schemeClr>
              </a:solidFill>
              <a:latin typeface="Times New Roman" panose="02020603050405020304" pitchFamily="18" charset="0"/>
              <a:cs typeface="Times New Roman" panose="02020603050405020304" pitchFamily="18" charset="0"/>
            </a:rPr>
            <a:t>Stimolo chiuso – Risposta chiusa</a:t>
          </a:r>
        </a:p>
      </dgm:t>
    </dgm:pt>
    <dgm:pt modelId="{0887F7FF-D071-43A1-BBEA-7BDC44FD9900}" type="parTrans" cxnId="{C4B8D2F5-1856-419A-A245-EC813AABC222}">
      <dgm:prSet/>
      <dgm:spPr/>
      <dgm:t>
        <a:bodyPr/>
        <a:lstStyle/>
        <a:p>
          <a:endParaRPr lang="it-IT"/>
        </a:p>
      </dgm:t>
    </dgm:pt>
    <dgm:pt modelId="{7CCCBDD5-3AFF-4CBA-9AB5-C28813F14C7D}" type="sibTrans" cxnId="{C4B8D2F5-1856-419A-A245-EC813AABC222}">
      <dgm:prSet/>
      <dgm:spPr/>
      <dgm:t>
        <a:bodyPr/>
        <a:lstStyle/>
        <a:p>
          <a:endParaRPr lang="it-IT"/>
        </a:p>
      </dgm:t>
    </dgm:pt>
    <dgm:pt modelId="{F0DEFCC7-D324-4B26-852B-6652AE41B84A}">
      <dgm:prSet phldrT="[Testo]" custT="1"/>
      <dgm:spPr/>
      <dgm:t>
        <a:bodyPr/>
        <a:lstStyle/>
        <a:p>
          <a:r>
            <a:rPr lang="it-IT" sz="2400" dirty="0">
              <a:latin typeface="Times New Roman" panose="02020603050405020304" pitchFamily="18" charset="0"/>
              <a:cs typeface="Times New Roman" panose="02020603050405020304" pitchFamily="18" charset="0"/>
            </a:rPr>
            <a:t>Prove semi strutturate</a:t>
          </a:r>
        </a:p>
      </dgm:t>
    </dgm:pt>
    <dgm:pt modelId="{F23DAE28-5C54-4876-8CAD-276A5DEB7F26}" type="parTrans" cxnId="{D3FE9927-28C5-4A4D-9D5C-5DFFCA0B82C0}">
      <dgm:prSet/>
      <dgm:spPr/>
      <dgm:t>
        <a:bodyPr/>
        <a:lstStyle/>
        <a:p>
          <a:endParaRPr lang="it-IT"/>
        </a:p>
      </dgm:t>
    </dgm:pt>
    <dgm:pt modelId="{636E3534-6A5C-4DED-B1C3-07DE1B260C84}" type="sibTrans" cxnId="{D3FE9927-28C5-4A4D-9D5C-5DFFCA0B82C0}">
      <dgm:prSet/>
      <dgm:spPr/>
      <dgm:t>
        <a:bodyPr/>
        <a:lstStyle/>
        <a:p>
          <a:endParaRPr lang="it-IT"/>
        </a:p>
      </dgm:t>
    </dgm:pt>
    <dgm:pt modelId="{55E8F2AC-A2BB-4F5B-B70E-74A51A1C4F01}">
      <dgm:prSet phldrT="[Testo]" custT="1"/>
      <dgm:spPr/>
      <dgm:t>
        <a:bodyPr/>
        <a:lstStyle/>
        <a:p>
          <a:r>
            <a:rPr lang="it-IT" sz="1900" b="1" dirty="0">
              <a:solidFill>
                <a:schemeClr val="accent5">
                  <a:lumMod val="75000"/>
                </a:schemeClr>
              </a:solidFill>
              <a:latin typeface="Times New Roman" panose="02020603050405020304" pitchFamily="18" charset="0"/>
              <a:cs typeface="Times New Roman" panose="02020603050405020304" pitchFamily="18" charset="0"/>
            </a:rPr>
            <a:t>Stimolo aperto – Risposta chiusa</a:t>
          </a:r>
        </a:p>
      </dgm:t>
    </dgm:pt>
    <dgm:pt modelId="{0C78CBFA-A72F-458D-8111-E3DD90E37EDD}" type="parTrans" cxnId="{E772A7CA-191E-44D7-B4E0-DC5018059947}">
      <dgm:prSet/>
      <dgm:spPr/>
      <dgm:t>
        <a:bodyPr/>
        <a:lstStyle/>
        <a:p>
          <a:endParaRPr lang="it-IT"/>
        </a:p>
      </dgm:t>
    </dgm:pt>
    <dgm:pt modelId="{75BC0C30-AD9C-48EC-B397-0EA42C1AE4D2}" type="sibTrans" cxnId="{E772A7CA-191E-44D7-B4E0-DC5018059947}">
      <dgm:prSet/>
      <dgm:spPr/>
      <dgm:t>
        <a:bodyPr/>
        <a:lstStyle/>
        <a:p>
          <a:endParaRPr lang="it-IT"/>
        </a:p>
      </dgm:t>
    </dgm:pt>
    <dgm:pt modelId="{F02CEC8E-E2DD-4C9C-9964-FED71FB2B739}">
      <dgm:prSet phldrT="[Testo]" custT="1"/>
      <dgm:spPr/>
      <dgm:t>
        <a:bodyPr/>
        <a:lstStyle/>
        <a:p>
          <a:r>
            <a:rPr lang="it-IT" sz="2400" dirty="0">
              <a:latin typeface="Times New Roman" panose="02020603050405020304" pitchFamily="18" charset="0"/>
              <a:cs typeface="Times New Roman" panose="02020603050405020304" pitchFamily="18" charset="0"/>
            </a:rPr>
            <a:t>Prove non strutturate</a:t>
          </a:r>
        </a:p>
      </dgm:t>
    </dgm:pt>
    <dgm:pt modelId="{C344B650-4998-4480-8DF9-398AC4C491EB}" type="parTrans" cxnId="{C69CCCA8-7E63-4EFB-B785-A5CFA9E36BED}">
      <dgm:prSet/>
      <dgm:spPr/>
      <dgm:t>
        <a:bodyPr/>
        <a:lstStyle/>
        <a:p>
          <a:endParaRPr lang="it-IT"/>
        </a:p>
      </dgm:t>
    </dgm:pt>
    <dgm:pt modelId="{25921636-499F-4A48-9349-C0058736B05C}" type="sibTrans" cxnId="{C69CCCA8-7E63-4EFB-B785-A5CFA9E36BED}">
      <dgm:prSet/>
      <dgm:spPr/>
      <dgm:t>
        <a:bodyPr/>
        <a:lstStyle/>
        <a:p>
          <a:endParaRPr lang="it-IT"/>
        </a:p>
      </dgm:t>
    </dgm:pt>
    <dgm:pt modelId="{7D5F3C05-BD10-441D-9EF2-6EEF7C0C2700}">
      <dgm:prSet phldrT="[Testo]" custT="1"/>
      <dgm:spPr/>
      <dgm:t>
        <a:bodyPr/>
        <a:lstStyle/>
        <a:p>
          <a:r>
            <a:rPr lang="it-IT" sz="1900" b="1" dirty="0">
              <a:solidFill>
                <a:schemeClr val="accent5">
                  <a:lumMod val="75000"/>
                </a:schemeClr>
              </a:solidFill>
              <a:latin typeface="Times New Roman" panose="02020603050405020304" pitchFamily="18" charset="0"/>
              <a:cs typeface="Times New Roman" panose="02020603050405020304" pitchFamily="18" charset="0"/>
            </a:rPr>
            <a:t>Stimolo aperto - Risposta aperta</a:t>
          </a:r>
        </a:p>
      </dgm:t>
    </dgm:pt>
    <dgm:pt modelId="{2B555976-90B4-4121-A4F0-F3CA523D0728}" type="parTrans" cxnId="{78A05A78-C15F-4AC4-94F5-2E5FE8EAC7E2}">
      <dgm:prSet/>
      <dgm:spPr/>
      <dgm:t>
        <a:bodyPr/>
        <a:lstStyle/>
        <a:p>
          <a:endParaRPr lang="it-IT"/>
        </a:p>
      </dgm:t>
    </dgm:pt>
    <dgm:pt modelId="{F11FDEF3-F0B8-4424-898C-C72653C72248}" type="sibTrans" cxnId="{78A05A78-C15F-4AC4-94F5-2E5FE8EAC7E2}">
      <dgm:prSet/>
      <dgm:spPr/>
      <dgm:t>
        <a:bodyPr/>
        <a:lstStyle/>
        <a:p>
          <a:endParaRPr lang="it-IT"/>
        </a:p>
      </dgm:t>
    </dgm:pt>
    <dgm:pt modelId="{8E59A921-B564-45AB-B3F0-FCB55E7991CD}">
      <dgm:prSet custT="1"/>
      <dgm:spPr/>
      <dgm:t>
        <a:bodyPr/>
        <a:lstStyle/>
        <a:p>
          <a:endParaRPr lang="it-IT" sz="2400" dirty="0">
            <a:solidFill>
              <a:schemeClr val="accent5">
                <a:lumMod val="75000"/>
              </a:schemeClr>
            </a:solidFill>
            <a:latin typeface="Times New Roman" panose="02020603050405020304" pitchFamily="18" charset="0"/>
            <a:cs typeface="Times New Roman" panose="02020603050405020304" pitchFamily="18" charset="0"/>
          </a:endParaRPr>
        </a:p>
      </dgm:t>
    </dgm:pt>
    <dgm:pt modelId="{1CB12128-9F0C-4FCA-966E-5948DDEED62D}" type="parTrans" cxnId="{F7454757-DD24-4F52-9188-43154D5668C3}">
      <dgm:prSet/>
      <dgm:spPr/>
      <dgm:t>
        <a:bodyPr/>
        <a:lstStyle/>
        <a:p>
          <a:endParaRPr lang="it-IT"/>
        </a:p>
      </dgm:t>
    </dgm:pt>
    <dgm:pt modelId="{E86888DE-C690-465F-980C-AC2A3847DA89}" type="sibTrans" cxnId="{F7454757-DD24-4F52-9188-43154D5668C3}">
      <dgm:prSet/>
      <dgm:spPr/>
      <dgm:t>
        <a:bodyPr/>
        <a:lstStyle/>
        <a:p>
          <a:endParaRPr lang="it-IT"/>
        </a:p>
      </dgm:t>
    </dgm:pt>
    <dgm:pt modelId="{76B1FC2C-8657-435C-B8C8-20DCA370D51E}">
      <dgm:prSet custT="1"/>
      <dgm:spPr/>
      <dgm:t>
        <a:bodyPr/>
        <a:lstStyle/>
        <a:p>
          <a:r>
            <a:rPr lang="it-IT" sz="2000" i="1" dirty="0">
              <a:solidFill>
                <a:schemeClr val="accent5">
                  <a:lumMod val="75000"/>
                </a:schemeClr>
              </a:solidFill>
              <a:latin typeface="Times New Roman" panose="02020603050405020304" pitchFamily="18" charset="0"/>
              <a:cs typeface="Times New Roman" panose="02020603050405020304" pitchFamily="18" charset="0"/>
            </a:rPr>
            <a:t>Prove vero/falso; testo bucato</a:t>
          </a:r>
        </a:p>
      </dgm:t>
    </dgm:pt>
    <dgm:pt modelId="{9B5019DB-5065-479F-BC90-E33E7E5C7B7B}" type="parTrans" cxnId="{2F66C646-F736-42AB-93E3-8AC4B104AF86}">
      <dgm:prSet/>
      <dgm:spPr/>
      <dgm:t>
        <a:bodyPr/>
        <a:lstStyle/>
        <a:p>
          <a:endParaRPr lang="it-IT"/>
        </a:p>
      </dgm:t>
    </dgm:pt>
    <dgm:pt modelId="{3C131792-6A8C-41CA-A949-2B093F596ACE}" type="sibTrans" cxnId="{2F66C646-F736-42AB-93E3-8AC4B104AF86}">
      <dgm:prSet/>
      <dgm:spPr/>
      <dgm:t>
        <a:bodyPr/>
        <a:lstStyle/>
        <a:p>
          <a:endParaRPr lang="it-IT"/>
        </a:p>
      </dgm:t>
    </dgm:pt>
    <dgm:pt modelId="{5EB3F160-9306-4C1B-BD9C-1090EFD6B0CF}">
      <dgm:prSet custT="1"/>
      <dgm:spPr/>
      <dgm:t>
        <a:bodyPr/>
        <a:lstStyle/>
        <a:p>
          <a:r>
            <a:rPr lang="it-IT" sz="2000" i="1" dirty="0">
              <a:solidFill>
                <a:schemeClr val="accent5">
                  <a:lumMod val="75000"/>
                </a:schemeClr>
              </a:solidFill>
              <a:latin typeface="Times New Roman" panose="02020603050405020304" pitchFamily="18" charset="0"/>
              <a:cs typeface="Times New Roman" panose="02020603050405020304" pitchFamily="18" charset="0"/>
            </a:rPr>
            <a:t>Risposte a scelta multipla</a:t>
          </a:r>
        </a:p>
      </dgm:t>
    </dgm:pt>
    <dgm:pt modelId="{189AEAD2-BC42-40E9-8FC3-E8338F7BAC38}" type="parTrans" cxnId="{956BA3DD-E4C6-41F8-8DC8-B08D9065F66D}">
      <dgm:prSet/>
      <dgm:spPr/>
      <dgm:t>
        <a:bodyPr/>
        <a:lstStyle/>
        <a:p>
          <a:endParaRPr lang="it-IT"/>
        </a:p>
      </dgm:t>
    </dgm:pt>
    <dgm:pt modelId="{714FD329-40A1-48F0-9C13-2A7A137BB469}" type="sibTrans" cxnId="{956BA3DD-E4C6-41F8-8DC8-B08D9065F66D}">
      <dgm:prSet/>
      <dgm:spPr/>
      <dgm:t>
        <a:bodyPr/>
        <a:lstStyle/>
        <a:p>
          <a:endParaRPr lang="it-IT"/>
        </a:p>
      </dgm:t>
    </dgm:pt>
    <dgm:pt modelId="{8FE57F29-B534-4B8F-BF13-19592F0E6C99}">
      <dgm:prSet/>
      <dgm:spPr/>
      <dgm:t>
        <a:bodyPr/>
        <a:lstStyle/>
        <a:p>
          <a:endParaRPr lang="it-IT" sz="2100" dirty="0">
            <a:solidFill>
              <a:schemeClr val="accent5">
                <a:lumMod val="75000"/>
              </a:schemeClr>
            </a:solidFill>
            <a:latin typeface="Times New Roman" panose="02020603050405020304" pitchFamily="18" charset="0"/>
            <a:cs typeface="Times New Roman" panose="02020603050405020304" pitchFamily="18" charset="0"/>
          </a:endParaRPr>
        </a:p>
      </dgm:t>
    </dgm:pt>
    <dgm:pt modelId="{09476E0D-9370-434A-83B2-1783A0A89C7D}" type="parTrans" cxnId="{C52C1698-EBF8-410D-8ABD-709C22C3434B}">
      <dgm:prSet/>
      <dgm:spPr/>
      <dgm:t>
        <a:bodyPr/>
        <a:lstStyle/>
        <a:p>
          <a:endParaRPr lang="it-IT"/>
        </a:p>
      </dgm:t>
    </dgm:pt>
    <dgm:pt modelId="{8F201515-18E7-4F30-9843-9CEE37BEA077}" type="sibTrans" cxnId="{C52C1698-EBF8-410D-8ABD-709C22C3434B}">
      <dgm:prSet/>
      <dgm:spPr/>
      <dgm:t>
        <a:bodyPr/>
        <a:lstStyle/>
        <a:p>
          <a:endParaRPr lang="it-IT"/>
        </a:p>
      </dgm:t>
    </dgm:pt>
    <dgm:pt modelId="{2DBB195E-734F-48C9-B85F-51EC9C5129D0}">
      <dgm:prSet custT="1"/>
      <dgm:spPr/>
      <dgm:t>
        <a:bodyPr/>
        <a:lstStyle/>
        <a:p>
          <a:r>
            <a:rPr lang="it-IT" sz="1900" b="1" dirty="0">
              <a:solidFill>
                <a:schemeClr val="accent5">
                  <a:lumMod val="75000"/>
                </a:schemeClr>
              </a:solidFill>
              <a:latin typeface="Times New Roman" panose="02020603050405020304" pitchFamily="18" charset="0"/>
              <a:cs typeface="Times New Roman" panose="02020603050405020304" pitchFamily="18" charset="0"/>
            </a:rPr>
            <a:t>Stimolo chiuso – Risposta aperta</a:t>
          </a:r>
        </a:p>
      </dgm:t>
    </dgm:pt>
    <dgm:pt modelId="{C8F8897A-FEA8-43C5-9A41-65C2E400F4E6}" type="parTrans" cxnId="{C250B9FF-0E71-4283-88E0-5413FCF3191F}">
      <dgm:prSet/>
      <dgm:spPr/>
      <dgm:t>
        <a:bodyPr/>
        <a:lstStyle/>
        <a:p>
          <a:endParaRPr lang="it-IT"/>
        </a:p>
      </dgm:t>
    </dgm:pt>
    <dgm:pt modelId="{EFCB60E5-802C-453B-B693-6FCCC4114E37}" type="sibTrans" cxnId="{C250B9FF-0E71-4283-88E0-5413FCF3191F}">
      <dgm:prSet/>
      <dgm:spPr/>
      <dgm:t>
        <a:bodyPr/>
        <a:lstStyle/>
        <a:p>
          <a:endParaRPr lang="it-IT"/>
        </a:p>
      </dgm:t>
    </dgm:pt>
    <dgm:pt modelId="{9C57449B-46A1-4EF7-86DB-8A964DD70E64}">
      <dgm:prSet custT="1"/>
      <dgm:spPr/>
      <dgm:t>
        <a:bodyPr/>
        <a:lstStyle/>
        <a:p>
          <a:r>
            <a:rPr lang="it-IT" sz="2000" i="1" dirty="0">
              <a:solidFill>
                <a:schemeClr val="accent5">
                  <a:lumMod val="75000"/>
                </a:schemeClr>
              </a:solidFill>
              <a:latin typeface="Times New Roman" panose="02020603050405020304" pitchFamily="18" charset="0"/>
              <a:cs typeface="Times New Roman" panose="02020603050405020304" pitchFamily="18" charset="0"/>
            </a:rPr>
            <a:t>Soluzione dei casi</a:t>
          </a:r>
        </a:p>
      </dgm:t>
    </dgm:pt>
    <dgm:pt modelId="{80FE0433-654D-4D19-BBE7-BE8CAF370E8B}" type="parTrans" cxnId="{928B2FEF-D4F0-4DF8-A54D-5953671198AE}">
      <dgm:prSet/>
      <dgm:spPr/>
      <dgm:t>
        <a:bodyPr/>
        <a:lstStyle/>
        <a:p>
          <a:endParaRPr lang="it-IT"/>
        </a:p>
      </dgm:t>
    </dgm:pt>
    <dgm:pt modelId="{26166422-33D9-42AE-991C-FE13F4D6CC68}" type="sibTrans" cxnId="{928B2FEF-D4F0-4DF8-A54D-5953671198AE}">
      <dgm:prSet/>
      <dgm:spPr/>
      <dgm:t>
        <a:bodyPr/>
        <a:lstStyle/>
        <a:p>
          <a:endParaRPr lang="it-IT"/>
        </a:p>
      </dgm:t>
    </dgm:pt>
    <dgm:pt modelId="{49375983-E0EC-4DC9-83AA-B9D01612DDBF}">
      <dgm:prSet custT="1"/>
      <dgm:spPr/>
      <dgm:t>
        <a:bodyPr/>
        <a:lstStyle/>
        <a:p>
          <a:endParaRPr lang="it-IT" sz="2400" dirty="0">
            <a:solidFill>
              <a:schemeClr val="accent5">
                <a:lumMod val="75000"/>
              </a:schemeClr>
            </a:solidFill>
            <a:latin typeface="Times New Roman" panose="02020603050405020304" pitchFamily="18" charset="0"/>
            <a:cs typeface="Times New Roman" panose="02020603050405020304" pitchFamily="18" charset="0"/>
          </a:endParaRPr>
        </a:p>
      </dgm:t>
    </dgm:pt>
    <dgm:pt modelId="{3224545F-BCA2-48E3-8ADE-FC1BD5FACC3C}" type="sibTrans" cxnId="{F7568984-36B3-482A-96B1-C647B5C75EB4}">
      <dgm:prSet/>
      <dgm:spPr/>
      <dgm:t>
        <a:bodyPr/>
        <a:lstStyle/>
        <a:p>
          <a:endParaRPr lang="it-IT"/>
        </a:p>
      </dgm:t>
    </dgm:pt>
    <dgm:pt modelId="{C0817E2C-A52F-4F43-BC30-02D4DDC729B6}" type="parTrans" cxnId="{F7568984-36B3-482A-96B1-C647B5C75EB4}">
      <dgm:prSet/>
      <dgm:spPr/>
      <dgm:t>
        <a:bodyPr/>
        <a:lstStyle/>
        <a:p>
          <a:endParaRPr lang="it-IT"/>
        </a:p>
      </dgm:t>
    </dgm:pt>
    <dgm:pt modelId="{9F4F4B6F-B4B5-4E35-AF42-F53AA67BA56B}">
      <dgm:prSet custT="1"/>
      <dgm:spPr/>
      <dgm:t>
        <a:bodyPr/>
        <a:lstStyle/>
        <a:p>
          <a:endParaRPr lang="it-IT" sz="1900" dirty="0">
            <a:solidFill>
              <a:schemeClr val="accent5">
                <a:lumMod val="75000"/>
              </a:schemeClr>
            </a:solidFill>
            <a:latin typeface="Times New Roman" panose="02020603050405020304" pitchFamily="18" charset="0"/>
            <a:cs typeface="Times New Roman" panose="02020603050405020304" pitchFamily="18" charset="0"/>
          </a:endParaRPr>
        </a:p>
      </dgm:t>
    </dgm:pt>
    <dgm:pt modelId="{72200A5A-2BE7-40BE-84C9-71F7E95C0A1E}" type="parTrans" cxnId="{09DBBC4A-E183-447E-AF82-F7C31F9E852B}">
      <dgm:prSet/>
      <dgm:spPr/>
      <dgm:t>
        <a:bodyPr/>
        <a:lstStyle/>
        <a:p>
          <a:endParaRPr lang="it-IT"/>
        </a:p>
      </dgm:t>
    </dgm:pt>
    <dgm:pt modelId="{609F09A4-7E38-4C4B-BD41-BB2B8DCDE2EB}" type="sibTrans" cxnId="{09DBBC4A-E183-447E-AF82-F7C31F9E852B}">
      <dgm:prSet/>
      <dgm:spPr/>
      <dgm:t>
        <a:bodyPr/>
        <a:lstStyle/>
        <a:p>
          <a:endParaRPr lang="it-IT"/>
        </a:p>
      </dgm:t>
    </dgm:pt>
    <dgm:pt modelId="{02E65BA0-FEF3-4056-A1A1-93C148CC235F}">
      <dgm:prSet custT="1"/>
      <dgm:spPr/>
      <dgm:t>
        <a:bodyPr/>
        <a:lstStyle/>
        <a:p>
          <a:r>
            <a:rPr lang="it-IT" sz="2000" i="1" dirty="0">
              <a:solidFill>
                <a:schemeClr val="accent5">
                  <a:lumMod val="75000"/>
                </a:schemeClr>
              </a:solidFill>
              <a:latin typeface="Times New Roman" panose="02020603050405020304" pitchFamily="18" charset="0"/>
              <a:cs typeface="Times New Roman" panose="02020603050405020304" pitchFamily="18" charset="0"/>
            </a:rPr>
            <a:t>Testo scritto; interrogazioni orali</a:t>
          </a:r>
        </a:p>
      </dgm:t>
    </dgm:pt>
    <dgm:pt modelId="{32134C10-2009-4837-B8E6-738869FF8630}" type="parTrans" cxnId="{770D405B-A42A-48EF-8482-BF7610E607C5}">
      <dgm:prSet/>
      <dgm:spPr/>
      <dgm:t>
        <a:bodyPr/>
        <a:lstStyle/>
        <a:p>
          <a:endParaRPr lang="it-IT"/>
        </a:p>
      </dgm:t>
    </dgm:pt>
    <dgm:pt modelId="{CF228B64-8762-4700-B78A-0BED315D970C}" type="sibTrans" cxnId="{770D405B-A42A-48EF-8482-BF7610E607C5}">
      <dgm:prSet/>
      <dgm:spPr/>
      <dgm:t>
        <a:bodyPr/>
        <a:lstStyle/>
        <a:p>
          <a:endParaRPr lang="it-IT"/>
        </a:p>
      </dgm:t>
    </dgm:pt>
    <dgm:pt modelId="{A837499A-87F1-49E5-8055-21B4F1FC49C6}" type="pres">
      <dgm:prSet presAssocID="{2BEC0B82-D407-4175-9E7B-ED7620931AC1}" presName="Name0" presStyleCnt="0">
        <dgm:presLayoutVars>
          <dgm:dir/>
          <dgm:animLvl val="lvl"/>
          <dgm:resizeHandles val="exact"/>
        </dgm:presLayoutVars>
      </dgm:prSet>
      <dgm:spPr/>
    </dgm:pt>
    <dgm:pt modelId="{A190C64E-2FEF-4F70-B94C-B2CF0FF8D55E}" type="pres">
      <dgm:prSet presAssocID="{F3008685-1850-44F7-8ACC-C39BE4BADC2D}" presName="composite" presStyleCnt="0"/>
      <dgm:spPr/>
    </dgm:pt>
    <dgm:pt modelId="{FB1CECB0-7DF3-43A7-BE02-43FBB6120A2F}" type="pres">
      <dgm:prSet presAssocID="{F3008685-1850-44F7-8ACC-C39BE4BADC2D}" presName="parTx" presStyleLbl="alignNode1" presStyleIdx="0" presStyleCnt="3" custLinFactY="-7171" custLinFactNeighborX="2011" custLinFactNeighborY="-100000">
        <dgm:presLayoutVars>
          <dgm:chMax val="0"/>
          <dgm:chPref val="0"/>
          <dgm:bulletEnabled val="1"/>
        </dgm:presLayoutVars>
      </dgm:prSet>
      <dgm:spPr/>
    </dgm:pt>
    <dgm:pt modelId="{A828519C-8D84-46B3-B2EA-6BA028377E92}" type="pres">
      <dgm:prSet presAssocID="{F3008685-1850-44F7-8ACC-C39BE4BADC2D}" presName="desTx" presStyleLbl="alignAccFollowNode1" presStyleIdx="0" presStyleCnt="3" custScaleY="100000" custLinFactNeighborX="2478" custLinFactNeighborY="-80">
        <dgm:presLayoutVars>
          <dgm:bulletEnabled val="1"/>
        </dgm:presLayoutVars>
      </dgm:prSet>
      <dgm:spPr/>
    </dgm:pt>
    <dgm:pt modelId="{DD81D9A3-5F36-4586-BACF-A2403A9F2638}" type="pres">
      <dgm:prSet presAssocID="{5291B500-1BA8-44CA-B1D4-D7059C1ACD70}" presName="space" presStyleCnt="0"/>
      <dgm:spPr/>
    </dgm:pt>
    <dgm:pt modelId="{672113B4-D784-4B64-9895-27CD6547E444}" type="pres">
      <dgm:prSet presAssocID="{F0DEFCC7-D324-4B26-852B-6652AE41B84A}" presName="composite" presStyleCnt="0"/>
      <dgm:spPr/>
    </dgm:pt>
    <dgm:pt modelId="{B054B12B-EFF1-424A-B648-1F5939EC8ABB}" type="pres">
      <dgm:prSet presAssocID="{F0DEFCC7-D324-4B26-852B-6652AE41B84A}" presName="parTx" presStyleLbl="alignNode1" presStyleIdx="1" presStyleCnt="3" custScaleX="112658" custLinFactNeighborX="-2596" custLinFactNeighborY="-94470">
        <dgm:presLayoutVars>
          <dgm:chMax val="0"/>
          <dgm:chPref val="0"/>
          <dgm:bulletEnabled val="1"/>
        </dgm:presLayoutVars>
      </dgm:prSet>
      <dgm:spPr/>
    </dgm:pt>
    <dgm:pt modelId="{34F088B1-462D-443D-B865-473955E11B1D}" type="pres">
      <dgm:prSet presAssocID="{F0DEFCC7-D324-4B26-852B-6652AE41B84A}" presName="desTx" presStyleLbl="alignAccFollowNode1" presStyleIdx="1" presStyleCnt="3" custScaleY="100000" custLinFactNeighborX="-5789" custLinFactNeighborY="1553">
        <dgm:presLayoutVars>
          <dgm:bulletEnabled val="1"/>
        </dgm:presLayoutVars>
      </dgm:prSet>
      <dgm:spPr/>
    </dgm:pt>
    <dgm:pt modelId="{931774DC-6913-4A5C-AC46-16FFACCE1BEC}" type="pres">
      <dgm:prSet presAssocID="{636E3534-6A5C-4DED-B1C3-07DE1B260C84}" presName="space" presStyleCnt="0"/>
      <dgm:spPr/>
    </dgm:pt>
    <dgm:pt modelId="{02A5F0BA-F382-48EE-B061-DF02256C355C}" type="pres">
      <dgm:prSet presAssocID="{F02CEC8E-E2DD-4C9C-9964-FED71FB2B739}" presName="composite" presStyleCnt="0"/>
      <dgm:spPr/>
    </dgm:pt>
    <dgm:pt modelId="{6CA1C392-39EE-4412-BC79-3625E404838A}" type="pres">
      <dgm:prSet presAssocID="{F02CEC8E-E2DD-4C9C-9964-FED71FB2B739}" presName="parTx" presStyleLbl="alignNode1" presStyleIdx="2" presStyleCnt="3" custLinFactY="-7171" custLinFactNeighborX="-3557" custLinFactNeighborY="-100000">
        <dgm:presLayoutVars>
          <dgm:chMax val="0"/>
          <dgm:chPref val="0"/>
          <dgm:bulletEnabled val="1"/>
        </dgm:presLayoutVars>
      </dgm:prSet>
      <dgm:spPr/>
    </dgm:pt>
    <dgm:pt modelId="{16E76878-BEF4-40EE-9059-BAE01ED1ED7A}" type="pres">
      <dgm:prSet presAssocID="{F02CEC8E-E2DD-4C9C-9964-FED71FB2B739}" presName="desTx" presStyleLbl="alignAccFollowNode1" presStyleIdx="2" presStyleCnt="3" custLinFactNeighborX="-3557" custLinFactNeighborY="1490">
        <dgm:presLayoutVars>
          <dgm:bulletEnabled val="1"/>
        </dgm:presLayoutVars>
      </dgm:prSet>
      <dgm:spPr/>
    </dgm:pt>
  </dgm:ptLst>
  <dgm:cxnLst>
    <dgm:cxn modelId="{F2871003-EF0E-4B65-BDEE-D58A93EB0683}" type="presOf" srcId="{E2E728C6-439B-4640-9134-1F2216607E7E}" destId="{A828519C-8D84-46B3-B2EA-6BA028377E92}" srcOrd="0" destOrd="0" presId="urn:microsoft.com/office/officeart/2005/8/layout/hList1"/>
    <dgm:cxn modelId="{3B158409-2242-49CF-8C02-847B5F07F1BB}" type="presOf" srcId="{76B1FC2C-8657-435C-B8C8-20DCA370D51E}" destId="{A828519C-8D84-46B3-B2EA-6BA028377E92}" srcOrd="0" destOrd="3" presId="urn:microsoft.com/office/officeart/2005/8/layout/hList1"/>
    <dgm:cxn modelId="{8B88F910-CE66-4D54-B0DC-2FB958E01FC8}" type="presOf" srcId="{9C57449B-46A1-4EF7-86DB-8A964DD70E64}" destId="{34F088B1-462D-443D-B865-473955E11B1D}" srcOrd="0" destOrd="4" presId="urn:microsoft.com/office/officeart/2005/8/layout/hList1"/>
    <dgm:cxn modelId="{D3FE9927-28C5-4A4D-9D5C-5DFFCA0B82C0}" srcId="{2BEC0B82-D407-4175-9E7B-ED7620931AC1}" destId="{F0DEFCC7-D324-4B26-852B-6652AE41B84A}" srcOrd="1" destOrd="0" parTransId="{F23DAE28-5C54-4876-8CAD-276A5DEB7F26}" sibTransId="{636E3534-6A5C-4DED-B1C3-07DE1B260C84}"/>
    <dgm:cxn modelId="{EFB9AE2F-2C63-40CD-A3C1-0AF60CC11367}" type="presOf" srcId="{2BEC0B82-D407-4175-9E7B-ED7620931AC1}" destId="{A837499A-87F1-49E5-8055-21B4F1FC49C6}" srcOrd="0" destOrd="0" presId="urn:microsoft.com/office/officeart/2005/8/layout/hList1"/>
    <dgm:cxn modelId="{770D405B-A42A-48EF-8482-BF7610E607C5}" srcId="{F02CEC8E-E2DD-4C9C-9964-FED71FB2B739}" destId="{02E65BA0-FEF3-4056-A1A1-93C148CC235F}" srcOrd="2" destOrd="0" parTransId="{32134C10-2009-4837-B8E6-738869FF8630}" sibTransId="{CF228B64-8762-4700-B78A-0BED315D970C}"/>
    <dgm:cxn modelId="{2F66C646-F736-42AB-93E3-8AC4B104AF86}" srcId="{F3008685-1850-44F7-8ACC-C39BE4BADC2D}" destId="{76B1FC2C-8657-435C-B8C8-20DCA370D51E}" srcOrd="3" destOrd="0" parTransId="{9B5019DB-5065-479F-BC90-E33E7E5C7B7B}" sibTransId="{3C131792-6A8C-41CA-A949-2B093F596ACE}"/>
    <dgm:cxn modelId="{07234867-F04B-4045-9FB7-A09AEE50A4EE}" type="presOf" srcId="{8FE57F29-B534-4B8F-BF13-19592F0E6C99}" destId="{34F088B1-462D-443D-B865-473955E11B1D}" srcOrd="0" destOrd="2" presId="urn:microsoft.com/office/officeart/2005/8/layout/hList1"/>
    <dgm:cxn modelId="{09DBBC4A-E183-447E-AF82-F7C31F9E852B}" srcId="{F02CEC8E-E2DD-4C9C-9964-FED71FB2B739}" destId="{9F4F4B6F-B4B5-4E35-AF42-F53AA67BA56B}" srcOrd="1" destOrd="0" parTransId="{72200A5A-2BE7-40BE-84C9-71F7E95C0A1E}" sibTransId="{609F09A4-7E38-4C4B-BD41-BB2B8DCDE2EB}"/>
    <dgm:cxn modelId="{6207D672-4003-48E9-A249-99CCCC380C06}" type="presOf" srcId="{F3008685-1850-44F7-8ACC-C39BE4BADC2D}" destId="{FB1CECB0-7DF3-43A7-BE02-43FBB6120A2F}" srcOrd="0" destOrd="0" presId="urn:microsoft.com/office/officeart/2005/8/layout/hList1"/>
    <dgm:cxn modelId="{F7454757-DD24-4F52-9188-43154D5668C3}" srcId="{F3008685-1850-44F7-8ACC-C39BE4BADC2D}" destId="{8E59A921-B564-45AB-B3F0-FCB55E7991CD}" srcOrd="1" destOrd="0" parTransId="{1CB12128-9F0C-4FCA-966E-5948DDEED62D}" sibTransId="{E86888DE-C690-465F-980C-AC2A3847DA89}"/>
    <dgm:cxn modelId="{78A05A78-C15F-4AC4-94F5-2E5FE8EAC7E2}" srcId="{F02CEC8E-E2DD-4C9C-9964-FED71FB2B739}" destId="{7D5F3C05-BD10-441D-9EF2-6EEF7C0C2700}" srcOrd="0" destOrd="0" parTransId="{2B555976-90B4-4121-A4F0-F3CA523D0728}" sibTransId="{F11FDEF3-F0B8-4424-898C-C72653C72248}"/>
    <dgm:cxn modelId="{3537047F-387D-40B2-9AE3-1DB9849241E2}" type="presOf" srcId="{8E59A921-B564-45AB-B3F0-FCB55E7991CD}" destId="{A828519C-8D84-46B3-B2EA-6BA028377E92}" srcOrd="0" destOrd="1" presId="urn:microsoft.com/office/officeart/2005/8/layout/hList1"/>
    <dgm:cxn modelId="{824BB37F-422F-4EE3-8AB2-E10CFF2C13BA}" type="presOf" srcId="{49375983-E0EC-4DC9-83AA-B9D01612DDBF}" destId="{A828519C-8D84-46B3-B2EA-6BA028377E92}" srcOrd="0" destOrd="2" presId="urn:microsoft.com/office/officeart/2005/8/layout/hList1"/>
    <dgm:cxn modelId="{F7568984-36B3-482A-96B1-C647B5C75EB4}" srcId="{F3008685-1850-44F7-8ACC-C39BE4BADC2D}" destId="{49375983-E0EC-4DC9-83AA-B9D01612DDBF}" srcOrd="2" destOrd="0" parTransId="{C0817E2C-A52F-4F43-BC30-02D4DDC729B6}" sibTransId="{3224545F-BCA2-48E3-8ADE-FC1BD5FACC3C}"/>
    <dgm:cxn modelId="{2516DC89-F7F1-411F-AE05-1DA179D43682}" type="presOf" srcId="{9F4F4B6F-B4B5-4E35-AF42-F53AA67BA56B}" destId="{16E76878-BEF4-40EE-9059-BAE01ED1ED7A}" srcOrd="0" destOrd="1" presId="urn:microsoft.com/office/officeart/2005/8/layout/hList1"/>
    <dgm:cxn modelId="{D2646A93-5CA9-4186-A325-2F8DAA6008B1}" type="presOf" srcId="{5EB3F160-9306-4C1B-BD9C-1090EFD6B0CF}" destId="{34F088B1-462D-443D-B865-473955E11B1D}" srcOrd="0" destOrd="1" presId="urn:microsoft.com/office/officeart/2005/8/layout/hList1"/>
    <dgm:cxn modelId="{3B940298-9F89-429E-B28A-E195C9D16850}" srcId="{2BEC0B82-D407-4175-9E7B-ED7620931AC1}" destId="{F3008685-1850-44F7-8ACC-C39BE4BADC2D}" srcOrd="0" destOrd="0" parTransId="{B5C1E793-3C33-4079-BEF7-A276BBFA07BE}" sibTransId="{5291B500-1BA8-44CA-B1D4-D7059C1ACD70}"/>
    <dgm:cxn modelId="{C52C1698-EBF8-410D-8ABD-709C22C3434B}" srcId="{F0DEFCC7-D324-4B26-852B-6652AE41B84A}" destId="{8FE57F29-B534-4B8F-BF13-19592F0E6C99}" srcOrd="2" destOrd="0" parTransId="{09476E0D-9370-434A-83B2-1783A0A89C7D}" sibTransId="{8F201515-18E7-4F30-9843-9CEE37BEA077}"/>
    <dgm:cxn modelId="{BCD71AA2-FC2E-425F-B341-8F59998409C3}" type="presOf" srcId="{F0DEFCC7-D324-4B26-852B-6652AE41B84A}" destId="{B054B12B-EFF1-424A-B648-1F5939EC8ABB}" srcOrd="0" destOrd="0" presId="urn:microsoft.com/office/officeart/2005/8/layout/hList1"/>
    <dgm:cxn modelId="{C69CCCA8-7E63-4EFB-B785-A5CFA9E36BED}" srcId="{2BEC0B82-D407-4175-9E7B-ED7620931AC1}" destId="{F02CEC8E-E2DD-4C9C-9964-FED71FB2B739}" srcOrd="2" destOrd="0" parTransId="{C344B650-4998-4480-8DF9-398AC4C491EB}" sibTransId="{25921636-499F-4A48-9349-C0058736B05C}"/>
    <dgm:cxn modelId="{05C972C2-994D-4DCB-92C1-1FBDDF35A991}" type="presOf" srcId="{2DBB195E-734F-48C9-B85F-51EC9C5129D0}" destId="{34F088B1-462D-443D-B865-473955E11B1D}" srcOrd="0" destOrd="3" presId="urn:microsoft.com/office/officeart/2005/8/layout/hList1"/>
    <dgm:cxn modelId="{E772A7CA-191E-44D7-B4E0-DC5018059947}" srcId="{F0DEFCC7-D324-4B26-852B-6652AE41B84A}" destId="{55E8F2AC-A2BB-4F5B-B70E-74A51A1C4F01}" srcOrd="0" destOrd="0" parTransId="{0C78CBFA-A72F-458D-8111-E3DD90E37EDD}" sibTransId="{75BC0C30-AD9C-48EC-B397-0EA42C1AE4D2}"/>
    <dgm:cxn modelId="{956BA3DD-E4C6-41F8-8DC8-B08D9065F66D}" srcId="{F0DEFCC7-D324-4B26-852B-6652AE41B84A}" destId="{5EB3F160-9306-4C1B-BD9C-1090EFD6B0CF}" srcOrd="1" destOrd="0" parTransId="{189AEAD2-BC42-40E9-8FC3-E8338F7BAC38}" sibTransId="{714FD329-40A1-48F0-9C13-2A7A137BB469}"/>
    <dgm:cxn modelId="{7B5D55DF-0A34-402C-AC30-85D7615297C6}" type="presOf" srcId="{F02CEC8E-E2DD-4C9C-9964-FED71FB2B739}" destId="{6CA1C392-39EE-4412-BC79-3625E404838A}" srcOrd="0" destOrd="0" presId="urn:microsoft.com/office/officeart/2005/8/layout/hList1"/>
    <dgm:cxn modelId="{E0AA53E7-3A52-445F-B11A-A939D9447321}" type="presOf" srcId="{7D5F3C05-BD10-441D-9EF2-6EEF7C0C2700}" destId="{16E76878-BEF4-40EE-9059-BAE01ED1ED7A}" srcOrd="0" destOrd="0" presId="urn:microsoft.com/office/officeart/2005/8/layout/hList1"/>
    <dgm:cxn modelId="{928B2FEF-D4F0-4DF8-A54D-5953671198AE}" srcId="{F0DEFCC7-D324-4B26-852B-6652AE41B84A}" destId="{9C57449B-46A1-4EF7-86DB-8A964DD70E64}" srcOrd="4" destOrd="0" parTransId="{80FE0433-654D-4D19-BBE7-BE8CAF370E8B}" sibTransId="{26166422-33D9-42AE-991C-FE13F4D6CC68}"/>
    <dgm:cxn modelId="{C4B8D2F5-1856-419A-A245-EC813AABC222}" srcId="{F3008685-1850-44F7-8ACC-C39BE4BADC2D}" destId="{E2E728C6-439B-4640-9134-1F2216607E7E}" srcOrd="0" destOrd="0" parTransId="{0887F7FF-D071-43A1-BBEA-7BDC44FD9900}" sibTransId="{7CCCBDD5-3AFF-4CBA-9AB5-C28813F14C7D}"/>
    <dgm:cxn modelId="{C3D0E8F6-1CD6-469B-B624-FEABEAD2DFA0}" type="presOf" srcId="{55E8F2AC-A2BB-4F5B-B70E-74A51A1C4F01}" destId="{34F088B1-462D-443D-B865-473955E11B1D}" srcOrd="0" destOrd="0" presId="urn:microsoft.com/office/officeart/2005/8/layout/hList1"/>
    <dgm:cxn modelId="{528D82FF-9837-42FB-94D5-775D556A01DA}" type="presOf" srcId="{02E65BA0-FEF3-4056-A1A1-93C148CC235F}" destId="{16E76878-BEF4-40EE-9059-BAE01ED1ED7A}" srcOrd="0" destOrd="2" presId="urn:microsoft.com/office/officeart/2005/8/layout/hList1"/>
    <dgm:cxn modelId="{C250B9FF-0E71-4283-88E0-5413FCF3191F}" srcId="{F0DEFCC7-D324-4B26-852B-6652AE41B84A}" destId="{2DBB195E-734F-48C9-B85F-51EC9C5129D0}" srcOrd="3" destOrd="0" parTransId="{C8F8897A-FEA8-43C5-9A41-65C2E400F4E6}" sibTransId="{EFCB60E5-802C-453B-B693-6FCCC4114E37}"/>
    <dgm:cxn modelId="{412A0158-745F-4350-9617-DA6936F37D5F}" type="presParOf" srcId="{A837499A-87F1-49E5-8055-21B4F1FC49C6}" destId="{A190C64E-2FEF-4F70-B94C-B2CF0FF8D55E}" srcOrd="0" destOrd="0" presId="urn:microsoft.com/office/officeart/2005/8/layout/hList1"/>
    <dgm:cxn modelId="{C385BA83-8F69-4A87-8511-4887F11042D3}" type="presParOf" srcId="{A190C64E-2FEF-4F70-B94C-B2CF0FF8D55E}" destId="{FB1CECB0-7DF3-43A7-BE02-43FBB6120A2F}" srcOrd="0" destOrd="0" presId="urn:microsoft.com/office/officeart/2005/8/layout/hList1"/>
    <dgm:cxn modelId="{052DADC4-05AF-45A4-BACB-D0DEAC673F36}" type="presParOf" srcId="{A190C64E-2FEF-4F70-B94C-B2CF0FF8D55E}" destId="{A828519C-8D84-46B3-B2EA-6BA028377E92}" srcOrd="1" destOrd="0" presId="urn:microsoft.com/office/officeart/2005/8/layout/hList1"/>
    <dgm:cxn modelId="{42407759-EC3C-408E-8AD0-DDDB0F6FA192}" type="presParOf" srcId="{A837499A-87F1-49E5-8055-21B4F1FC49C6}" destId="{DD81D9A3-5F36-4586-BACF-A2403A9F2638}" srcOrd="1" destOrd="0" presId="urn:microsoft.com/office/officeart/2005/8/layout/hList1"/>
    <dgm:cxn modelId="{E68A9538-B7A2-4FC4-A640-575A11AE7D06}" type="presParOf" srcId="{A837499A-87F1-49E5-8055-21B4F1FC49C6}" destId="{672113B4-D784-4B64-9895-27CD6547E444}" srcOrd="2" destOrd="0" presId="urn:microsoft.com/office/officeart/2005/8/layout/hList1"/>
    <dgm:cxn modelId="{D4F04B1F-DEF3-49A6-86F0-82BEA74DF41A}" type="presParOf" srcId="{672113B4-D784-4B64-9895-27CD6547E444}" destId="{B054B12B-EFF1-424A-B648-1F5939EC8ABB}" srcOrd="0" destOrd="0" presId="urn:microsoft.com/office/officeart/2005/8/layout/hList1"/>
    <dgm:cxn modelId="{797E9525-4585-496A-A889-FE715B9A9CD4}" type="presParOf" srcId="{672113B4-D784-4B64-9895-27CD6547E444}" destId="{34F088B1-462D-443D-B865-473955E11B1D}" srcOrd="1" destOrd="0" presId="urn:microsoft.com/office/officeart/2005/8/layout/hList1"/>
    <dgm:cxn modelId="{7F923EA2-56D0-4991-954E-36D50B23C533}" type="presParOf" srcId="{A837499A-87F1-49E5-8055-21B4F1FC49C6}" destId="{931774DC-6913-4A5C-AC46-16FFACCE1BEC}" srcOrd="3" destOrd="0" presId="urn:microsoft.com/office/officeart/2005/8/layout/hList1"/>
    <dgm:cxn modelId="{2A471591-7A15-46F3-9E9E-1E5E78AE04FF}" type="presParOf" srcId="{A837499A-87F1-49E5-8055-21B4F1FC49C6}" destId="{02A5F0BA-F382-48EE-B061-DF02256C355C}" srcOrd="4" destOrd="0" presId="urn:microsoft.com/office/officeart/2005/8/layout/hList1"/>
    <dgm:cxn modelId="{B5630EBD-B2D0-4D6A-90F1-164503AFFADB}" type="presParOf" srcId="{02A5F0BA-F382-48EE-B061-DF02256C355C}" destId="{6CA1C392-39EE-4412-BC79-3625E404838A}" srcOrd="0" destOrd="0" presId="urn:microsoft.com/office/officeart/2005/8/layout/hList1"/>
    <dgm:cxn modelId="{3B133AC3-63F7-4B3B-8AD3-D8F378C8A8FE}" type="presParOf" srcId="{02A5F0BA-F382-48EE-B061-DF02256C355C}" destId="{16E76878-BEF4-40EE-9059-BAE01ED1ED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DA427-8BE9-48D8-BE09-E33553703EB2}">
      <dsp:nvSpPr>
        <dsp:cNvPr id="0" name=""/>
        <dsp:cNvSpPr/>
      </dsp:nvSpPr>
      <dsp:spPr>
        <a:xfrm>
          <a:off x="2623147" y="1819155"/>
          <a:ext cx="1841153" cy="1552985"/>
        </a:xfrm>
        <a:prstGeom prst="ellipse">
          <a:avLst/>
        </a:prstGeom>
        <a:solidFill>
          <a:schemeClr val="accent6">
            <a:lumMod val="40000"/>
            <a:lumOff val="60000"/>
          </a:schemeClr>
        </a:solidFill>
        <a:ln w="9525" cap="rnd" cmpd="sng" algn="ctr">
          <a:solidFill>
            <a:schemeClr val="accent2"/>
          </a:solidFill>
          <a:prstDash val="solid"/>
        </a:ln>
        <a:effectLst>
          <a:innerShdw blurRad="25400" dist="12700" dir="13500000">
            <a:srgbClr val="000000">
              <a:alpha val="45000"/>
            </a:srgbClr>
          </a:innerShdw>
        </a:effectLst>
        <a:scene3d>
          <a:camera prst="orthographicFront"/>
          <a:lightRig rig="flat" dir="t"/>
        </a:scene3d>
        <a:sp3d>
          <a:bevelT w="165100" prst="coolSlant"/>
        </a:sp3d>
      </dsp:spPr>
      <dsp:style>
        <a:lnRef idx="1">
          <a:schemeClr val="accent2"/>
        </a:lnRef>
        <a:fillRef idx="3">
          <a:schemeClr val="accent2"/>
        </a:fillRef>
        <a:effectRef idx="2">
          <a:schemeClr val="accent2"/>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accent5">
                  <a:lumMod val="75000"/>
                </a:schemeClr>
              </a:solidFill>
              <a:latin typeface="Comic Sans MS" panose="030F0702030302020204" pitchFamily="66" charset="0"/>
            </a:rPr>
            <a:t>T.I.C.</a:t>
          </a:r>
        </a:p>
      </dsp:txBody>
      <dsp:txXfrm>
        <a:off x="2892778" y="2046584"/>
        <a:ext cx="1301891" cy="1098127"/>
      </dsp:txXfrm>
    </dsp:sp>
    <dsp:sp modelId="{EC808963-2F15-43CC-8853-B6F6C2078BCB}">
      <dsp:nvSpPr>
        <dsp:cNvPr id="0" name=""/>
        <dsp:cNvSpPr/>
      </dsp:nvSpPr>
      <dsp:spPr>
        <a:xfrm rot="16301732">
          <a:off x="3392557" y="1350486"/>
          <a:ext cx="296349" cy="465317"/>
        </a:xfrm>
        <a:prstGeom prst="rightArrow">
          <a:avLst>
            <a:gd name="adj1" fmla="val 60000"/>
            <a:gd name="adj2" fmla="val 50000"/>
          </a:avLst>
        </a:prstGeom>
        <a:solidFill>
          <a:schemeClr val="accent6">
            <a:lumMod val="75000"/>
          </a:schemeClr>
        </a:solidFill>
        <a:ln>
          <a:noFill/>
        </a:ln>
        <a:effectLst>
          <a:innerShdw blurRad="25400" dist="12700" dir="13500000">
            <a:srgbClr val="000000">
              <a:alpha val="45000"/>
            </a:srgbClr>
          </a:inn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dirty="0"/>
        </a:p>
      </dsp:txBody>
      <dsp:txXfrm>
        <a:off x="3435694" y="1487982"/>
        <a:ext cx="207444" cy="279191"/>
      </dsp:txXfrm>
    </dsp:sp>
    <dsp:sp modelId="{C05F57AC-A5F4-43CD-AA6D-8E618C59AC47}">
      <dsp:nvSpPr>
        <dsp:cNvPr id="0" name=""/>
        <dsp:cNvSpPr/>
      </dsp:nvSpPr>
      <dsp:spPr>
        <a:xfrm>
          <a:off x="2012532" y="-8591"/>
          <a:ext cx="3181885" cy="1418207"/>
        </a:xfrm>
        <a:prstGeom prst="ellipse">
          <a:avLst/>
        </a:prstGeom>
        <a:solidFill>
          <a:schemeClr val="accent6">
            <a:lumMod val="60000"/>
            <a:lumOff val="40000"/>
          </a:schemeClr>
        </a:solidFill>
        <a:ln w="9525" cap="rnd" cmpd="sng" algn="ctr">
          <a:solidFill>
            <a:schemeClr val="accent2"/>
          </a:solidFill>
          <a:prstDash val="solid"/>
        </a:ln>
        <a:effectLst>
          <a:innerShdw blurRad="25400" dist="12700" dir="13500000">
            <a:srgbClr val="000000">
              <a:alpha val="45000"/>
            </a:srgbClr>
          </a:innerShdw>
        </a:effectLst>
        <a:scene3d>
          <a:camera prst="orthographicFront"/>
          <a:lightRig rig="flat" dir="t"/>
        </a:scene3d>
        <a:sp3d>
          <a:bevelT w="165100" prst="coolSlant"/>
        </a:sp3d>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1" kern="1200" dirty="0">
              <a:solidFill>
                <a:schemeClr val="accent5">
                  <a:lumMod val="75000"/>
                </a:schemeClr>
              </a:solidFill>
              <a:latin typeface="Comic Sans MS" panose="030F0702030302020204" pitchFamily="66" charset="0"/>
            </a:rPr>
            <a:t>Elemento che rivoluziona le modalità di insegnamento/apprendimento</a:t>
          </a:r>
        </a:p>
      </dsp:txBody>
      <dsp:txXfrm>
        <a:off x="2478508" y="199101"/>
        <a:ext cx="2249933" cy="1002823"/>
      </dsp:txXfrm>
    </dsp:sp>
    <dsp:sp modelId="{79DC9435-ED09-4DC0-9C17-B0B8200146AC}">
      <dsp:nvSpPr>
        <dsp:cNvPr id="0" name=""/>
        <dsp:cNvSpPr/>
      </dsp:nvSpPr>
      <dsp:spPr>
        <a:xfrm rot="41075">
          <a:off x="4674111" y="2393160"/>
          <a:ext cx="743666" cy="465317"/>
        </a:xfrm>
        <a:prstGeom prst="rightArrow">
          <a:avLst>
            <a:gd name="adj1" fmla="val 60000"/>
            <a:gd name="adj2" fmla="val 50000"/>
          </a:avLst>
        </a:prstGeom>
        <a:solidFill>
          <a:schemeClr val="accent6">
            <a:lumMod val="75000"/>
          </a:schemeClr>
        </a:solidFill>
        <a:ln>
          <a:noFill/>
        </a:ln>
        <a:effectLst>
          <a:innerShdw blurRad="25400" dist="12700" dir="13500000">
            <a:srgbClr val="000000">
              <a:alpha val="45000"/>
            </a:srgbClr>
          </a:inn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dirty="0"/>
        </a:p>
      </dsp:txBody>
      <dsp:txXfrm>
        <a:off x="4674116" y="2485389"/>
        <a:ext cx="604071" cy="279191"/>
      </dsp:txXfrm>
    </dsp:sp>
    <dsp:sp modelId="{D90ED8B3-B759-4023-A8B4-C4AA2EE0D24D}">
      <dsp:nvSpPr>
        <dsp:cNvPr id="0" name=""/>
        <dsp:cNvSpPr/>
      </dsp:nvSpPr>
      <dsp:spPr>
        <a:xfrm>
          <a:off x="5574907" y="1907387"/>
          <a:ext cx="1657654" cy="1444867"/>
        </a:xfrm>
        <a:prstGeom prst="ellipse">
          <a:avLst/>
        </a:prstGeom>
        <a:solidFill>
          <a:schemeClr val="accent6">
            <a:lumMod val="40000"/>
            <a:lumOff val="60000"/>
          </a:schemeClr>
        </a:solidFill>
        <a:ln w="9525" cap="rnd" cmpd="sng" algn="ctr">
          <a:solidFill>
            <a:schemeClr val="accent2"/>
          </a:solidFill>
          <a:prstDash val="solid"/>
        </a:ln>
        <a:effectLst>
          <a:innerShdw blurRad="25400" dist="12700" dir="13500000">
            <a:srgbClr val="000000">
              <a:alpha val="45000"/>
            </a:srgbClr>
          </a:innerShdw>
        </a:effectLst>
        <a:scene3d>
          <a:camera prst="orthographicFront"/>
          <a:lightRig rig="flat" dir="t"/>
        </a:scene3d>
        <a:sp3d>
          <a:bevelT w="165100" prst="coolSlant"/>
        </a:sp3d>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1" kern="1200" dirty="0">
              <a:solidFill>
                <a:schemeClr val="accent5">
                  <a:lumMod val="75000"/>
                </a:schemeClr>
              </a:solidFill>
              <a:latin typeface="Comic Sans MS" panose="030F0702030302020204" pitchFamily="66" charset="0"/>
            </a:rPr>
            <a:t>Scuola in rete con il mondo</a:t>
          </a:r>
        </a:p>
      </dsp:txBody>
      <dsp:txXfrm>
        <a:off x="5817665" y="2118983"/>
        <a:ext cx="1172138" cy="1021675"/>
      </dsp:txXfrm>
    </dsp:sp>
    <dsp:sp modelId="{FD91B7C0-CA8E-4BA7-A65D-797C5D89ED91}">
      <dsp:nvSpPr>
        <dsp:cNvPr id="0" name=""/>
        <dsp:cNvSpPr/>
      </dsp:nvSpPr>
      <dsp:spPr>
        <a:xfrm rot="5564963">
          <a:off x="3380212" y="3408179"/>
          <a:ext cx="375655" cy="465317"/>
        </a:xfrm>
        <a:prstGeom prst="rightArrow">
          <a:avLst>
            <a:gd name="adj1" fmla="val 60000"/>
            <a:gd name="adj2" fmla="val 50000"/>
          </a:avLst>
        </a:prstGeom>
        <a:solidFill>
          <a:schemeClr val="accent6">
            <a:lumMod val="75000"/>
          </a:schemeClr>
        </a:solidFill>
        <a:ln>
          <a:noFill/>
        </a:ln>
        <a:effectLst>
          <a:innerShdw blurRad="25400" dist="12700" dir="13500000">
            <a:srgbClr val="000000">
              <a:alpha val="45000"/>
            </a:srgbClr>
          </a:inn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dirty="0"/>
        </a:p>
      </dsp:txBody>
      <dsp:txXfrm>
        <a:off x="3439263" y="3444959"/>
        <a:ext cx="262959" cy="279191"/>
      </dsp:txXfrm>
    </dsp:sp>
    <dsp:sp modelId="{10478E26-6A80-4A94-ABA7-044B535963E4}">
      <dsp:nvSpPr>
        <dsp:cNvPr id="0" name=""/>
        <dsp:cNvSpPr/>
      </dsp:nvSpPr>
      <dsp:spPr>
        <a:xfrm>
          <a:off x="2183878" y="3849347"/>
          <a:ext cx="2894825" cy="1368582"/>
        </a:xfrm>
        <a:prstGeom prst="ellipse">
          <a:avLst/>
        </a:prstGeom>
        <a:solidFill>
          <a:schemeClr val="accent6">
            <a:lumMod val="60000"/>
            <a:lumOff val="40000"/>
          </a:schemeClr>
        </a:solidFill>
        <a:ln w="9525" cap="rnd" cmpd="sng" algn="ctr">
          <a:solidFill>
            <a:schemeClr val="accent2"/>
          </a:solidFill>
          <a:prstDash val="solid"/>
        </a:ln>
        <a:effectLst>
          <a:innerShdw blurRad="25400" dist="12700" dir="13500000">
            <a:srgbClr val="000000">
              <a:alpha val="45000"/>
            </a:srgbClr>
          </a:innerShdw>
        </a:effectLst>
        <a:scene3d>
          <a:camera prst="orthographicFront"/>
          <a:lightRig rig="flat" dir="t"/>
        </a:scene3d>
        <a:sp3d>
          <a:bevelT w="165100" prst="coolSlant"/>
        </a:sp3d>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1" kern="1200" dirty="0">
              <a:solidFill>
                <a:schemeClr val="accent5">
                  <a:lumMod val="75000"/>
                </a:schemeClr>
              </a:solidFill>
              <a:latin typeface="Comic Sans MS" panose="030F0702030302020204" pitchFamily="66" charset="0"/>
            </a:rPr>
            <a:t>Innovazione didattica e arricchimento dell’offerta formativa</a:t>
          </a:r>
        </a:p>
      </dsp:txBody>
      <dsp:txXfrm>
        <a:off x="2607815" y="4049771"/>
        <a:ext cx="2046951" cy="967734"/>
      </dsp:txXfrm>
    </dsp:sp>
    <dsp:sp modelId="{750C1EA5-BE15-400A-88D8-B3106F9888D8}">
      <dsp:nvSpPr>
        <dsp:cNvPr id="0" name=""/>
        <dsp:cNvSpPr/>
      </dsp:nvSpPr>
      <dsp:spPr>
        <a:xfrm rot="10709238">
          <a:off x="2146960" y="2346344"/>
          <a:ext cx="376709" cy="465317"/>
        </a:xfrm>
        <a:prstGeom prst="rightArrow">
          <a:avLst>
            <a:gd name="adj1" fmla="val 60000"/>
            <a:gd name="adj2" fmla="val 50000"/>
          </a:avLst>
        </a:prstGeom>
        <a:solidFill>
          <a:schemeClr val="accent6">
            <a:lumMod val="75000"/>
          </a:schemeClr>
        </a:solidFill>
        <a:ln>
          <a:noFill/>
        </a:ln>
        <a:effectLst>
          <a:innerShdw blurRad="25400" dist="12700" dir="13500000">
            <a:srgbClr val="000000">
              <a:alpha val="45000"/>
            </a:srgbClr>
          </a:inn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dirty="0"/>
        </a:p>
      </dsp:txBody>
      <dsp:txXfrm rot="10800000">
        <a:off x="2259953" y="2437915"/>
        <a:ext cx="263696" cy="279191"/>
      </dsp:txXfrm>
    </dsp:sp>
    <dsp:sp modelId="{D7307E36-35D9-46C3-837D-217C6E46BFA4}">
      <dsp:nvSpPr>
        <dsp:cNvPr id="0" name=""/>
        <dsp:cNvSpPr/>
      </dsp:nvSpPr>
      <dsp:spPr>
        <a:xfrm>
          <a:off x="0" y="1568335"/>
          <a:ext cx="2133482" cy="2185448"/>
        </a:xfrm>
        <a:prstGeom prst="ellipse">
          <a:avLst/>
        </a:prstGeom>
        <a:solidFill>
          <a:schemeClr val="accent6">
            <a:lumMod val="60000"/>
            <a:lumOff val="40000"/>
          </a:schemeClr>
        </a:solidFill>
        <a:ln w="9525" cap="rnd" cmpd="sng" algn="ctr">
          <a:solidFill>
            <a:schemeClr val="accent2"/>
          </a:solidFill>
          <a:prstDash val="solid"/>
        </a:ln>
        <a:effectLst>
          <a:innerShdw blurRad="25400" dist="12700" dir="13500000">
            <a:srgbClr val="000000">
              <a:alpha val="45000"/>
            </a:srgbClr>
          </a:innerShdw>
        </a:effectLst>
        <a:scene3d>
          <a:camera prst="orthographicFront"/>
          <a:lightRig rig="flat" dir="t"/>
        </a:scene3d>
        <a:sp3d>
          <a:bevelT w="165100" prst="coolSlant"/>
        </a:sp3d>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1" kern="1200" dirty="0">
              <a:solidFill>
                <a:schemeClr val="accent5">
                  <a:lumMod val="75000"/>
                </a:schemeClr>
              </a:solidFill>
              <a:latin typeface="Times New Roman" panose="02020603050405020304" pitchFamily="18" charset="0"/>
              <a:cs typeface="Times New Roman" panose="02020603050405020304" pitchFamily="18" charset="0"/>
            </a:rPr>
            <a:t>Compresenza di più mezzi di comunicazione in uno stesso supporto informatico</a:t>
          </a:r>
        </a:p>
      </dsp:txBody>
      <dsp:txXfrm>
        <a:off x="312441" y="1888386"/>
        <a:ext cx="1508600" cy="1545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CECB0-7DF3-43A7-BE02-43FBB6120A2F}">
      <dsp:nvSpPr>
        <dsp:cNvPr id="0" name=""/>
        <dsp:cNvSpPr/>
      </dsp:nvSpPr>
      <dsp:spPr>
        <a:xfrm>
          <a:off x="49270" y="0"/>
          <a:ext cx="2386327" cy="95453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Times New Roman" panose="02020603050405020304" pitchFamily="18" charset="0"/>
              <a:cs typeface="Times New Roman" panose="02020603050405020304" pitchFamily="18" charset="0"/>
            </a:rPr>
            <a:t>Prove strutturate</a:t>
          </a:r>
        </a:p>
      </dsp:txBody>
      <dsp:txXfrm>
        <a:off x="49270" y="0"/>
        <a:ext cx="2386327" cy="954530"/>
      </dsp:txXfrm>
    </dsp:sp>
    <dsp:sp modelId="{A828519C-8D84-46B3-B2EA-6BA028377E92}">
      <dsp:nvSpPr>
        <dsp:cNvPr id="0" name=""/>
        <dsp:cNvSpPr/>
      </dsp:nvSpPr>
      <dsp:spPr>
        <a:xfrm>
          <a:off x="60414" y="1530293"/>
          <a:ext cx="2386327" cy="285480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b="1" kern="1200" dirty="0">
              <a:solidFill>
                <a:schemeClr val="accent5">
                  <a:lumMod val="75000"/>
                </a:schemeClr>
              </a:solidFill>
              <a:latin typeface="Times New Roman" panose="02020603050405020304" pitchFamily="18" charset="0"/>
              <a:cs typeface="Times New Roman" panose="02020603050405020304" pitchFamily="18" charset="0"/>
            </a:rPr>
            <a:t>Stimolo chiuso – Risposta chiusa</a:t>
          </a:r>
        </a:p>
        <a:p>
          <a:pPr marL="228600" lvl="1" indent="-228600" algn="l" defTabSz="1066800">
            <a:lnSpc>
              <a:spcPct val="90000"/>
            </a:lnSpc>
            <a:spcBef>
              <a:spcPct val="0"/>
            </a:spcBef>
            <a:spcAft>
              <a:spcPct val="15000"/>
            </a:spcAft>
            <a:buChar char="•"/>
          </a:pPr>
          <a:endParaRPr lang="it-IT" sz="2400" kern="1200" dirty="0">
            <a:solidFill>
              <a:schemeClr val="accent5">
                <a:lumMod val="75000"/>
              </a:schemeClr>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it-IT" sz="2400" kern="1200" dirty="0">
            <a:solidFill>
              <a:schemeClr val="accent5">
                <a:lumMod val="75000"/>
              </a:schemeClr>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it-IT" sz="2000" i="1" kern="1200" dirty="0">
              <a:solidFill>
                <a:schemeClr val="accent5">
                  <a:lumMod val="75000"/>
                </a:schemeClr>
              </a:solidFill>
              <a:latin typeface="Times New Roman" panose="02020603050405020304" pitchFamily="18" charset="0"/>
              <a:cs typeface="Times New Roman" panose="02020603050405020304" pitchFamily="18" charset="0"/>
            </a:rPr>
            <a:t>Prove vero/falso; testo bucato</a:t>
          </a:r>
        </a:p>
      </dsp:txBody>
      <dsp:txXfrm>
        <a:off x="60414" y="1530293"/>
        <a:ext cx="2386327" cy="2854800"/>
      </dsp:txXfrm>
    </dsp:sp>
    <dsp:sp modelId="{B054B12B-EFF1-424A-B648-1F5939EC8ABB}">
      <dsp:nvSpPr>
        <dsp:cNvPr id="0" name=""/>
        <dsp:cNvSpPr/>
      </dsp:nvSpPr>
      <dsp:spPr>
        <a:xfrm>
          <a:off x="2659745" y="0"/>
          <a:ext cx="2688388" cy="95453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Times New Roman" panose="02020603050405020304" pitchFamily="18" charset="0"/>
              <a:cs typeface="Times New Roman" panose="02020603050405020304" pitchFamily="18" charset="0"/>
            </a:rPr>
            <a:t>Prove semi strutturate</a:t>
          </a:r>
        </a:p>
      </dsp:txBody>
      <dsp:txXfrm>
        <a:off x="2659745" y="0"/>
        <a:ext cx="2688388" cy="954530"/>
      </dsp:txXfrm>
    </dsp:sp>
    <dsp:sp modelId="{34F088B1-462D-443D-B865-473955E11B1D}">
      <dsp:nvSpPr>
        <dsp:cNvPr id="0" name=""/>
        <dsp:cNvSpPr/>
      </dsp:nvSpPr>
      <dsp:spPr>
        <a:xfrm>
          <a:off x="2734580" y="1576912"/>
          <a:ext cx="2386327" cy="285480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b="1" kern="1200" dirty="0">
              <a:solidFill>
                <a:schemeClr val="accent5">
                  <a:lumMod val="75000"/>
                </a:schemeClr>
              </a:solidFill>
              <a:latin typeface="Times New Roman" panose="02020603050405020304" pitchFamily="18" charset="0"/>
              <a:cs typeface="Times New Roman" panose="02020603050405020304" pitchFamily="18" charset="0"/>
            </a:rPr>
            <a:t>Stimolo aperto – Risposta chiusa</a:t>
          </a:r>
        </a:p>
        <a:p>
          <a:pPr marL="228600" lvl="1" indent="-228600" algn="l" defTabSz="889000">
            <a:lnSpc>
              <a:spcPct val="90000"/>
            </a:lnSpc>
            <a:spcBef>
              <a:spcPct val="0"/>
            </a:spcBef>
            <a:spcAft>
              <a:spcPct val="15000"/>
            </a:spcAft>
            <a:buChar char="•"/>
          </a:pPr>
          <a:r>
            <a:rPr lang="it-IT" sz="2000" i="1" kern="1200" dirty="0">
              <a:solidFill>
                <a:schemeClr val="accent5">
                  <a:lumMod val="75000"/>
                </a:schemeClr>
              </a:solidFill>
              <a:latin typeface="Times New Roman" panose="02020603050405020304" pitchFamily="18" charset="0"/>
              <a:cs typeface="Times New Roman" panose="02020603050405020304" pitchFamily="18" charset="0"/>
            </a:rPr>
            <a:t>Risposte a scelta multipla</a:t>
          </a:r>
        </a:p>
        <a:p>
          <a:pPr marL="228600" lvl="1" indent="-228600" algn="l" defTabSz="933450">
            <a:lnSpc>
              <a:spcPct val="90000"/>
            </a:lnSpc>
            <a:spcBef>
              <a:spcPct val="0"/>
            </a:spcBef>
            <a:spcAft>
              <a:spcPct val="15000"/>
            </a:spcAft>
            <a:buChar char="•"/>
          </a:pPr>
          <a:endParaRPr lang="it-IT" sz="2100" kern="1200" dirty="0">
            <a:solidFill>
              <a:schemeClr val="accent5">
                <a:lumMod val="75000"/>
              </a:schemeClr>
            </a:solidFill>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it-IT" sz="1900" b="1" kern="1200" dirty="0">
              <a:solidFill>
                <a:schemeClr val="accent5">
                  <a:lumMod val="75000"/>
                </a:schemeClr>
              </a:solidFill>
              <a:latin typeface="Times New Roman" panose="02020603050405020304" pitchFamily="18" charset="0"/>
              <a:cs typeface="Times New Roman" panose="02020603050405020304" pitchFamily="18" charset="0"/>
            </a:rPr>
            <a:t>Stimolo chiuso – Risposta aperta</a:t>
          </a:r>
        </a:p>
        <a:p>
          <a:pPr marL="228600" lvl="1" indent="-228600" algn="l" defTabSz="889000">
            <a:lnSpc>
              <a:spcPct val="90000"/>
            </a:lnSpc>
            <a:spcBef>
              <a:spcPct val="0"/>
            </a:spcBef>
            <a:spcAft>
              <a:spcPct val="15000"/>
            </a:spcAft>
            <a:buChar char="•"/>
          </a:pPr>
          <a:r>
            <a:rPr lang="it-IT" sz="2000" i="1" kern="1200" dirty="0">
              <a:solidFill>
                <a:schemeClr val="accent5">
                  <a:lumMod val="75000"/>
                </a:schemeClr>
              </a:solidFill>
              <a:latin typeface="Times New Roman" panose="02020603050405020304" pitchFamily="18" charset="0"/>
              <a:cs typeface="Times New Roman" panose="02020603050405020304" pitchFamily="18" charset="0"/>
            </a:rPr>
            <a:t>Soluzione dei casi</a:t>
          </a:r>
        </a:p>
      </dsp:txBody>
      <dsp:txXfrm>
        <a:off x="2734580" y="1576912"/>
        <a:ext cx="2386327" cy="2854800"/>
      </dsp:txXfrm>
    </dsp:sp>
    <dsp:sp modelId="{6CA1C392-39EE-4412-BC79-3625E404838A}">
      <dsp:nvSpPr>
        <dsp:cNvPr id="0" name=""/>
        <dsp:cNvSpPr/>
      </dsp:nvSpPr>
      <dsp:spPr>
        <a:xfrm>
          <a:off x="5659287" y="0"/>
          <a:ext cx="2386327" cy="95453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Times New Roman" panose="02020603050405020304" pitchFamily="18" charset="0"/>
              <a:cs typeface="Times New Roman" panose="02020603050405020304" pitchFamily="18" charset="0"/>
            </a:rPr>
            <a:t>Prove non strutturate</a:t>
          </a:r>
        </a:p>
      </dsp:txBody>
      <dsp:txXfrm>
        <a:off x="5659287" y="0"/>
        <a:ext cx="2386327" cy="954530"/>
      </dsp:txXfrm>
    </dsp:sp>
    <dsp:sp modelId="{16E76878-BEF4-40EE-9059-BAE01ED1ED7A}">
      <dsp:nvSpPr>
        <dsp:cNvPr id="0" name=""/>
        <dsp:cNvSpPr/>
      </dsp:nvSpPr>
      <dsp:spPr>
        <a:xfrm>
          <a:off x="5659287" y="1575113"/>
          <a:ext cx="2386327" cy="285480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b="1" kern="1200" dirty="0">
              <a:solidFill>
                <a:schemeClr val="accent5">
                  <a:lumMod val="75000"/>
                </a:schemeClr>
              </a:solidFill>
              <a:latin typeface="Times New Roman" panose="02020603050405020304" pitchFamily="18" charset="0"/>
              <a:cs typeface="Times New Roman" panose="02020603050405020304" pitchFamily="18" charset="0"/>
            </a:rPr>
            <a:t>Stimolo aperto - Risposta aperta</a:t>
          </a:r>
        </a:p>
        <a:p>
          <a:pPr marL="171450" lvl="1" indent="-171450" algn="l" defTabSz="844550">
            <a:lnSpc>
              <a:spcPct val="90000"/>
            </a:lnSpc>
            <a:spcBef>
              <a:spcPct val="0"/>
            </a:spcBef>
            <a:spcAft>
              <a:spcPct val="15000"/>
            </a:spcAft>
            <a:buChar char="•"/>
          </a:pPr>
          <a:endParaRPr lang="it-IT" sz="1900" kern="1200" dirty="0">
            <a:solidFill>
              <a:schemeClr val="accent5">
                <a:lumMod val="75000"/>
              </a:schemeClr>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it-IT" sz="2000" i="1" kern="1200" dirty="0">
              <a:solidFill>
                <a:schemeClr val="accent5">
                  <a:lumMod val="75000"/>
                </a:schemeClr>
              </a:solidFill>
              <a:latin typeface="Times New Roman" panose="02020603050405020304" pitchFamily="18" charset="0"/>
              <a:cs typeface="Times New Roman" panose="02020603050405020304" pitchFamily="18" charset="0"/>
            </a:rPr>
            <a:t>Testo scritto; interrogazioni orali</a:t>
          </a:r>
        </a:p>
      </dsp:txBody>
      <dsp:txXfrm>
        <a:off x="5659287" y="1575113"/>
        <a:ext cx="2386327"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4CF3E7EC-A363-4836-98CB-039E0DEAD27D}" type="datetimeFigureOut">
              <a:rPr lang="it-IT"/>
              <a:t>25/03/2024</a:t>
            </a:fld>
            <a:endParaRPr lang="it-IT"/>
          </a:p>
        </p:txBody>
      </p:sp>
      <p:sp>
        <p:nvSpPr>
          <p:cNvPr id="4" name="Segnaposto immagine diapositiva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7CC0FD09-CF6E-4B7C-96C4-20DE64F9ABC3}" type="slidenum">
              <a:rPr lang="it-IT"/>
              <a:t>‹N›</a:t>
            </a:fld>
            <a:endParaRPr lang="it-IT"/>
          </a:p>
        </p:txBody>
      </p:sp>
    </p:spTree>
    <p:extLst>
      <p:ext uri="{BB962C8B-B14F-4D97-AF65-F5344CB8AC3E}">
        <p14:creationId xmlns:p14="http://schemas.microsoft.com/office/powerpoint/2010/main" val="1692489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a:extLst>
              <a:ext uri="{FF2B5EF4-FFF2-40B4-BE49-F238E27FC236}">
                <a16:creationId xmlns:a16="http://schemas.microsoft.com/office/drawing/2014/main" id="{788DBE51-D690-4313-AF46-54AD2718D911}"/>
              </a:ext>
            </a:extLst>
          </p:cNvPr>
          <p:cNvSpPr>
            <a:spLocks noGrp="1" noRot="1" noChangeAspect="1" noTextEdit="1"/>
          </p:cNvSpPr>
          <p:nvPr>
            <p:ph type="sldImg"/>
          </p:nvPr>
        </p:nvSpPr>
        <p:spPr bwMode="auto">
          <a:xfrm>
            <a:off x="2752725" y="514350"/>
            <a:ext cx="363855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a:extLst>
              <a:ext uri="{FF2B5EF4-FFF2-40B4-BE49-F238E27FC236}">
                <a16:creationId xmlns:a16="http://schemas.microsoft.com/office/drawing/2014/main" id="{89BA56BD-64AF-4BC9-8DB4-09F9547BE4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36868" name="Segnaposto numero diapositiva 3">
            <a:extLst>
              <a:ext uri="{FF2B5EF4-FFF2-40B4-BE49-F238E27FC236}">
                <a16:creationId xmlns:a16="http://schemas.microsoft.com/office/drawing/2014/main" id="{DEC43ABC-AE69-4FC8-B318-26425E03C8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E882C2-F1E7-4F91-A6D1-53A32944D114}" type="slidenum">
              <a:rPr lang="it-IT" altLang="it-IT"/>
              <a:pPr eaLnBrk="1" hangingPunct="1"/>
              <a:t>36</a:t>
            </a:fld>
            <a:endParaRPr lang="it-IT" altLang="it-IT"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93400" cy="7556500"/>
          </a:xfrm>
          <a:prstGeom prst="rect">
            <a:avLst/>
          </a:prstGeom>
        </p:spPr>
      </p:pic>
      <p:sp>
        <p:nvSpPr>
          <p:cNvPr id="2" name="Title 1"/>
          <p:cNvSpPr>
            <a:spLocks noGrp="1"/>
          </p:cNvSpPr>
          <p:nvPr>
            <p:ph type="ctrTitle"/>
          </p:nvPr>
        </p:nvSpPr>
        <p:spPr>
          <a:xfrm>
            <a:off x="2247595" y="1996405"/>
            <a:ext cx="6208424" cy="1669893"/>
          </a:xfrm>
        </p:spPr>
        <p:txBody>
          <a:bodyPr anchor="b">
            <a:noAutofit/>
          </a:bodyPr>
          <a:lstStyle>
            <a:lvl1pPr algn="ctr">
              <a:defRPr sz="5289">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247595" y="3964824"/>
            <a:ext cx="6208424" cy="1517967"/>
          </a:xfrm>
        </p:spPr>
        <p:txBody>
          <a:bodyPr anchor="t">
            <a:normAutofit/>
          </a:bodyPr>
          <a:lstStyle>
            <a:lvl1pPr marL="0" indent="0" algn="ctr">
              <a:buNone/>
              <a:defRPr sz="2204">
                <a:solidFill>
                  <a:schemeClr val="tx1"/>
                </a:solidFill>
              </a:defRPr>
            </a:lvl1pPr>
            <a:lvl2pPr marL="503789" indent="0" algn="ctr">
              <a:buNone/>
              <a:defRPr>
                <a:solidFill>
                  <a:schemeClr val="tx1">
                    <a:tint val="75000"/>
                  </a:schemeClr>
                </a:solidFill>
              </a:defRPr>
            </a:lvl2pPr>
            <a:lvl3pPr marL="1007577" indent="0" algn="ctr">
              <a:buNone/>
              <a:defRPr>
                <a:solidFill>
                  <a:schemeClr val="tx1">
                    <a:tint val="75000"/>
                  </a:schemeClr>
                </a:solidFill>
              </a:defRPr>
            </a:lvl3pPr>
            <a:lvl4pPr marL="1511366" indent="0" algn="ctr">
              <a:buNone/>
              <a:defRPr>
                <a:solidFill>
                  <a:schemeClr val="tx1">
                    <a:tint val="75000"/>
                  </a:schemeClr>
                </a:solidFill>
              </a:defRPr>
            </a:lvl4pPr>
            <a:lvl5pPr marL="2015155" indent="0" algn="ctr">
              <a:buNone/>
              <a:defRPr>
                <a:solidFill>
                  <a:schemeClr val="tx1">
                    <a:tint val="75000"/>
                  </a:schemeClr>
                </a:solidFill>
              </a:defRPr>
            </a:lvl5pPr>
            <a:lvl6pPr marL="2518943" indent="0" algn="ctr">
              <a:buNone/>
              <a:defRPr>
                <a:solidFill>
                  <a:schemeClr val="tx1">
                    <a:tint val="75000"/>
                  </a:schemeClr>
                </a:solidFill>
              </a:defRPr>
            </a:lvl6pPr>
            <a:lvl7pPr marL="3022732" indent="0" algn="ctr">
              <a:buNone/>
              <a:defRPr>
                <a:solidFill>
                  <a:schemeClr val="tx1">
                    <a:tint val="75000"/>
                  </a:schemeClr>
                </a:solidFill>
              </a:defRPr>
            </a:lvl7pPr>
            <a:lvl8pPr marL="3526521" indent="0" algn="ctr">
              <a:buNone/>
              <a:defRPr>
                <a:solidFill>
                  <a:schemeClr val="tx1">
                    <a:tint val="75000"/>
                  </a:schemeClr>
                </a:solidFill>
              </a:defRPr>
            </a:lvl8pPr>
            <a:lvl9pPr marL="4030309"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093168" y="5569423"/>
            <a:ext cx="787359" cy="307857"/>
          </a:xfrm>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a:xfrm>
            <a:off x="2247595" y="5569423"/>
            <a:ext cx="4753628" cy="307857"/>
          </a:xfrm>
        </p:spPr>
        <p:txBody>
          <a:bodyPr/>
          <a:lstStyle/>
          <a:p>
            <a:endParaRPr lang="it-IT"/>
          </a:p>
        </p:txBody>
      </p:sp>
      <p:sp>
        <p:nvSpPr>
          <p:cNvPr id="6" name="Slide Number Placeholder 5"/>
          <p:cNvSpPr>
            <a:spLocks noGrp="1"/>
          </p:cNvSpPr>
          <p:nvPr>
            <p:ph type="sldNum" sz="quarter" idx="12"/>
          </p:nvPr>
        </p:nvSpPr>
        <p:spPr>
          <a:xfrm>
            <a:off x="7972474" y="5569423"/>
            <a:ext cx="483545" cy="307857"/>
          </a:xfrm>
        </p:spPr>
        <p:txBody>
          <a:bodyPr/>
          <a:lstStyle/>
          <a:p>
            <a:fld id="{B6F15528-21DE-4FAA-801E-634DDDAF4B2B}" type="slidenum">
              <a:rPr lang="it-IT" smtClean="0"/>
              <a:t>‹N›</a:t>
            </a:fld>
            <a:endParaRPr lang="it-IT"/>
          </a:p>
        </p:txBody>
      </p:sp>
      <p:cxnSp>
        <p:nvCxnSpPr>
          <p:cNvPr id="15" name="Straight Connector 14"/>
          <p:cNvCxnSpPr/>
          <p:nvPr/>
        </p:nvCxnSpPr>
        <p:spPr>
          <a:xfrm>
            <a:off x="2362073" y="3824890"/>
            <a:ext cx="597946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86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376279" y="5305874"/>
            <a:ext cx="7950742" cy="624461"/>
          </a:xfrm>
        </p:spPr>
        <p:txBody>
          <a:bodyPr anchor="b">
            <a:normAutofit/>
          </a:bodyPr>
          <a:lstStyle>
            <a:lvl1pPr algn="ctr">
              <a:defRPr sz="2645"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200154" y="1138140"/>
            <a:ext cx="8293094" cy="3703620"/>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763"/>
            </a:lvl1pPr>
            <a:lvl2pPr marL="503789" indent="0">
              <a:buNone/>
              <a:defRPr sz="1763"/>
            </a:lvl2pPr>
            <a:lvl3pPr marL="1007577" indent="0">
              <a:buNone/>
              <a:defRPr sz="1763"/>
            </a:lvl3pPr>
            <a:lvl4pPr marL="1511366" indent="0">
              <a:buNone/>
              <a:defRPr sz="1763"/>
            </a:lvl4pPr>
            <a:lvl5pPr marL="2015155" indent="0">
              <a:buNone/>
              <a:defRPr sz="1763"/>
            </a:lvl5pPr>
            <a:lvl6pPr marL="2518943" indent="0">
              <a:buNone/>
              <a:defRPr sz="1763"/>
            </a:lvl6pPr>
            <a:lvl7pPr marL="3022732" indent="0">
              <a:buNone/>
              <a:defRPr sz="1763"/>
            </a:lvl7pPr>
            <a:lvl8pPr marL="3526521" indent="0">
              <a:buNone/>
              <a:defRPr sz="1763"/>
            </a:lvl8pPr>
            <a:lvl9pPr marL="4030309" indent="0">
              <a:buNone/>
              <a:defRPr sz="1763"/>
            </a:lvl9pPr>
          </a:lstStyle>
          <a:p>
            <a:r>
              <a:rPr lang="it-IT"/>
              <a:t>Fare clic sull'icona per inserire un'immagine</a:t>
            </a:r>
            <a:endParaRPr lang="en-US" dirty="0"/>
          </a:p>
        </p:txBody>
      </p:sp>
      <p:sp>
        <p:nvSpPr>
          <p:cNvPr id="4" name="Text Placeholder 3"/>
          <p:cNvSpPr>
            <a:spLocks noGrp="1"/>
          </p:cNvSpPr>
          <p:nvPr>
            <p:ph type="body" sz="half" idx="2"/>
          </p:nvPr>
        </p:nvSpPr>
        <p:spPr>
          <a:xfrm>
            <a:off x="1376279" y="5930335"/>
            <a:ext cx="7950742" cy="543997"/>
          </a:xfrm>
        </p:spPr>
        <p:txBody>
          <a:bodyPr anchor="t">
            <a:normAutofit/>
          </a:bodyPr>
          <a:lstStyle>
            <a:lvl1pPr marL="0" indent="0" algn="ctr">
              <a:buNone/>
              <a:defRPr sz="176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D8BD707-D9CF-40AE-B4C6-C98DA3205C09}"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F15528-21DE-4FAA-801E-634DDDAF4B2B}" type="slidenum">
              <a:rPr lang="it-IT" smtClean="0"/>
              <a:t>‹N›</a:t>
            </a:fld>
            <a:endParaRPr lang="it-IT"/>
          </a:p>
        </p:txBody>
      </p:sp>
    </p:spTree>
    <p:extLst>
      <p:ext uri="{BB962C8B-B14F-4D97-AF65-F5344CB8AC3E}">
        <p14:creationId xmlns:p14="http://schemas.microsoft.com/office/powerpoint/2010/main" val="100864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76279" y="999240"/>
            <a:ext cx="7950742" cy="3413383"/>
          </a:xfrm>
        </p:spPr>
        <p:txBody>
          <a:bodyPr anchor="ctr">
            <a:normAutofit/>
          </a:bodyPr>
          <a:lstStyle>
            <a:lvl1pPr algn="ctr">
              <a:defRPr sz="3526"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6278" y="4711150"/>
            <a:ext cx="7950744" cy="1763186"/>
          </a:xfrm>
        </p:spPr>
        <p:txBody>
          <a:bodyPr anchor="ctr">
            <a:normAutofit/>
          </a:bodyPr>
          <a:lstStyle>
            <a:lvl1pPr marL="0" indent="0" algn="ctr">
              <a:buNone/>
              <a:defRPr sz="2204">
                <a:solidFill>
                  <a:schemeClr val="tx1"/>
                </a:solidFill>
              </a:defRPr>
            </a:lvl1pPr>
            <a:lvl2pPr marL="503789" indent="0">
              <a:buNone/>
              <a:defRPr sz="198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cxnSp>
        <p:nvCxnSpPr>
          <p:cNvPr id="15" name="Straight Connector 14"/>
          <p:cNvCxnSpPr/>
          <p:nvPr/>
        </p:nvCxnSpPr>
        <p:spPr>
          <a:xfrm>
            <a:off x="1495094" y="4561886"/>
            <a:ext cx="77258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192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60428" y="1082164"/>
            <a:ext cx="7484737" cy="2612125"/>
          </a:xfrm>
        </p:spPr>
        <p:txBody>
          <a:bodyPr anchor="ctr">
            <a:normAutofit/>
          </a:bodyPr>
          <a:lstStyle>
            <a:lvl1pPr algn="ctr">
              <a:defRPr sz="3526"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871345" y="3694288"/>
            <a:ext cx="6891300" cy="718334"/>
          </a:xfrm>
        </p:spPr>
        <p:txBody>
          <a:bodyPr anchor="ctr">
            <a:normAutofit/>
          </a:bodyPr>
          <a:lstStyle>
            <a:lvl1pPr marL="0" indent="0" algn="r">
              <a:buFontTx/>
              <a:buNone/>
              <a:defRPr sz="1983"/>
            </a:lvl1pPr>
            <a:lvl2pPr marL="503789" indent="0">
              <a:buFontTx/>
              <a:buNone/>
              <a:defRPr/>
            </a:lvl2pPr>
            <a:lvl3pPr marL="1007577" indent="0">
              <a:buFontTx/>
              <a:buNone/>
              <a:defRPr/>
            </a:lvl3pPr>
            <a:lvl4pPr marL="1511366" indent="0">
              <a:buFontTx/>
              <a:buNone/>
              <a:defRPr/>
            </a:lvl4pPr>
            <a:lvl5pPr marL="2015155"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376276" y="4785784"/>
            <a:ext cx="7950746" cy="1688552"/>
          </a:xfrm>
        </p:spPr>
        <p:txBody>
          <a:bodyPr anchor="ctr">
            <a:normAutofit/>
          </a:bodyPr>
          <a:lstStyle>
            <a:lvl1pPr marL="0" indent="0" algn="ctr">
              <a:buNone/>
              <a:defRPr sz="2204">
                <a:solidFill>
                  <a:schemeClr val="tx1"/>
                </a:solidFill>
              </a:defRPr>
            </a:lvl1pPr>
            <a:lvl2pPr marL="503789" indent="0">
              <a:buNone/>
              <a:defRPr sz="198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sp>
        <p:nvSpPr>
          <p:cNvPr id="14" name="TextBox 13"/>
          <p:cNvSpPr txBox="1"/>
          <p:nvPr/>
        </p:nvSpPr>
        <p:spPr>
          <a:xfrm>
            <a:off x="993992" y="997575"/>
            <a:ext cx="534809" cy="644337"/>
          </a:xfrm>
          <a:prstGeom prst="rect">
            <a:avLst/>
          </a:prstGeom>
        </p:spPr>
        <p:txBody>
          <a:bodyPr vert="horz" lIns="100753" tIns="50377" rIns="100753" bIns="50377" rtlCol="0" anchor="ctr">
            <a:noAutofit/>
          </a:bodyPr>
          <a:lstStyle/>
          <a:p>
            <a:pPr lvl="0"/>
            <a:r>
              <a:rPr lang="en-US" sz="7934" dirty="0">
                <a:solidFill>
                  <a:schemeClr val="tx1"/>
                </a:solidFill>
                <a:effectLst/>
              </a:rPr>
              <a:t>“</a:t>
            </a:r>
          </a:p>
        </p:txBody>
      </p:sp>
      <p:sp>
        <p:nvSpPr>
          <p:cNvPr id="15" name="TextBox 14"/>
          <p:cNvSpPr txBox="1"/>
          <p:nvPr/>
        </p:nvSpPr>
        <p:spPr>
          <a:xfrm>
            <a:off x="8926958" y="3115894"/>
            <a:ext cx="534809" cy="644337"/>
          </a:xfrm>
          <a:prstGeom prst="rect">
            <a:avLst/>
          </a:prstGeom>
        </p:spPr>
        <p:txBody>
          <a:bodyPr vert="horz" lIns="100753" tIns="50377" rIns="100753" bIns="50377" rtlCol="0" anchor="ctr">
            <a:noAutofit/>
          </a:bodyPr>
          <a:lstStyle/>
          <a:p>
            <a:pPr lvl="0" algn="r"/>
            <a:r>
              <a:rPr lang="en-US" sz="7934" dirty="0">
                <a:solidFill>
                  <a:schemeClr val="tx1"/>
                </a:solidFill>
                <a:effectLst/>
              </a:rPr>
              <a:t>”</a:t>
            </a:r>
          </a:p>
        </p:txBody>
      </p:sp>
      <p:cxnSp>
        <p:nvCxnSpPr>
          <p:cNvPr id="19" name="Straight Connector 18"/>
          <p:cNvCxnSpPr/>
          <p:nvPr/>
        </p:nvCxnSpPr>
        <p:spPr>
          <a:xfrm>
            <a:off x="1495095" y="4561886"/>
            <a:ext cx="771311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943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376283" y="3645566"/>
            <a:ext cx="7950735" cy="1618400"/>
          </a:xfrm>
        </p:spPr>
        <p:txBody>
          <a:bodyPr anchor="b">
            <a:normAutofit/>
          </a:bodyPr>
          <a:lstStyle>
            <a:lvl1pPr algn="l">
              <a:defRPr sz="3526"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6282" y="5263966"/>
            <a:ext cx="7950737" cy="948033"/>
          </a:xfrm>
        </p:spPr>
        <p:txBody>
          <a:bodyPr anchor="t">
            <a:normAutofit/>
          </a:bodyPr>
          <a:lstStyle>
            <a:lvl1pPr marL="0" indent="0" algn="l">
              <a:buNone/>
              <a:defRPr sz="1983">
                <a:solidFill>
                  <a:schemeClr val="tx1"/>
                </a:solidFill>
              </a:defRPr>
            </a:lvl1pPr>
            <a:lvl2pPr marL="503789" indent="0">
              <a:buNone/>
              <a:defRPr sz="198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spTree>
    <p:extLst>
      <p:ext uri="{BB962C8B-B14F-4D97-AF65-F5344CB8AC3E}">
        <p14:creationId xmlns:p14="http://schemas.microsoft.com/office/powerpoint/2010/main" val="3098169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648234" y="1082164"/>
            <a:ext cx="7396933" cy="2472190"/>
          </a:xfrm>
        </p:spPr>
        <p:txBody>
          <a:bodyPr anchor="ctr">
            <a:normAutofit/>
          </a:bodyPr>
          <a:lstStyle>
            <a:lvl1pPr algn="ctr">
              <a:defRPr sz="3526" b="0" cap="none">
                <a:solidFill>
                  <a:schemeClr val="tx1"/>
                </a:solidFill>
              </a:defRPr>
            </a:lvl1pPr>
          </a:lstStyle>
          <a:p>
            <a:r>
              <a:rPr lang="it-IT"/>
              <a:t>Fare clic per modificare lo stile del titolo dello schema</a:t>
            </a:r>
            <a:endParaRPr lang="en-US" dirty="0"/>
          </a:p>
        </p:txBody>
      </p:sp>
      <p:sp>
        <p:nvSpPr>
          <p:cNvPr id="14" name="Text Placeholder 2"/>
          <p:cNvSpPr>
            <a:spLocks noGrp="1"/>
          </p:cNvSpPr>
          <p:nvPr>
            <p:ph type="body" idx="13"/>
          </p:nvPr>
        </p:nvSpPr>
        <p:spPr>
          <a:xfrm>
            <a:off x="1376282" y="4009983"/>
            <a:ext cx="7950737" cy="977307"/>
          </a:xfrm>
        </p:spPr>
        <p:txBody>
          <a:bodyPr anchor="b">
            <a:normAutofit/>
          </a:bodyPr>
          <a:lstStyle>
            <a:lvl1pPr marL="0" indent="0" algn="l">
              <a:spcBef>
                <a:spcPts val="0"/>
              </a:spcBef>
              <a:buNone/>
              <a:defRPr sz="2204">
                <a:solidFill>
                  <a:schemeClr val="tx1"/>
                </a:solidFill>
              </a:defRPr>
            </a:lvl1pPr>
            <a:lvl2pPr marL="503789" indent="0">
              <a:buNone/>
              <a:defRPr sz="198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376278" y="4991022"/>
            <a:ext cx="7950744" cy="1483313"/>
          </a:xfrm>
        </p:spPr>
        <p:txBody>
          <a:bodyPr anchor="t">
            <a:normAutofit/>
          </a:bodyPr>
          <a:lstStyle>
            <a:lvl1pPr marL="0" indent="0" algn="l">
              <a:buNone/>
              <a:defRPr sz="1763">
                <a:solidFill>
                  <a:schemeClr val="tx1"/>
                </a:solidFill>
              </a:defRPr>
            </a:lvl1pPr>
            <a:lvl2pPr marL="503789" indent="0">
              <a:buNone/>
              <a:defRPr sz="176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sp>
        <p:nvSpPr>
          <p:cNvPr id="12" name="TextBox 11"/>
          <p:cNvSpPr txBox="1"/>
          <p:nvPr/>
        </p:nvSpPr>
        <p:spPr>
          <a:xfrm>
            <a:off x="1026843" y="988245"/>
            <a:ext cx="534809" cy="644337"/>
          </a:xfrm>
          <a:prstGeom prst="rect">
            <a:avLst/>
          </a:prstGeom>
        </p:spPr>
        <p:txBody>
          <a:bodyPr vert="horz" lIns="100753" tIns="50377" rIns="100753" bIns="50377" rtlCol="0" anchor="ctr">
            <a:noAutofit/>
          </a:bodyPr>
          <a:lstStyle/>
          <a:p>
            <a:pPr lvl="0"/>
            <a:r>
              <a:rPr lang="en-US" sz="8815" dirty="0">
                <a:solidFill>
                  <a:schemeClr val="tx1"/>
                </a:solidFill>
                <a:effectLst/>
              </a:rPr>
              <a:t>“</a:t>
            </a:r>
          </a:p>
        </p:txBody>
      </p:sp>
      <p:sp>
        <p:nvSpPr>
          <p:cNvPr id="13" name="TextBox 12"/>
          <p:cNvSpPr txBox="1"/>
          <p:nvPr/>
        </p:nvSpPr>
        <p:spPr>
          <a:xfrm>
            <a:off x="8946012" y="2873330"/>
            <a:ext cx="534809" cy="644337"/>
          </a:xfrm>
          <a:prstGeom prst="rect">
            <a:avLst/>
          </a:prstGeom>
        </p:spPr>
        <p:txBody>
          <a:bodyPr vert="horz" lIns="100753" tIns="50377" rIns="100753" bIns="50377" rtlCol="0" anchor="ctr">
            <a:noAutofit/>
          </a:bodyPr>
          <a:lstStyle/>
          <a:p>
            <a:pPr lvl="0" algn="r"/>
            <a:r>
              <a:rPr lang="en-US" sz="8815" dirty="0">
                <a:solidFill>
                  <a:schemeClr val="tx1"/>
                </a:solidFill>
                <a:effectLst/>
              </a:rPr>
              <a:t>”</a:t>
            </a:r>
          </a:p>
        </p:txBody>
      </p:sp>
      <p:cxnSp>
        <p:nvCxnSpPr>
          <p:cNvPr id="26" name="Straight Connector 25"/>
          <p:cNvCxnSpPr/>
          <p:nvPr/>
        </p:nvCxnSpPr>
        <p:spPr>
          <a:xfrm>
            <a:off x="1495095" y="3778250"/>
            <a:ext cx="771311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3194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376278" y="1082163"/>
            <a:ext cx="7950742" cy="2528163"/>
          </a:xfrm>
        </p:spPr>
        <p:txBody>
          <a:bodyPr vert="horz" lIns="91440" tIns="45720" rIns="91440" bIns="45720" rtlCol="0" anchor="ctr">
            <a:normAutofit/>
          </a:bodyPr>
          <a:lstStyle>
            <a:lvl1pPr>
              <a:defRPr lang="en-US" sz="3526" b="0" dirty="0"/>
            </a:lvl1pPr>
          </a:lstStyle>
          <a:p>
            <a:pPr marL="0" lvl="0"/>
            <a:r>
              <a:rPr lang="it-IT"/>
              <a:t>Fare clic per modificare lo stile del titolo dello schema</a:t>
            </a:r>
            <a:endParaRPr lang="en-US" dirty="0"/>
          </a:p>
        </p:txBody>
      </p:sp>
      <p:sp>
        <p:nvSpPr>
          <p:cNvPr id="11" name="Text Placeholder 2"/>
          <p:cNvSpPr>
            <a:spLocks noGrp="1"/>
          </p:cNvSpPr>
          <p:nvPr>
            <p:ph type="body" idx="13"/>
          </p:nvPr>
        </p:nvSpPr>
        <p:spPr>
          <a:xfrm>
            <a:off x="1376282" y="3929380"/>
            <a:ext cx="7950737" cy="997458"/>
          </a:xfrm>
        </p:spPr>
        <p:txBody>
          <a:bodyPr anchor="b">
            <a:normAutofit/>
          </a:bodyPr>
          <a:lstStyle>
            <a:lvl1pPr marL="0" indent="0" algn="l">
              <a:spcBef>
                <a:spcPts val="0"/>
              </a:spcBef>
              <a:buNone/>
              <a:defRPr sz="2204">
                <a:solidFill>
                  <a:schemeClr val="tx1"/>
                </a:solidFill>
              </a:defRPr>
            </a:lvl1pPr>
            <a:lvl2pPr marL="503789" indent="0">
              <a:buNone/>
              <a:defRPr sz="198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376279" y="4925719"/>
            <a:ext cx="7950742" cy="1548616"/>
          </a:xfrm>
        </p:spPr>
        <p:txBody>
          <a:bodyPr anchor="t">
            <a:normAutofit/>
          </a:bodyPr>
          <a:lstStyle>
            <a:lvl1pPr marL="0" indent="0" algn="l">
              <a:buNone/>
              <a:defRPr sz="1763">
                <a:solidFill>
                  <a:schemeClr val="tx1"/>
                </a:solidFill>
              </a:defRPr>
            </a:lvl1pPr>
            <a:lvl2pPr marL="503789" indent="0">
              <a:buNone/>
              <a:defRPr sz="176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cxnSp>
        <p:nvCxnSpPr>
          <p:cNvPr id="15" name="Straight Connector 14"/>
          <p:cNvCxnSpPr/>
          <p:nvPr/>
        </p:nvCxnSpPr>
        <p:spPr>
          <a:xfrm>
            <a:off x="1495099" y="3778250"/>
            <a:ext cx="7725842"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255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6278" y="2743761"/>
            <a:ext cx="7950744" cy="3730576"/>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cxnSp>
        <p:nvCxnSpPr>
          <p:cNvPr id="14" name="Straight Connector 13"/>
          <p:cNvCxnSpPr/>
          <p:nvPr/>
        </p:nvCxnSpPr>
        <p:spPr>
          <a:xfrm>
            <a:off x="1495095" y="2594498"/>
            <a:ext cx="7725846"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367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3769" y="999240"/>
            <a:ext cx="1893249" cy="5475096"/>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6281" y="999240"/>
            <a:ext cx="5748415" cy="547509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cxnSp>
        <p:nvCxnSpPr>
          <p:cNvPr id="14" name="Straight Connector 13"/>
          <p:cNvCxnSpPr/>
          <p:nvPr/>
        </p:nvCxnSpPr>
        <p:spPr>
          <a:xfrm>
            <a:off x="7303779" y="999240"/>
            <a:ext cx="0" cy="5475094"/>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2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388624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495096" y="2594498"/>
            <a:ext cx="7713109"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spTree>
    <p:extLst>
      <p:ext uri="{BB962C8B-B14F-4D97-AF65-F5344CB8AC3E}">
        <p14:creationId xmlns:p14="http://schemas.microsoft.com/office/powerpoint/2010/main" val="16900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95094" y="1808594"/>
            <a:ext cx="7713111" cy="2008140"/>
          </a:xfrm>
        </p:spPr>
        <p:txBody>
          <a:bodyPr anchor="b">
            <a:normAutofit/>
          </a:bodyPr>
          <a:lstStyle>
            <a:lvl1pPr algn="ctr">
              <a:defRPr sz="4408"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95094" y="4115262"/>
            <a:ext cx="7713111" cy="1201035"/>
          </a:xfrm>
        </p:spPr>
        <p:txBody>
          <a:bodyPr anchor="t">
            <a:normAutofit/>
          </a:bodyPr>
          <a:lstStyle>
            <a:lvl1pPr marL="0" indent="0" algn="ctr">
              <a:buNone/>
              <a:defRPr sz="2645">
                <a:solidFill>
                  <a:schemeClr val="tx1"/>
                </a:solidFill>
              </a:defRPr>
            </a:lvl1pPr>
            <a:lvl2pPr marL="503789" indent="0">
              <a:buNone/>
              <a:defRPr sz="1983">
                <a:solidFill>
                  <a:schemeClr val="tx1">
                    <a:tint val="75000"/>
                  </a:schemeClr>
                </a:solidFill>
              </a:defRPr>
            </a:lvl2pPr>
            <a:lvl3pPr marL="1007577" indent="0">
              <a:buNone/>
              <a:defRPr sz="1763">
                <a:solidFill>
                  <a:schemeClr val="tx1">
                    <a:tint val="75000"/>
                  </a:schemeClr>
                </a:solidFill>
              </a:defRPr>
            </a:lvl3pPr>
            <a:lvl4pPr marL="1511366" indent="0">
              <a:buNone/>
              <a:defRPr sz="1543">
                <a:solidFill>
                  <a:schemeClr val="tx1">
                    <a:tint val="75000"/>
                  </a:schemeClr>
                </a:solidFill>
              </a:defRPr>
            </a:lvl4pPr>
            <a:lvl5pPr marL="2015155" indent="0">
              <a:buNone/>
              <a:defRPr sz="1543">
                <a:solidFill>
                  <a:schemeClr val="tx1">
                    <a:tint val="75000"/>
                  </a:schemeClr>
                </a:solidFill>
              </a:defRPr>
            </a:lvl5pPr>
            <a:lvl6pPr marL="2518943" indent="0">
              <a:buNone/>
              <a:defRPr sz="1543">
                <a:solidFill>
                  <a:schemeClr val="tx1">
                    <a:tint val="75000"/>
                  </a:schemeClr>
                </a:solidFill>
              </a:defRPr>
            </a:lvl6pPr>
            <a:lvl7pPr marL="3022732" indent="0">
              <a:buNone/>
              <a:defRPr sz="1543">
                <a:solidFill>
                  <a:schemeClr val="tx1">
                    <a:tint val="75000"/>
                  </a:schemeClr>
                </a:solidFill>
              </a:defRPr>
            </a:lvl7pPr>
            <a:lvl8pPr marL="3526521" indent="0">
              <a:buNone/>
              <a:defRPr sz="1543">
                <a:solidFill>
                  <a:schemeClr val="tx1">
                    <a:tint val="75000"/>
                  </a:schemeClr>
                </a:solidFill>
              </a:defRPr>
            </a:lvl8pPr>
            <a:lvl9pPr marL="4030309" indent="0">
              <a:buNone/>
              <a:defRPr sz="1543">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8BD707-D9CF-40AE-B4C6-C98DA3205C09}"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F15528-21DE-4FAA-801E-634DDDAF4B2B}" type="slidenum">
              <a:rPr lang="it-IT" smtClean="0"/>
              <a:t>‹N›</a:t>
            </a:fld>
            <a:endParaRPr lang="it-IT"/>
          </a:p>
        </p:txBody>
      </p:sp>
      <p:cxnSp>
        <p:nvCxnSpPr>
          <p:cNvPr id="31" name="Straight Connector 30"/>
          <p:cNvCxnSpPr/>
          <p:nvPr/>
        </p:nvCxnSpPr>
        <p:spPr>
          <a:xfrm>
            <a:off x="1495096" y="3965997"/>
            <a:ext cx="7713109"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672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495094" y="2596249"/>
            <a:ext cx="771311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379449" y="2740491"/>
            <a:ext cx="3903091" cy="3798401"/>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432247" y="2740491"/>
            <a:ext cx="3903091" cy="3798401"/>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F15528-21DE-4FAA-801E-634DDDAF4B2B}" type="slidenum">
              <a:rPr lang="it-IT" smtClean="0"/>
              <a:t>‹N›</a:t>
            </a:fld>
            <a:endParaRPr lang="it-IT"/>
          </a:p>
        </p:txBody>
      </p:sp>
    </p:spTree>
    <p:extLst>
      <p:ext uri="{BB962C8B-B14F-4D97-AF65-F5344CB8AC3E}">
        <p14:creationId xmlns:p14="http://schemas.microsoft.com/office/powerpoint/2010/main" val="302143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6282" y="2929310"/>
            <a:ext cx="3903091" cy="634955"/>
          </a:xfrm>
        </p:spPr>
        <p:txBody>
          <a:bodyPr anchor="b">
            <a:noAutofit/>
          </a:bodyPr>
          <a:lstStyle>
            <a:lvl1pPr marL="0" indent="0">
              <a:buNone/>
              <a:defRPr sz="2645" b="0">
                <a:solidFill>
                  <a:schemeClr val="accent1"/>
                </a:solidFill>
              </a:defRPr>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it-IT"/>
              <a:t>Fare clic per modificare gli stili del testo dello schema</a:t>
            </a:r>
          </a:p>
        </p:txBody>
      </p:sp>
      <p:sp>
        <p:nvSpPr>
          <p:cNvPr id="4" name="Content Placeholder 3"/>
          <p:cNvSpPr>
            <a:spLocks noGrp="1"/>
          </p:cNvSpPr>
          <p:nvPr>
            <p:ph sz="half" idx="2"/>
          </p:nvPr>
        </p:nvSpPr>
        <p:spPr>
          <a:xfrm>
            <a:off x="1376282" y="3573594"/>
            <a:ext cx="3903091" cy="2982299"/>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428365" y="2929310"/>
            <a:ext cx="3903091" cy="634955"/>
          </a:xfrm>
        </p:spPr>
        <p:txBody>
          <a:bodyPr anchor="b">
            <a:noAutofit/>
          </a:bodyPr>
          <a:lstStyle>
            <a:lvl1pPr marL="0" indent="0">
              <a:buNone/>
              <a:defRPr sz="2645" b="0">
                <a:solidFill>
                  <a:schemeClr val="accent1"/>
                </a:solidFill>
              </a:defRPr>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it-IT"/>
              <a:t>Fare clic per modificare gli stili del testo dello schema</a:t>
            </a:r>
          </a:p>
        </p:txBody>
      </p:sp>
      <p:sp>
        <p:nvSpPr>
          <p:cNvPr id="6" name="Content Placeholder 5"/>
          <p:cNvSpPr>
            <a:spLocks noGrp="1"/>
          </p:cNvSpPr>
          <p:nvPr>
            <p:ph sz="quarter" idx="4"/>
          </p:nvPr>
        </p:nvSpPr>
        <p:spPr>
          <a:xfrm>
            <a:off x="5428365" y="3573594"/>
            <a:ext cx="3903091" cy="2982299"/>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6F15528-21DE-4FAA-801E-634DDDAF4B2B}" type="slidenum">
              <a:rPr lang="it-IT" smtClean="0"/>
              <a:t>‹N›</a:t>
            </a:fld>
            <a:endParaRPr lang="it-IT"/>
          </a:p>
        </p:txBody>
      </p:sp>
      <p:cxnSp>
        <p:nvCxnSpPr>
          <p:cNvPr id="41" name="Straight Connector 40"/>
          <p:cNvCxnSpPr/>
          <p:nvPr/>
        </p:nvCxnSpPr>
        <p:spPr>
          <a:xfrm>
            <a:off x="1495095" y="2594498"/>
            <a:ext cx="771311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493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376279" y="1008566"/>
            <a:ext cx="7950743" cy="1436668"/>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6F15528-21DE-4FAA-801E-634DDDAF4B2B}" type="slidenum">
              <a:rPr lang="it-IT" smtClean="0"/>
              <a:t>‹N›</a:t>
            </a:fld>
            <a:endParaRPr lang="it-IT"/>
          </a:p>
        </p:txBody>
      </p:sp>
      <p:cxnSp>
        <p:nvCxnSpPr>
          <p:cNvPr id="14" name="Straight Connector 13"/>
          <p:cNvCxnSpPr/>
          <p:nvPr/>
        </p:nvCxnSpPr>
        <p:spPr>
          <a:xfrm>
            <a:off x="1495095" y="2594498"/>
            <a:ext cx="771311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94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6F15528-21DE-4FAA-801E-634DDDAF4B2B}" type="slidenum">
              <a:rPr lang="it-IT" smtClean="0"/>
              <a:t>‹N›</a:t>
            </a:fld>
            <a:endParaRPr lang="it-IT"/>
          </a:p>
        </p:txBody>
      </p:sp>
    </p:spTree>
    <p:extLst>
      <p:ext uri="{BB962C8B-B14F-4D97-AF65-F5344CB8AC3E}">
        <p14:creationId xmlns:p14="http://schemas.microsoft.com/office/powerpoint/2010/main" val="33513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376278" y="1529959"/>
            <a:ext cx="2966644" cy="1511300"/>
          </a:xfrm>
        </p:spPr>
        <p:txBody>
          <a:bodyPr anchor="b">
            <a:normAutofit/>
          </a:bodyPr>
          <a:lstStyle>
            <a:lvl1pPr algn="ctr">
              <a:defRPr sz="2645"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18184" y="1082165"/>
            <a:ext cx="4508839" cy="5392171"/>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376278" y="3339785"/>
            <a:ext cx="2966644" cy="2686760"/>
          </a:xfrm>
        </p:spPr>
        <p:txBody>
          <a:bodyPr anchor="t">
            <a:normAutofit/>
          </a:bodyPr>
          <a:lstStyle>
            <a:lvl1pPr marL="0" indent="0" algn="ctr">
              <a:buNone/>
              <a:defRPr sz="176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D8BD707-D9CF-40AE-B4C6-C98DA3205C09}"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F15528-21DE-4FAA-801E-634DDDAF4B2B}" type="slidenum">
              <a:rPr lang="it-IT" smtClean="0"/>
              <a:t>‹N›</a:t>
            </a:fld>
            <a:endParaRPr lang="it-IT"/>
          </a:p>
        </p:txBody>
      </p:sp>
      <p:cxnSp>
        <p:nvCxnSpPr>
          <p:cNvPr id="16" name="Straight Connector 15"/>
          <p:cNvCxnSpPr/>
          <p:nvPr/>
        </p:nvCxnSpPr>
        <p:spPr>
          <a:xfrm>
            <a:off x="1495095" y="3209180"/>
            <a:ext cx="2729009"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6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376278" y="2075704"/>
            <a:ext cx="4247658" cy="1511300"/>
          </a:xfrm>
        </p:spPr>
        <p:txBody>
          <a:bodyPr anchor="b">
            <a:normAutofit/>
          </a:bodyPr>
          <a:lstStyle>
            <a:lvl1pPr algn="ctr">
              <a:defRPr sz="2645"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6102420" y="1138139"/>
            <a:ext cx="3425844" cy="5280224"/>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763"/>
            </a:lvl1pPr>
            <a:lvl2pPr marL="503789" indent="0">
              <a:buNone/>
              <a:defRPr sz="1763"/>
            </a:lvl2pPr>
            <a:lvl3pPr marL="1007577" indent="0">
              <a:buNone/>
              <a:defRPr sz="1763"/>
            </a:lvl3pPr>
            <a:lvl4pPr marL="1511366" indent="0">
              <a:buNone/>
              <a:defRPr sz="1763"/>
            </a:lvl4pPr>
            <a:lvl5pPr marL="2015155" indent="0">
              <a:buNone/>
              <a:defRPr sz="1763"/>
            </a:lvl5pPr>
            <a:lvl6pPr marL="2518943" indent="0">
              <a:buNone/>
              <a:defRPr sz="1763"/>
            </a:lvl6pPr>
            <a:lvl7pPr marL="3022732" indent="0">
              <a:buNone/>
              <a:defRPr sz="1763"/>
            </a:lvl7pPr>
            <a:lvl8pPr marL="3526521" indent="0">
              <a:buNone/>
              <a:defRPr sz="1763"/>
            </a:lvl8pPr>
            <a:lvl9pPr marL="4030309" indent="0">
              <a:buNone/>
              <a:defRPr sz="1763"/>
            </a:lvl9pPr>
          </a:lstStyle>
          <a:p>
            <a:r>
              <a:rPr lang="it-IT"/>
              <a:t>Fare clic sull'icona per inserire un'immagine</a:t>
            </a:r>
            <a:endParaRPr lang="en-US" dirty="0"/>
          </a:p>
        </p:txBody>
      </p:sp>
      <p:sp>
        <p:nvSpPr>
          <p:cNvPr id="4" name="Text Placeholder 3"/>
          <p:cNvSpPr>
            <a:spLocks noGrp="1"/>
          </p:cNvSpPr>
          <p:nvPr>
            <p:ph type="body" sz="half" idx="2"/>
          </p:nvPr>
        </p:nvSpPr>
        <p:spPr>
          <a:xfrm>
            <a:off x="1376279" y="3587004"/>
            <a:ext cx="4247657" cy="2015067"/>
          </a:xfrm>
        </p:spPr>
        <p:txBody>
          <a:bodyPr anchor="t">
            <a:normAutofit/>
          </a:bodyPr>
          <a:lstStyle>
            <a:lvl1pPr marL="0" indent="0" algn="ctr">
              <a:buNone/>
              <a:defRPr sz="176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D8BD707-D9CF-40AE-B4C6-C98DA3205C09}"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F15528-21DE-4FAA-801E-634DDDAF4B2B}" type="slidenum">
              <a:rPr lang="it-IT" smtClean="0"/>
              <a:t>‹N›</a:t>
            </a:fld>
            <a:endParaRPr lang="it-IT"/>
          </a:p>
        </p:txBody>
      </p:sp>
    </p:spTree>
    <p:extLst>
      <p:ext uri="{BB962C8B-B14F-4D97-AF65-F5344CB8AC3E}">
        <p14:creationId xmlns:p14="http://schemas.microsoft.com/office/powerpoint/2010/main" val="255420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0693400" cy="7556500"/>
          </a:xfrm>
          <a:prstGeom prst="rect">
            <a:avLst/>
          </a:prstGeom>
        </p:spPr>
      </p:pic>
      <p:sp>
        <p:nvSpPr>
          <p:cNvPr id="2" name="Title Placeholder 1"/>
          <p:cNvSpPr>
            <a:spLocks noGrp="1"/>
          </p:cNvSpPr>
          <p:nvPr>
            <p:ph type="title"/>
          </p:nvPr>
        </p:nvSpPr>
        <p:spPr>
          <a:xfrm>
            <a:off x="1376279" y="1008566"/>
            <a:ext cx="7950742" cy="1436668"/>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6278" y="2743761"/>
            <a:ext cx="7950744" cy="379587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433773" y="6567625"/>
            <a:ext cx="1342853" cy="307857"/>
          </a:xfrm>
          <a:prstGeom prst="rect">
            <a:avLst/>
          </a:prstGeom>
        </p:spPr>
        <p:txBody>
          <a:bodyPr vert="horz" lIns="91440" tIns="45720" rIns="91440" bIns="45720" rtlCol="0" anchor="ctr"/>
          <a:lstStyle>
            <a:lvl1pPr algn="r">
              <a:defRPr sz="1102" b="0" i="0">
                <a:solidFill>
                  <a:schemeClr val="tx1"/>
                </a:solidFill>
                <a:effectLst/>
                <a:latin typeface="+mn-lt"/>
              </a:defRPr>
            </a:lvl1pPr>
          </a:lstStyle>
          <a:p>
            <a:fld id="{1D8BD707-D9CF-40AE-B4C6-C98DA3205C09}" type="datetimeFigureOut">
              <a:rPr lang="en-US" smtClean="0"/>
              <a:t>3/25/2024</a:t>
            </a:fld>
            <a:endParaRPr lang="en-US"/>
          </a:p>
        </p:txBody>
      </p:sp>
      <p:sp>
        <p:nvSpPr>
          <p:cNvPr id="5" name="Footer Placeholder 4"/>
          <p:cNvSpPr>
            <a:spLocks noGrp="1"/>
          </p:cNvSpPr>
          <p:nvPr>
            <p:ph type="ftr" sz="quarter" idx="3"/>
          </p:nvPr>
        </p:nvSpPr>
        <p:spPr>
          <a:xfrm>
            <a:off x="1376279" y="6567625"/>
            <a:ext cx="5969624" cy="307857"/>
          </a:xfrm>
          <a:prstGeom prst="rect">
            <a:avLst/>
          </a:prstGeom>
        </p:spPr>
        <p:txBody>
          <a:bodyPr vert="horz" lIns="91440" tIns="45720" rIns="91440" bIns="45720" rtlCol="0" anchor="ctr"/>
          <a:lstStyle>
            <a:lvl1pPr algn="l">
              <a:defRPr sz="1102"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8864495" y="6567625"/>
            <a:ext cx="462527" cy="307857"/>
          </a:xfrm>
          <a:prstGeom prst="rect">
            <a:avLst/>
          </a:prstGeom>
        </p:spPr>
        <p:txBody>
          <a:bodyPr vert="horz" lIns="91440" tIns="45720" rIns="91440" bIns="45720" rtlCol="0" anchor="ctr"/>
          <a:lstStyle>
            <a:lvl1pPr algn="r">
              <a:defRPr sz="1102" b="0" i="0">
                <a:solidFill>
                  <a:schemeClr val="tx1"/>
                </a:solidFill>
                <a:effectLst/>
                <a:latin typeface="+mn-lt"/>
              </a:defRPr>
            </a:lvl1pPr>
          </a:lstStyle>
          <a:p>
            <a:fld id="{B6F15528-21DE-4FAA-801E-634DDDAF4B2B}" type="slidenum">
              <a:rPr lang="it-IT" smtClean="0"/>
              <a:t>‹N›</a:t>
            </a:fld>
            <a:endParaRPr lang="it-IT"/>
          </a:p>
        </p:txBody>
      </p:sp>
    </p:spTree>
    <p:extLst>
      <p:ext uri="{BB962C8B-B14F-4D97-AF65-F5344CB8AC3E}">
        <p14:creationId xmlns:p14="http://schemas.microsoft.com/office/powerpoint/2010/main" val="392680893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ctr" defTabSz="503789" rtl="0" eaLnBrk="1" latinLnBrk="0" hangingPunct="1">
        <a:spcBef>
          <a:spcPct val="0"/>
        </a:spcBef>
        <a:buNone/>
        <a:defRPr sz="4408"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868" indent="-314868" algn="l" defTabSz="503789" rtl="0" eaLnBrk="1" latinLnBrk="0" hangingPunct="1">
        <a:spcBef>
          <a:spcPct val="20000"/>
        </a:spcBef>
        <a:spcAft>
          <a:spcPts val="661"/>
        </a:spcAft>
        <a:buClr>
          <a:schemeClr val="accent1"/>
        </a:buClr>
        <a:buSzPct val="115000"/>
        <a:buFont typeface="Arial"/>
        <a:buChar char="•"/>
        <a:defRPr sz="2645" kern="1200" cap="none">
          <a:solidFill>
            <a:schemeClr val="tx1">
              <a:lumMod val="85000"/>
              <a:lumOff val="15000"/>
            </a:schemeClr>
          </a:solidFill>
          <a:effectLst/>
          <a:latin typeface="+mn-lt"/>
          <a:ea typeface="+mn-ea"/>
          <a:cs typeface="+mn-cs"/>
        </a:defRPr>
      </a:lvl1pPr>
      <a:lvl2pPr marL="818657" indent="-314868" algn="l" defTabSz="503789" rtl="0" eaLnBrk="1" latinLnBrk="0" hangingPunct="1">
        <a:spcBef>
          <a:spcPct val="20000"/>
        </a:spcBef>
        <a:spcAft>
          <a:spcPts val="661"/>
        </a:spcAft>
        <a:buClr>
          <a:schemeClr val="accent1"/>
        </a:buClr>
        <a:buSzPct val="115000"/>
        <a:buFont typeface="Arial"/>
        <a:buChar char="•"/>
        <a:defRPr sz="2204" kern="1200" cap="none">
          <a:solidFill>
            <a:schemeClr val="tx1">
              <a:lumMod val="85000"/>
              <a:lumOff val="15000"/>
            </a:schemeClr>
          </a:solidFill>
          <a:effectLst/>
          <a:latin typeface="+mn-lt"/>
          <a:ea typeface="+mn-ea"/>
          <a:cs typeface="+mn-cs"/>
        </a:defRPr>
      </a:lvl2pPr>
      <a:lvl3pPr marL="1322445" indent="-314868" algn="l" defTabSz="503789" rtl="0" eaLnBrk="1" latinLnBrk="0" hangingPunct="1">
        <a:spcBef>
          <a:spcPct val="20000"/>
        </a:spcBef>
        <a:spcAft>
          <a:spcPts val="661"/>
        </a:spcAft>
        <a:buClr>
          <a:schemeClr val="accent1"/>
        </a:buClr>
        <a:buSzPct val="115000"/>
        <a:buFont typeface="Arial"/>
        <a:buChar char="•"/>
        <a:defRPr sz="1983" kern="1200" cap="none">
          <a:solidFill>
            <a:schemeClr val="tx1">
              <a:lumMod val="85000"/>
              <a:lumOff val="15000"/>
            </a:schemeClr>
          </a:solidFill>
          <a:effectLst/>
          <a:latin typeface="+mn-lt"/>
          <a:ea typeface="+mn-ea"/>
          <a:cs typeface="+mn-cs"/>
        </a:defRPr>
      </a:lvl3pPr>
      <a:lvl4pPr marL="1700287" indent="-188921" algn="l" defTabSz="503789" rtl="0" eaLnBrk="1" latinLnBrk="0" hangingPunct="1">
        <a:spcBef>
          <a:spcPct val="20000"/>
        </a:spcBef>
        <a:spcAft>
          <a:spcPts val="661"/>
        </a:spcAft>
        <a:buClr>
          <a:schemeClr val="accent1"/>
        </a:buClr>
        <a:buSzPct val="115000"/>
        <a:buFont typeface="Arial"/>
        <a:buChar char="•"/>
        <a:defRPr sz="1763" kern="1200" cap="none">
          <a:solidFill>
            <a:schemeClr val="tx1">
              <a:lumMod val="85000"/>
              <a:lumOff val="15000"/>
            </a:schemeClr>
          </a:solidFill>
          <a:effectLst/>
          <a:latin typeface="+mn-lt"/>
          <a:ea typeface="+mn-ea"/>
          <a:cs typeface="+mn-cs"/>
        </a:defRPr>
      </a:lvl4pPr>
      <a:lvl5pPr marL="2204075" indent="-188921" algn="l" defTabSz="503789"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5pPr>
      <a:lvl6pPr marL="2770838" indent="-251894" algn="l" defTabSz="503789"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6pPr>
      <a:lvl7pPr marL="3274626" indent="-251894" algn="l" defTabSz="503789"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7pPr>
      <a:lvl8pPr marL="3778415" indent="-251894" algn="l" defTabSz="503789"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8pPr>
      <a:lvl9pPr marL="4282204" indent="-251894" algn="l" defTabSz="503789"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hyperlink" Target="https://www.pngall.com/nemo-png/download/37877"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gazzettaufficiale.it/eli/id/2015/07/15/15G00122/sg" TargetMode="External"/><Relationship Id="rId3" Type="http://schemas.openxmlformats.org/officeDocument/2006/relationships/hyperlink" Target="https://eur-lex.europa.eu/legal-content/IT/TXT/PDF/?uri=CELEX:32018H0604(01)" TargetMode="External"/><Relationship Id="rId7" Type="http://schemas.openxmlformats.org/officeDocument/2006/relationships/hyperlink" Target="http://www.iisdavincisangiovanniinfiore.edu.it/wp-content/uploads/2016/01/Indicazioni-per-la-predisposizione-del-PTOF.pdf" TargetMode="External"/><Relationship Id="rId2" Type="http://schemas.openxmlformats.org/officeDocument/2006/relationships/image" Target="../media/image18.jfif"/><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s://www.senato.it/istituzione/la-costituzione/parte-i/titolo-ii/articolo-34" TargetMode="External"/><Relationship Id="rId4" Type="http://schemas.openxmlformats.org/officeDocument/2006/relationships/hyperlink" Target="http://www.indicazioninazionali.it/wp-content/uploads/2018/08/Indicazioni_Annali_Definitivo.pdf" TargetMode="Externa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miur.gov.it/documents/20182/0/ALL.+A+_+Linee_Guida_DDI_.pdf/f0eeb0b4-bb7e-1d8e-4809-a359a8a7512f" TargetMode="External"/><Relationship Id="rId3" Type="http://schemas.openxmlformats.org/officeDocument/2006/relationships/hyperlink" Target="https://www.gazzettaufficiale.it/eli/id/2019/08/21/19G00105/sg" TargetMode="External"/><Relationship Id="rId7" Type="http://schemas.openxmlformats.org/officeDocument/2006/relationships/hyperlink" Target="https://www.gazzettaufficiale.it/eli/id/2015/07/15/15G00122/sg" TargetMode="External"/><Relationship Id="rId12" Type="http://schemas.openxmlformats.org/officeDocument/2006/relationships/image" Target="../media/image26.png"/><Relationship Id="rId2" Type="http://schemas.openxmlformats.org/officeDocument/2006/relationships/image" Target="../media/image18.jfif"/><Relationship Id="rId1" Type="http://schemas.openxmlformats.org/officeDocument/2006/relationships/slideLayout" Target="../slideLayouts/slideLayout6.xml"/><Relationship Id="rId6" Type="http://schemas.openxmlformats.org/officeDocument/2006/relationships/hyperlink" Target="http://www.iisdavincisangiovanniinfiore.edu.it/wp-content/uploads/2016/01/Indicazioni-per-la-predisposizione-del-PTOF.pdf" TargetMode="External"/><Relationship Id="rId11" Type="http://schemas.openxmlformats.org/officeDocument/2006/relationships/image" Target="../media/image25.png"/><Relationship Id="rId5" Type="http://schemas.openxmlformats.org/officeDocument/2006/relationships/hyperlink" Target="https://www.istruzione.it/valutazione-scuola-primaria/allegati/Presentazione%20Ordianza%20e%20Linee%20guida%20valutazione%20primaria%20-15%20dicembre.pdf" TargetMode="External"/><Relationship Id="rId10" Type="http://schemas.openxmlformats.org/officeDocument/2006/relationships/image" Target="../media/image24.png"/><Relationship Id="rId4" Type="http://schemas.openxmlformats.org/officeDocument/2006/relationships/hyperlink" Target="https://www.istruzione.it/allegati/2014/linee_guida_integrazione_alunni_stranieri.pdf" TargetMode="External"/><Relationship Id="rId9" Type="http://schemas.openxmlformats.org/officeDocument/2006/relationships/image" Target="../media/image23.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hyperlink" Target="https://cercalatuascuola.istruzione.it/cercalatuascuola/istituti/TAIC80600B/ic-del-bene/" TargetMode="External"/><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saperessere.com/kolb-gli-stili-apprendimento/" TargetMode="Externa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3R9w1s0kdPc?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jp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hyperlink" Target="https://wordwall.net/it/resource/290%20%2033615" TargetMode="Externa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4.xml"/><Relationship Id="rId18" Type="http://schemas.openxmlformats.org/officeDocument/2006/relationships/slide" Target="slide42.xml"/><Relationship Id="rId3" Type="http://schemas.openxmlformats.org/officeDocument/2006/relationships/slide" Target="slide18.xml"/><Relationship Id="rId7" Type="http://schemas.openxmlformats.org/officeDocument/2006/relationships/slide" Target="slide15.xml"/><Relationship Id="rId12" Type="http://schemas.openxmlformats.org/officeDocument/2006/relationships/slide" Target="slide36.xml"/><Relationship Id="rId17" Type="http://schemas.openxmlformats.org/officeDocument/2006/relationships/slide" Target="slide46.xml"/><Relationship Id="rId2" Type="http://schemas.openxmlformats.org/officeDocument/2006/relationships/slide" Target="slide22.xml"/><Relationship Id="rId16" Type="http://schemas.openxmlformats.org/officeDocument/2006/relationships/slide" Target="slide10.xml"/><Relationship Id="rId20" Type="http://schemas.openxmlformats.org/officeDocument/2006/relationships/slide" Target="slide62.xml"/><Relationship Id="rId1" Type="http://schemas.openxmlformats.org/officeDocument/2006/relationships/slideLayout" Target="../slideLayouts/slideLayout18.xml"/><Relationship Id="rId6" Type="http://schemas.openxmlformats.org/officeDocument/2006/relationships/slide" Target="slide14.xml"/><Relationship Id="rId11" Type="http://schemas.openxmlformats.org/officeDocument/2006/relationships/slide" Target="slide32.xml"/><Relationship Id="rId5" Type="http://schemas.openxmlformats.org/officeDocument/2006/relationships/slide" Target="slide21.xml"/><Relationship Id="rId15" Type="http://schemas.openxmlformats.org/officeDocument/2006/relationships/slide" Target="slide9.xml"/><Relationship Id="rId10" Type="http://schemas.openxmlformats.org/officeDocument/2006/relationships/slide" Target="slide26.xml"/><Relationship Id="rId19" Type="http://schemas.openxmlformats.org/officeDocument/2006/relationships/slide" Target="slide60.xml"/><Relationship Id="rId4" Type="http://schemas.openxmlformats.org/officeDocument/2006/relationships/slide" Target="slide28.xml"/><Relationship Id="rId9" Type="http://schemas.openxmlformats.org/officeDocument/2006/relationships/slide" Target="slide33.xml"/><Relationship Id="rId14" Type="http://schemas.openxmlformats.org/officeDocument/2006/relationships/slide" Target="slide31.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6.png"/><Relationship Id="rId5" Type="http://schemas.openxmlformats.org/officeDocument/2006/relationships/diagramColors" Target="../diagrams/colors1.xml"/><Relationship Id="rId10" Type="http://schemas.microsoft.com/office/2007/relationships/hdphoto" Target="../media/hdphoto1.wdp"/><Relationship Id="rId4" Type="http://schemas.openxmlformats.org/officeDocument/2006/relationships/diagramQuickStyle" Target="../diagrams/quickStyle1.xml"/><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paesesera.toscana.it/delfini-morti-virus-cambiamento-climatico/" TargetMode="External"/><Relationship Id="rId3" Type="http://schemas.openxmlformats.org/officeDocument/2006/relationships/slide" Target="slide3.xml"/><Relationship Id="rId7" Type="http://schemas.openxmlformats.org/officeDocument/2006/relationships/image" Target="../media/image69.jpeg"/><Relationship Id="rId12" Type="http://schemas.openxmlformats.org/officeDocument/2006/relationships/hyperlink" Target="https://pxhere.com/es/photo/704692" TargetMode="External"/><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hyperlink" Target="http://linoit.com/home/editCanvas?canvasId=40479055" TargetMode="External"/><Relationship Id="rId11" Type="http://schemas.openxmlformats.org/officeDocument/2006/relationships/image" Target="../media/image71.jpeg"/><Relationship Id="rId5" Type="http://schemas.openxmlformats.org/officeDocument/2006/relationships/hyperlink" Target="http://linoit.com/home/editCanvas?canvasId=40546307" TargetMode="External"/><Relationship Id="rId10" Type="http://schemas.openxmlformats.org/officeDocument/2006/relationships/hyperlink" Target="https://www.innaturale.com/balene-in-tasmania-drammatico-spiaggiamento-di-massa/" TargetMode="External"/><Relationship Id="rId4" Type="http://schemas.openxmlformats.org/officeDocument/2006/relationships/image" Target="../media/image16.png"/><Relationship Id="rId9" Type="http://schemas.openxmlformats.org/officeDocument/2006/relationships/image" Target="../media/image70.jpeg"/></Relationships>
</file>

<file path=ppt/slides/_rels/slide3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3.png"/><Relationship Id="rId7" Type="http://schemas.openxmlformats.org/officeDocument/2006/relationships/hyperlink" Target="https://www.braingymschool.it/bambini-tecnologia-guida-genitori-alluso-consapevole-controllato/" TargetMode="External"/><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6.png"/><Relationship Id="rId7" Type="http://schemas.openxmlformats.org/officeDocument/2006/relationships/hyperlink" Target="http://biancosulnero.blogspot.com/2014/09/il-quaderno-dei-resti-tecnica-della.html" TargetMode="External"/><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image" Target="../media/image79.jpeg"/><Relationship Id="rId5" Type="http://schemas.openxmlformats.org/officeDocument/2006/relationships/hyperlink" Target="http://www.girlgeeklife.com/2014/12/5-app-per-disegnare-e-colorare-con-il-tablet/" TargetMode="External"/><Relationship Id="rId4" Type="http://schemas.openxmlformats.org/officeDocument/2006/relationships/image" Target="../media/image78.png"/><Relationship Id="rId9" Type="http://schemas.openxmlformats.org/officeDocument/2006/relationships/hyperlink" Target="https://www.maxpixel.net/Pens-Colored-Pencils-Paint-Color-Colorful-School-493532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trenonline2.blogspot.com/2014/03/httpdianaglogster.html" TargetMode="External"/><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image" Target="../media/image82.jpg"/><Relationship Id="rId5" Type="http://schemas.openxmlformats.org/officeDocument/2006/relationships/hyperlink" Target="https://teodericaforum.blogspot.com/2016_06_01_archive.html" TargetMode="External"/><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91.png"/><Relationship Id="rId2" Type="http://schemas.openxmlformats.org/officeDocument/2006/relationships/hyperlink" Target="https://wordwall.net/it/resource/573746" TargetMode="External"/><Relationship Id="rId1" Type="http://schemas.openxmlformats.org/officeDocument/2006/relationships/slideLayout" Target="../slideLayouts/slideLayout18.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hyperlink" Target="http://en.wikipedia.org/wiki/taboo_(game)" TargetMode="External"/><Relationship Id="rId3" Type="http://schemas.microsoft.com/office/2007/relationships/hdphoto" Target="../media/hdphoto2.wdp"/><Relationship Id="rId7" Type="http://schemas.openxmlformats.org/officeDocument/2006/relationships/image" Target="../media/image94.jpe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18.xml"/><Relationship Id="rId1" Type="http://schemas.openxmlformats.org/officeDocument/2006/relationships/video" Target="https://www.youtube.com/embed/4M3u5r_VsiQ?feature=oembed" TargetMode="External"/><Relationship Id="rId6" Type="http://schemas.openxmlformats.org/officeDocument/2006/relationships/image" Target="../media/image96.jpg"/><Relationship Id="rId5" Type="http://schemas.openxmlformats.org/officeDocument/2006/relationships/image" Target="../media/image95.jpe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42.png"/><Relationship Id="rId2" Type="http://schemas.openxmlformats.org/officeDocument/2006/relationships/image" Target="../media/image97.jp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00.jpg"/><Relationship Id="rId4" Type="http://schemas.openxmlformats.org/officeDocument/2006/relationships/image" Target="../media/image99.jp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1.jpg"/><Relationship Id="rId1" Type="http://schemas.openxmlformats.org/officeDocument/2006/relationships/slideLayout" Target="../slideLayouts/slideLayout18.xml"/><Relationship Id="rId6" Type="http://schemas.openxmlformats.org/officeDocument/2006/relationships/hyperlink" Target="http://festivalsvilupposostenibile.it/2018/cal/158/sos-salva-oceano-subito" TargetMode="External"/><Relationship Id="rId5" Type="http://schemas.openxmlformats.org/officeDocument/2006/relationships/image" Target="../media/image10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0.jpeg"/><Relationship Id="rId18" Type="http://schemas.openxmlformats.org/officeDocument/2006/relationships/slide" Target="slide3.xml"/><Relationship Id="rId3" Type="http://schemas.openxmlformats.org/officeDocument/2006/relationships/image" Target="../media/image106.jpeg"/><Relationship Id="rId7" Type="http://schemas.openxmlformats.org/officeDocument/2006/relationships/hyperlink" Target="https://youtu.be/y2uMF3nL4OQ" TargetMode="External"/><Relationship Id="rId12" Type="http://schemas.openxmlformats.org/officeDocument/2006/relationships/hyperlink" Target="https://youtube.com/watch?v=OVNsx7MGffA&amp;feature=share" TargetMode="External"/><Relationship Id="rId17" Type="http://schemas.openxmlformats.org/officeDocument/2006/relationships/hyperlink" Target="http://flickr.com/photos/noaamarinedebris/7656551586" TargetMode="External"/><Relationship Id="rId2" Type="http://schemas.openxmlformats.org/officeDocument/2006/relationships/slideLayout" Target="../slideLayouts/slideLayout18.xml"/><Relationship Id="rId16" Type="http://schemas.openxmlformats.org/officeDocument/2006/relationships/image" Target="../media/image111.jpeg"/><Relationship Id="rId1" Type="http://schemas.openxmlformats.org/officeDocument/2006/relationships/video" Target="https://www.youtube.com/embed/N5b3ke3QF8k?feature=oembed" TargetMode="External"/><Relationship Id="rId6" Type="http://schemas.openxmlformats.org/officeDocument/2006/relationships/hyperlink" Target="http://www.nonnodondolo.it/content/inquinamento-marino" TargetMode="External"/><Relationship Id="rId11" Type="http://schemas.openxmlformats.org/officeDocument/2006/relationships/hyperlink" Target="https://www.innaturale.com/plastica-borse-e-imballaggi-gli-oggetti-che-uccidono-piu-animali-marini/" TargetMode="External"/><Relationship Id="rId5" Type="http://schemas.openxmlformats.org/officeDocument/2006/relationships/image" Target="../media/image107.png"/><Relationship Id="rId15" Type="http://schemas.openxmlformats.org/officeDocument/2006/relationships/hyperlink" Target="https://wordwall.net/it/resource/2264620" TargetMode="External"/><Relationship Id="rId10" Type="http://schemas.openxmlformats.org/officeDocument/2006/relationships/image" Target="../media/image109.png"/><Relationship Id="rId19" Type="http://schemas.openxmlformats.org/officeDocument/2006/relationships/image" Target="../media/image42.png"/><Relationship Id="rId4" Type="http://schemas.openxmlformats.org/officeDocument/2006/relationships/hyperlink" Target="https://wordwall.net/it/resource/14811717" TargetMode="External"/><Relationship Id="rId9" Type="http://schemas.openxmlformats.org/officeDocument/2006/relationships/hyperlink" Target="http://www.ancorafischiailvento.org/2017/07/25/mediterraneo-plastica-le-isole-fatte-rifiuti/" TargetMode="External"/><Relationship Id="rId14" Type="http://schemas.openxmlformats.org/officeDocument/2006/relationships/hyperlink" Target="https://old.cogitoetvolo.it/in-un-mare-di-plastica/"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3.png"/><Relationship Id="rId7"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1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forms.gle/qoZsas5MXZ5fpyAV8"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indicazioninazionali.it/wp-content/uploads/2018/08/Indicazioni_Annali_Definitivo.pdf" TargetMode="External"/><Relationship Id="rId7" Type="http://schemas.openxmlformats.org/officeDocument/2006/relationships/slide" Target="slide3.xml"/><Relationship Id="rId2" Type="http://schemas.openxmlformats.org/officeDocument/2006/relationships/hyperlink" Target="http://www.google.it/" TargetMode="External"/><Relationship Id="rId1" Type="http://schemas.openxmlformats.org/officeDocument/2006/relationships/slideLayout" Target="../slideLayouts/slideLayout18.xml"/><Relationship Id="rId6" Type="http://schemas.openxmlformats.org/officeDocument/2006/relationships/hyperlink" Target="https://eur-lex.europa.eu/legal-content/IT/TXT/PDF/?uri=CELEX:32018H0604(01)" TargetMode="External"/><Relationship Id="rId5" Type="http://schemas.openxmlformats.org/officeDocument/2006/relationships/hyperlink" Target="https://archivio.pubblica.istruzione.it/argomenti/autonomia/documenti/regolamento.htm" TargetMode="External"/><Relationship Id="rId4" Type="http://schemas.openxmlformats.org/officeDocument/2006/relationships/hyperlink" Target="https://www.senato.it/istituzione/la-costituzione/parte-i/titolo-ii/articolo-34"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8.xml"/><Relationship Id="rId1" Type="http://schemas.openxmlformats.org/officeDocument/2006/relationships/video" Target="https://www.youtube.com/embed/qAk5PHsD6XI?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aperessere.com/kolb-gli-stili-apprendimento/" TargetMode="Externa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7811E2-E89A-4142-838C-6CC4942BA296}"/>
              </a:ext>
            </a:extLst>
          </p:cNvPr>
          <p:cNvSpPr>
            <a:spLocks noGrp="1"/>
          </p:cNvSpPr>
          <p:nvPr>
            <p:ph type="ctrTitle"/>
          </p:nvPr>
        </p:nvSpPr>
        <p:spPr>
          <a:xfrm>
            <a:off x="2361458" y="2304823"/>
            <a:ext cx="5977910" cy="1529979"/>
          </a:xfrm>
        </p:spPr>
        <p:txBody>
          <a:bodyPr/>
          <a:lstStyle/>
          <a:p>
            <a:r>
              <a:rPr lang="it-IT" sz="1754"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t>USR Puglia</a:t>
            </a:r>
            <a:br>
              <a:rPr lang="it-IT" sz="1754"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br>
            <a:br>
              <a:rPr lang="it-IT" sz="2807"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br>
            <a:r>
              <a:rPr lang="it-IT" sz="2807"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t>Concorso ordinario </a:t>
            </a:r>
            <a:br>
              <a:rPr lang="it-IT" sz="2807"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br>
            <a:r>
              <a:rPr lang="it-IT" sz="2807"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t>scuola primaria posto comune</a:t>
            </a:r>
            <a:endParaRPr lang="it-IT" sz="2807" dirty="0"/>
          </a:p>
        </p:txBody>
      </p:sp>
      <p:sp>
        <p:nvSpPr>
          <p:cNvPr id="3" name="Sottotitolo 2">
            <a:extLst>
              <a:ext uri="{FF2B5EF4-FFF2-40B4-BE49-F238E27FC236}">
                <a16:creationId xmlns:a16="http://schemas.microsoft.com/office/drawing/2014/main" id="{DF0BDDD3-7D98-4916-9AB4-2992E7CD3FC0}"/>
              </a:ext>
            </a:extLst>
          </p:cNvPr>
          <p:cNvSpPr>
            <a:spLocks noGrp="1"/>
          </p:cNvSpPr>
          <p:nvPr>
            <p:ph type="subTitle" idx="1"/>
          </p:nvPr>
        </p:nvSpPr>
        <p:spPr>
          <a:xfrm>
            <a:off x="2361458" y="3978749"/>
            <a:ext cx="5977910" cy="584027"/>
          </a:xfrm>
        </p:spPr>
        <p:txBody>
          <a:bodyPr>
            <a:normAutofit/>
          </a:bodyPr>
          <a:lstStyle/>
          <a:p>
            <a:r>
              <a:rPr lang="it-IT" sz="2105" i="1" dirty="0">
                <a:solidFill>
                  <a:schemeClr val="accent5">
                    <a:lumMod val="50000"/>
                  </a:schemeClr>
                </a:solidFill>
                <a:latin typeface="Times New Roman" panose="02020603050405020304" pitchFamily="18" charset="0"/>
                <a:ea typeface="Verdana" panose="020B0604030504040204" pitchFamily="34" charset="0"/>
                <a:cs typeface="Times New Roman" panose="02020603050405020304" pitchFamily="18" charset="0"/>
              </a:rPr>
              <a:t>D.D.n.498/2020 modificato dal  D.D.n.2215/2021</a:t>
            </a:r>
            <a:endParaRPr lang="it-IT" sz="2105" dirty="0"/>
          </a:p>
        </p:txBody>
      </p:sp>
      <p:sp>
        <p:nvSpPr>
          <p:cNvPr id="4" name="Sottotitolo 2">
            <a:extLst>
              <a:ext uri="{FF2B5EF4-FFF2-40B4-BE49-F238E27FC236}">
                <a16:creationId xmlns:a16="http://schemas.microsoft.com/office/drawing/2014/main" id="{BA014F1C-CC10-4BD2-A814-D48BA1516383}"/>
              </a:ext>
            </a:extLst>
          </p:cNvPr>
          <p:cNvSpPr txBox="1">
            <a:spLocks/>
          </p:cNvSpPr>
          <p:nvPr/>
        </p:nvSpPr>
        <p:spPr>
          <a:xfrm>
            <a:off x="5293233" y="4985238"/>
            <a:ext cx="3301479" cy="440655"/>
          </a:xfrm>
          <a:prstGeom prst="rect">
            <a:avLst/>
          </a:prstGeom>
        </p:spPr>
        <p:txBody>
          <a:bodyPr vert="horz" lIns="80201" tIns="40100" rIns="80201" bIns="40100" rtlCol="0" anchor="t">
            <a:normAutofit/>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it-IT" sz="2105" i="1" dirty="0" err="1">
                <a:solidFill>
                  <a:schemeClr val="accent5">
                    <a:lumMod val="50000"/>
                  </a:schemeClr>
                </a:solidFill>
                <a:latin typeface="Times New Roman" panose="02020603050405020304" pitchFamily="18" charset="0"/>
                <a:cs typeface="Times New Roman" panose="02020603050405020304" pitchFamily="18" charset="0"/>
              </a:rPr>
              <a:t>Candidat</a:t>
            </a:r>
            <a:endParaRPr lang="it-IT" sz="2105"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56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708025"/>
            <a:ext cx="7551738" cy="430213"/>
          </a:xfrm>
        </p:spPr>
        <p:txBody>
          <a:bodyPr>
            <a:normAutofit fontScale="90000"/>
          </a:bodyPr>
          <a:lstStyle/>
          <a:p>
            <a:r>
              <a:rPr lang="it-IT" sz="2800" b="1" dirty="0">
                <a:ln w="22225">
                  <a:solidFill>
                    <a:schemeClr val="accent2"/>
                  </a:solidFill>
                  <a:prstDash val="solid"/>
                </a:ln>
                <a:solidFill>
                  <a:schemeClr val="accent5">
                    <a:lumMod val="75000"/>
                  </a:schemeClr>
                </a:solidFill>
                <a:latin typeface="Times New Roman" panose="02020603050405020304" pitchFamily="18" charset="0"/>
                <a:cs typeface="Times New Roman" panose="02020603050405020304" pitchFamily="18" charset="0"/>
              </a:rPr>
              <a:t>Piano delle attività</a:t>
            </a:r>
          </a:p>
        </p:txBody>
      </p:sp>
      <p:sp>
        <p:nvSpPr>
          <p:cNvPr id="4" name="Rettangolo arrotondato 3"/>
          <p:cNvSpPr/>
          <p:nvPr/>
        </p:nvSpPr>
        <p:spPr>
          <a:xfrm>
            <a:off x="1737759" y="2185543"/>
            <a:ext cx="5269546" cy="681838"/>
          </a:xfrm>
          <a:prstGeom prst="roundRect">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Attività 2 :  Fase dell’Esperienza Concreta</a:t>
            </a:r>
          </a:p>
          <a:p>
            <a:r>
              <a:rPr lang="it-IT" sz="2000" dirty="0">
                <a:solidFill>
                  <a:schemeClr val="accent5">
                    <a:lumMod val="75000"/>
                  </a:schemeClr>
                </a:solidFill>
                <a:latin typeface="Times New Roman" panose="02020603050405020304" pitchFamily="18" charset="0"/>
                <a:cs typeface="Times New Roman" panose="02020603050405020304" pitchFamily="18" charset="0"/>
              </a:rPr>
              <a:t>Concrete experience</a:t>
            </a:r>
          </a:p>
        </p:txBody>
      </p:sp>
      <p:sp>
        <p:nvSpPr>
          <p:cNvPr id="6" name="Rettangolo arrotondato 5"/>
          <p:cNvSpPr/>
          <p:nvPr/>
        </p:nvSpPr>
        <p:spPr>
          <a:xfrm>
            <a:off x="2086055" y="3089811"/>
            <a:ext cx="4745765" cy="623417"/>
          </a:xfrm>
          <a:prstGeom prst="round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Attività 3: Fase della Comunicazione</a:t>
            </a:r>
          </a:p>
        </p:txBody>
      </p:sp>
      <p:sp>
        <p:nvSpPr>
          <p:cNvPr id="7" name="Rettangolo arrotondato 6"/>
          <p:cNvSpPr/>
          <p:nvPr/>
        </p:nvSpPr>
        <p:spPr>
          <a:xfrm>
            <a:off x="1430643" y="3948480"/>
            <a:ext cx="6331304" cy="838264"/>
          </a:xfrm>
          <a:prstGeom prst="round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Attività 4: Fase dell’Analisi </a:t>
            </a:r>
          </a:p>
        </p:txBody>
      </p:sp>
      <p:sp>
        <p:nvSpPr>
          <p:cNvPr id="8" name="Rettangolo arrotondato 7"/>
          <p:cNvSpPr/>
          <p:nvPr/>
        </p:nvSpPr>
        <p:spPr>
          <a:xfrm>
            <a:off x="2199035" y="4958085"/>
            <a:ext cx="5062750" cy="568413"/>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Attività 5: Fase della Generalizzazione</a:t>
            </a:r>
          </a:p>
        </p:txBody>
      </p:sp>
      <p:sp>
        <p:nvSpPr>
          <p:cNvPr id="5" name="Freccia circolare in giù 4"/>
          <p:cNvSpPr/>
          <p:nvPr/>
        </p:nvSpPr>
        <p:spPr>
          <a:xfrm rot="5400000">
            <a:off x="7132780" y="2932554"/>
            <a:ext cx="958618" cy="601613"/>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1" name="Freccia circolare in giù 10"/>
          <p:cNvSpPr/>
          <p:nvPr/>
        </p:nvSpPr>
        <p:spPr>
          <a:xfrm rot="4888219">
            <a:off x="7132778" y="1596539"/>
            <a:ext cx="958618" cy="601613"/>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3" name="Freccia circolare in giù 12"/>
          <p:cNvSpPr/>
          <p:nvPr/>
        </p:nvSpPr>
        <p:spPr>
          <a:xfrm rot="4992035">
            <a:off x="8013409" y="4267242"/>
            <a:ext cx="883520" cy="653916"/>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5" name="Rettangolo arrotondato 7">
            <a:extLst>
              <a:ext uri="{FF2B5EF4-FFF2-40B4-BE49-F238E27FC236}">
                <a16:creationId xmlns:a16="http://schemas.microsoft.com/office/drawing/2014/main" id="{30448E85-A805-4E43-B4B8-7850986B5913}"/>
              </a:ext>
            </a:extLst>
          </p:cNvPr>
          <p:cNvSpPr/>
          <p:nvPr/>
        </p:nvSpPr>
        <p:spPr>
          <a:xfrm>
            <a:off x="2576367" y="5739894"/>
            <a:ext cx="4294677" cy="56841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Attività 6: Fase dell’ Applicazione.</a:t>
            </a:r>
          </a:p>
        </p:txBody>
      </p:sp>
      <p:sp>
        <p:nvSpPr>
          <p:cNvPr id="18" name="Freccia circolare in giù 17">
            <a:extLst>
              <a:ext uri="{FF2B5EF4-FFF2-40B4-BE49-F238E27FC236}">
                <a16:creationId xmlns:a16="http://schemas.microsoft.com/office/drawing/2014/main" id="{BFD4C290-7D16-ED4E-90D4-89637DB1D0B0}"/>
              </a:ext>
            </a:extLst>
          </p:cNvPr>
          <p:cNvSpPr/>
          <p:nvPr/>
        </p:nvSpPr>
        <p:spPr>
          <a:xfrm rot="5400000">
            <a:off x="7471135" y="5517538"/>
            <a:ext cx="883520" cy="700611"/>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9" name="Immagine 8">
            <a:hlinkClick r:id="rId2" action="ppaction://hlinksldjump"/>
            <a:extLst>
              <a:ext uri="{FF2B5EF4-FFF2-40B4-BE49-F238E27FC236}">
                <a16:creationId xmlns:a16="http://schemas.microsoft.com/office/drawing/2014/main" id="{629DF294-B4EA-44D4-9EFE-E34459C15C0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76238" y="820174"/>
            <a:ext cx="639172" cy="430212"/>
          </a:xfrm>
          <a:prstGeom prst="rect">
            <a:avLst/>
          </a:prstGeom>
        </p:spPr>
      </p:pic>
      <p:sp>
        <p:nvSpPr>
          <p:cNvPr id="14" name="Rettangolo arrotondato 3">
            <a:extLst>
              <a:ext uri="{FF2B5EF4-FFF2-40B4-BE49-F238E27FC236}">
                <a16:creationId xmlns:a16="http://schemas.microsoft.com/office/drawing/2014/main" id="{6F0D9393-797E-4537-B7DF-9BD69F96CB77}"/>
              </a:ext>
            </a:extLst>
          </p:cNvPr>
          <p:cNvSpPr/>
          <p:nvPr/>
        </p:nvSpPr>
        <p:spPr>
          <a:xfrm>
            <a:off x="1737759" y="1336580"/>
            <a:ext cx="5269546" cy="681838"/>
          </a:xfrm>
          <a:prstGeom prst="roundRect">
            <a:avLst>
              <a:gd name="adj" fmla="val 50000"/>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accent5">
                    <a:lumMod val="75000"/>
                  </a:schemeClr>
                </a:solidFill>
                <a:latin typeface="Times New Roman" panose="02020603050405020304" pitchFamily="18" charset="0"/>
                <a:cs typeface="Times New Roman" panose="02020603050405020304" pitchFamily="18" charset="0"/>
              </a:rPr>
              <a:t>Attività’ 1INPUT:  Problema</a:t>
            </a:r>
          </a:p>
        </p:txBody>
      </p:sp>
    </p:spTree>
    <p:extLst>
      <p:ext uri="{BB962C8B-B14F-4D97-AF65-F5344CB8AC3E}">
        <p14:creationId xmlns:p14="http://schemas.microsoft.com/office/powerpoint/2010/main" val="31848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5"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9D5A3D-8BFB-4A86-B1D8-B903816E7DE6}"/>
              </a:ext>
            </a:extLst>
          </p:cNvPr>
          <p:cNvSpPr>
            <a:spLocks noGrp="1"/>
          </p:cNvSpPr>
          <p:nvPr>
            <p:ph type="title"/>
          </p:nvPr>
        </p:nvSpPr>
        <p:spPr/>
        <p:txBody>
          <a:bodyPr>
            <a:normAutofit/>
          </a:bodyPr>
          <a:lstStyle/>
          <a:p>
            <a:r>
              <a:rPr lang="it-IT" sz="4210" b="1" i="1" dirty="0">
                <a:solidFill>
                  <a:schemeClr val="accent5">
                    <a:lumMod val="50000"/>
                  </a:schemeClr>
                </a:solidFill>
                <a:latin typeface="Times New Roman" panose="02020603050405020304" pitchFamily="18" charset="0"/>
                <a:cs typeface="Times New Roman" panose="02020603050405020304" pitchFamily="18" charset="0"/>
              </a:rPr>
              <a:t>Le fonti</a:t>
            </a:r>
          </a:p>
        </p:txBody>
      </p:sp>
      <p:pic>
        <p:nvPicPr>
          <p:cNvPr id="6" name="Immagine 5">
            <a:extLst>
              <a:ext uri="{FF2B5EF4-FFF2-40B4-BE49-F238E27FC236}">
                <a16:creationId xmlns:a16="http://schemas.microsoft.com/office/drawing/2014/main" id="{204F1BC0-14B4-4E8A-BE0A-9B7E6AAE6D7B}"/>
              </a:ext>
            </a:extLst>
          </p:cNvPr>
          <p:cNvPicPr>
            <a:picLocks noChangeAspect="1"/>
          </p:cNvPicPr>
          <p:nvPr/>
        </p:nvPicPr>
        <p:blipFill>
          <a:blip r:embed="rId2"/>
          <a:stretch>
            <a:fillRect/>
          </a:stretch>
        </p:blipFill>
        <p:spPr>
          <a:xfrm>
            <a:off x="6821401" y="3002398"/>
            <a:ext cx="2638146" cy="2719842"/>
          </a:xfrm>
          <a:prstGeom prst="rect">
            <a:avLst/>
          </a:prstGeom>
        </p:spPr>
      </p:pic>
      <p:sp>
        <p:nvSpPr>
          <p:cNvPr id="8" name="Rettangolo con due angoli in diagonale arrotondati 7">
            <a:extLst>
              <a:ext uri="{FF2B5EF4-FFF2-40B4-BE49-F238E27FC236}">
                <a16:creationId xmlns:a16="http://schemas.microsoft.com/office/drawing/2014/main" id="{0B699A59-2194-4C20-B1B6-D13A46901159}"/>
              </a:ext>
            </a:extLst>
          </p:cNvPr>
          <p:cNvSpPr/>
          <p:nvPr/>
        </p:nvSpPr>
        <p:spPr>
          <a:xfrm>
            <a:off x="1233853" y="2998039"/>
            <a:ext cx="5202751" cy="2897299"/>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250631" lvl="1" indent="-250631" algn="just">
              <a:buFont typeface="Wingdings" panose="05000000000000000000" pitchFamily="2" charset="2"/>
              <a:buChar char="Ø"/>
            </a:pPr>
            <a:r>
              <a:rPr lang="it-IT" sz="1754" b="1" i="1"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Raccomandazioni del Consiglio Europeo del 2018 relative alle competenze chiave per l’apprendimento permanente</a:t>
            </a:r>
            <a:r>
              <a:rPr lang="it-IT" sz="1754" b="1" i="1" dirty="0">
                <a:solidFill>
                  <a:schemeClr val="accent5">
                    <a:lumMod val="75000"/>
                  </a:schemeClr>
                </a:solidFill>
                <a:latin typeface="Times New Roman" panose="02020603050405020304" pitchFamily="18" charset="0"/>
                <a:cs typeface="Times New Roman" panose="02020603050405020304" pitchFamily="18" charset="0"/>
              </a:rPr>
              <a:t>.</a:t>
            </a:r>
          </a:p>
          <a:p>
            <a:pPr marL="250631" lvl="1" indent="-250631" algn="just">
              <a:buFont typeface="Wingdings" panose="05000000000000000000" pitchFamily="2" charset="2"/>
              <a:buChar char="Ø"/>
            </a:pPr>
            <a:r>
              <a:rPr lang="it-IT" sz="1754" b="1" i="1"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D.M. n. 254/2012 Indicazioni Nazionali per il curricolo della scuola dell’infanzia e del primo ciclo d’istruzione e Nuovi Scenari.</a:t>
            </a:r>
            <a:endParaRPr lang="it-IT" sz="1754" b="1" i="1" dirty="0">
              <a:solidFill>
                <a:schemeClr val="accent5">
                  <a:lumMod val="75000"/>
                </a:schemeClr>
              </a:solidFill>
              <a:latin typeface="Times New Roman" panose="02020603050405020304" pitchFamily="18" charset="0"/>
              <a:cs typeface="Times New Roman" panose="02020603050405020304" pitchFamily="18" charset="0"/>
            </a:endParaRPr>
          </a:p>
          <a:p>
            <a:pPr marL="250631" lvl="1" indent="-250631" algn="just">
              <a:buFont typeface="Wingdings" panose="05000000000000000000" pitchFamily="2" charset="2"/>
              <a:buChar char="Ø"/>
            </a:pPr>
            <a:r>
              <a:rPr lang="it-IT" sz="1754" b="1" i="1" dirty="0">
                <a:solidFill>
                  <a:schemeClr val="accent5">
                    <a:lumMod val="50000"/>
                  </a:schemeClr>
                </a:solidFill>
                <a:latin typeface="Times New Roman" panose="02020603050405020304" pitchFamily="18" charset="0"/>
                <a:cs typeface="Times New Roman" panose="02020603050405020304" pitchFamily="18" charset="0"/>
              </a:rPr>
              <a:t>PTOF</a:t>
            </a:r>
          </a:p>
          <a:p>
            <a:pPr marL="250631" lvl="1" indent="-250631" algn="just">
              <a:buFont typeface="Wingdings" panose="05000000000000000000" pitchFamily="2" charset="2"/>
              <a:buChar char="Ø"/>
            </a:pPr>
            <a:r>
              <a:rPr lang="it-IT" sz="1754" b="1" i="1" dirty="0">
                <a:solidFill>
                  <a:schemeClr val="accent5">
                    <a:lumMod val="50000"/>
                  </a:schemeClr>
                </a:solidFill>
                <a:latin typeface="Times New Roman" panose="02020603050405020304" pitchFamily="18" charset="0"/>
                <a:cs typeface="Times New Roman" panose="02020603050405020304" pitchFamily="18" charset="0"/>
              </a:rPr>
              <a:t>Agenda 2030 </a:t>
            </a:r>
          </a:p>
          <a:p>
            <a:pPr marL="250631" lvl="1" indent="-250631" algn="just">
              <a:buFont typeface="Wingdings" panose="05000000000000000000" pitchFamily="2" charset="2"/>
              <a:buChar char="Ø"/>
            </a:pPr>
            <a:r>
              <a:rPr lang="it-IT" sz="1754" b="1" i="1" dirty="0">
                <a:solidFill>
                  <a:schemeClr val="accent5">
                    <a:lumMod val="50000"/>
                  </a:schemeClr>
                </a:solidFill>
                <a:latin typeface="Times New Roman" panose="02020603050405020304" pitchFamily="18" charset="0"/>
                <a:cs typeface="Times New Roman" panose="02020603050405020304" pitchFamily="18" charset="0"/>
              </a:rPr>
              <a:t>PEI</a:t>
            </a:r>
          </a:p>
          <a:p>
            <a:pPr marL="250631" lvl="1" indent="-250631" algn="just">
              <a:buFont typeface="Wingdings" panose="05000000000000000000" pitchFamily="2" charset="2"/>
              <a:buChar char="Ø"/>
            </a:pPr>
            <a:r>
              <a:rPr lang="it-IT" sz="1754" b="1" i="1" dirty="0">
                <a:solidFill>
                  <a:schemeClr val="accent5">
                    <a:lumMod val="50000"/>
                  </a:schemeClr>
                </a:solidFill>
                <a:latin typeface="Times New Roman" panose="02020603050405020304" pitchFamily="18" charset="0"/>
                <a:cs typeface="Times New Roman" panose="02020603050405020304" pitchFamily="18" charset="0"/>
              </a:rPr>
              <a:t>PDP</a:t>
            </a:r>
          </a:p>
        </p:txBody>
      </p:sp>
      <p:pic>
        <p:nvPicPr>
          <p:cNvPr id="5" name="Immagine 4">
            <a:extLst>
              <a:ext uri="{FF2B5EF4-FFF2-40B4-BE49-F238E27FC236}">
                <a16:creationId xmlns:a16="http://schemas.microsoft.com/office/drawing/2014/main" id="{01DEE36F-4FB9-4386-8486-4A16F2DF1454}"/>
              </a:ext>
            </a:extLst>
          </p:cNvPr>
          <p:cNvPicPr>
            <a:picLocks noChangeAspect="1"/>
          </p:cNvPicPr>
          <p:nvPr/>
        </p:nvPicPr>
        <p:blipFill>
          <a:blip r:embed="rId5"/>
          <a:stretch>
            <a:fillRect/>
          </a:stretch>
        </p:blipFill>
        <p:spPr>
          <a:xfrm>
            <a:off x="1295437" y="3352336"/>
            <a:ext cx="425914" cy="425914"/>
          </a:xfrm>
          <a:prstGeom prst="rect">
            <a:avLst/>
          </a:prstGeom>
        </p:spPr>
      </p:pic>
      <p:pic>
        <p:nvPicPr>
          <p:cNvPr id="7" name="Immagine 6">
            <a:extLst>
              <a:ext uri="{FF2B5EF4-FFF2-40B4-BE49-F238E27FC236}">
                <a16:creationId xmlns:a16="http://schemas.microsoft.com/office/drawing/2014/main" id="{916BB365-7AC1-4AC7-B98B-08BE7F9DCC15}"/>
              </a:ext>
            </a:extLst>
          </p:cNvPr>
          <p:cNvPicPr>
            <a:picLocks noChangeAspect="1"/>
          </p:cNvPicPr>
          <p:nvPr/>
        </p:nvPicPr>
        <p:blipFill>
          <a:blip r:embed="rId6"/>
          <a:stretch>
            <a:fillRect/>
          </a:stretch>
        </p:blipFill>
        <p:spPr>
          <a:xfrm>
            <a:off x="1304288" y="4224658"/>
            <a:ext cx="417063" cy="444059"/>
          </a:xfrm>
          <a:prstGeom prst="rect">
            <a:avLst/>
          </a:prstGeom>
        </p:spPr>
      </p:pic>
      <p:sp>
        <p:nvSpPr>
          <p:cNvPr id="9" name="Cuore 8">
            <a:extLst>
              <a:ext uri="{FF2B5EF4-FFF2-40B4-BE49-F238E27FC236}">
                <a16:creationId xmlns:a16="http://schemas.microsoft.com/office/drawing/2014/main" id="{928F60B2-4433-4245-B51C-A0E47DCEC854}"/>
              </a:ext>
            </a:extLst>
          </p:cNvPr>
          <p:cNvSpPr/>
          <p:nvPr/>
        </p:nvSpPr>
        <p:spPr>
          <a:xfrm rot="10800000" flipH="1" flipV="1">
            <a:off x="1304288" y="730054"/>
            <a:ext cx="1963584" cy="1862216"/>
          </a:xfrm>
          <a:prstGeom prst="hear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2060"/>
                </a:solidFill>
                <a:hlinkClick r:id="rId7">
                  <a:extLst>
                    <a:ext uri="{A12FA001-AC4F-418D-AE19-62706E023703}">
                      <ahyp:hlinkClr xmlns:ahyp="http://schemas.microsoft.com/office/drawing/2018/hyperlinkcolor" val="tx"/>
                    </a:ext>
                  </a:extLst>
                </a:hlinkClick>
              </a:rPr>
              <a:t>PTOF</a:t>
            </a:r>
            <a:endParaRPr lang="it-IT" b="1" dirty="0">
              <a:solidFill>
                <a:srgbClr val="002060"/>
              </a:solidFill>
            </a:endParaRPr>
          </a:p>
        </p:txBody>
      </p:sp>
      <p:sp>
        <p:nvSpPr>
          <p:cNvPr id="3" name="Rettangolo 2">
            <a:extLst>
              <a:ext uri="{FF2B5EF4-FFF2-40B4-BE49-F238E27FC236}">
                <a16:creationId xmlns:a16="http://schemas.microsoft.com/office/drawing/2014/main" id="{121EE49C-5707-44AF-9A9C-11538E519A2B}"/>
              </a:ext>
            </a:extLst>
          </p:cNvPr>
          <p:cNvSpPr/>
          <p:nvPr/>
        </p:nvSpPr>
        <p:spPr>
          <a:xfrm>
            <a:off x="1634298" y="1726900"/>
            <a:ext cx="1303562" cy="369332"/>
          </a:xfrm>
          <a:prstGeom prst="rect">
            <a:avLst/>
          </a:prstGeom>
        </p:spPr>
        <p:txBody>
          <a:bodyPr wrap="none">
            <a:spAutoFit/>
          </a:bodyPr>
          <a:lstStyle/>
          <a:p>
            <a:r>
              <a:rPr lang="it-IT" b="1" dirty="0">
                <a:solidFill>
                  <a:srgbClr val="002060"/>
                </a:solidFill>
                <a:hlinkClick r:id="rId8">
                  <a:extLst>
                    <a:ext uri="{A12FA001-AC4F-418D-AE19-62706E023703}">
                      <ahyp:hlinkClr xmlns:ahyp="http://schemas.microsoft.com/office/drawing/2018/hyperlinkcolor" val="tx"/>
                    </a:ext>
                  </a:extLst>
                </a:hlinkClick>
              </a:rPr>
              <a:t>L. 107/2015</a:t>
            </a:r>
            <a:endParaRPr lang="it-IT" b="1" dirty="0">
              <a:solidFill>
                <a:srgbClr val="002060"/>
              </a:solidFill>
            </a:endParaRPr>
          </a:p>
        </p:txBody>
      </p:sp>
      <p:pic>
        <p:nvPicPr>
          <p:cNvPr id="10" name="Immagine 9">
            <a:extLst>
              <a:ext uri="{FF2B5EF4-FFF2-40B4-BE49-F238E27FC236}">
                <a16:creationId xmlns:a16="http://schemas.microsoft.com/office/drawing/2014/main" id="{C7F594EB-DBF0-4558-9806-72DA426BEA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445923" y="880951"/>
            <a:ext cx="550856" cy="550856"/>
          </a:xfrm>
          <a:prstGeom prst="rect">
            <a:avLst/>
          </a:prstGeom>
        </p:spPr>
      </p:pic>
      <p:sp>
        <p:nvSpPr>
          <p:cNvPr id="11" name="Rettangolo 10">
            <a:extLst>
              <a:ext uri="{FF2B5EF4-FFF2-40B4-BE49-F238E27FC236}">
                <a16:creationId xmlns:a16="http://schemas.microsoft.com/office/drawing/2014/main" id="{043C0779-9C02-4601-8F80-8DCCFDD29FE0}"/>
              </a:ext>
            </a:extLst>
          </p:cNvPr>
          <p:cNvSpPr/>
          <p:nvPr/>
        </p:nvSpPr>
        <p:spPr>
          <a:xfrm>
            <a:off x="7060718" y="684735"/>
            <a:ext cx="2159511" cy="1711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2060"/>
                </a:solidFill>
                <a:hlinkClick r:id="rId10">
                  <a:extLst>
                    <a:ext uri="{A12FA001-AC4F-418D-AE19-62706E023703}">
                      <ahyp:hlinkClr xmlns:ahyp="http://schemas.microsoft.com/office/drawing/2018/hyperlinkcolor" val="tx"/>
                    </a:ext>
                  </a:extLst>
                </a:hlinkClick>
              </a:rPr>
              <a:t>Costituzione </a:t>
            </a:r>
          </a:p>
        </p:txBody>
      </p:sp>
      <p:pic>
        <p:nvPicPr>
          <p:cNvPr id="12" name="Immagine 11">
            <a:extLst>
              <a:ext uri="{FF2B5EF4-FFF2-40B4-BE49-F238E27FC236}">
                <a16:creationId xmlns:a16="http://schemas.microsoft.com/office/drawing/2014/main" id="{95FE5737-9C93-49D5-B51F-3433B87C4481}"/>
              </a:ext>
            </a:extLst>
          </p:cNvPr>
          <p:cNvPicPr>
            <a:picLocks noChangeAspect="1"/>
          </p:cNvPicPr>
          <p:nvPr/>
        </p:nvPicPr>
        <p:blipFill>
          <a:blip r:embed="rId11"/>
          <a:stretch>
            <a:fillRect/>
          </a:stretch>
        </p:blipFill>
        <p:spPr>
          <a:xfrm>
            <a:off x="7983981" y="1726900"/>
            <a:ext cx="584224" cy="565689"/>
          </a:xfrm>
          <a:prstGeom prst="rect">
            <a:avLst/>
          </a:prstGeom>
        </p:spPr>
      </p:pic>
    </p:spTree>
    <p:extLst>
      <p:ext uri="{BB962C8B-B14F-4D97-AF65-F5344CB8AC3E}">
        <p14:creationId xmlns:p14="http://schemas.microsoft.com/office/powerpoint/2010/main" val="3761134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3000" tmFilter="0, 0; .2, .5; .8, .5; 1, 0"/>
                                        <p:tgtEl>
                                          <p:spTgt spid="9"/>
                                        </p:tgtEl>
                                      </p:cBhvr>
                                    </p:animEffect>
                                    <p:animScale>
                                      <p:cBhvr>
                                        <p:cTn id="7" dur="1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9D5A3D-8BFB-4A86-B1D8-B903816E7DE6}"/>
              </a:ext>
            </a:extLst>
          </p:cNvPr>
          <p:cNvSpPr>
            <a:spLocks noGrp="1"/>
          </p:cNvSpPr>
          <p:nvPr>
            <p:ph type="title"/>
          </p:nvPr>
        </p:nvSpPr>
        <p:spPr/>
        <p:txBody>
          <a:bodyPr>
            <a:normAutofit/>
          </a:bodyPr>
          <a:lstStyle/>
          <a:p>
            <a:r>
              <a:rPr lang="it-IT" sz="4210" b="1" i="1" dirty="0">
                <a:solidFill>
                  <a:schemeClr val="accent5">
                    <a:lumMod val="50000"/>
                  </a:schemeClr>
                </a:solidFill>
                <a:latin typeface="Times New Roman" panose="02020603050405020304" pitchFamily="18" charset="0"/>
                <a:cs typeface="Times New Roman" panose="02020603050405020304" pitchFamily="18" charset="0"/>
              </a:rPr>
              <a:t>Le fonti</a:t>
            </a:r>
          </a:p>
        </p:txBody>
      </p:sp>
      <p:pic>
        <p:nvPicPr>
          <p:cNvPr id="6" name="Immagine 5">
            <a:extLst>
              <a:ext uri="{FF2B5EF4-FFF2-40B4-BE49-F238E27FC236}">
                <a16:creationId xmlns:a16="http://schemas.microsoft.com/office/drawing/2014/main" id="{204F1BC0-14B4-4E8A-BE0A-9B7E6AAE6D7B}"/>
              </a:ext>
            </a:extLst>
          </p:cNvPr>
          <p:cNvPicPr>
            <a:picLocks noChangeAspect="1"/>
          </p:cNvPicPr>
          <p:nvPr/>
        </p:nvPicPr>
        <p:blipFill>
          <a:blip r:embed="rId2"/>
          <a:stretch>
            <a:fillRect/>
          </a:stretch>
        </p:blipFill>
        <p:spPr>
          <a:xfrm>
            <a:off x="6821401" y="3002398"/>
            <a:ext cx="2638146" cy="2719842"/>
          </a:xfrm>
          <a:prstGeom prst="rect">
            <a:avLst/>
          </a:prstGeom>
        </p:spPr>
      </p:pic>
      <p:sp>
        <p:nvSpPr>
          <p:cNvPr id="8" name="Rettangolo con due angoli in diagonale arrotondati 7">
            <a:extLst>
              <a:ext uri="{FF2B5EF4-FFF2-40B4-BE49-F238E27FC236}">
                <a16:creationId xmlns:a16="http://schemas.microsoft.com/office/drawing/2014/main" id="{0B699A59-2194-4C20-B1B6-D13A46901159}"/>
              </a:ext>
            </a:extLst>
          </p:cNvPr>
          <p:cNvSpPr/>
          <p:nvPr/>
        </p:nvSpPr>
        <p:spPr>
          <a:xfrm>
            <a:off x="1233853" y="2998039"/>
            <a:ext cx="5202751" cy="2897299"/>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355600" lvl="0" indent="-342900">
              <a:spcBef>
                <a:spcPts val="670"/>
              </a:spcBef>
              <a:buFont typeface="Wingdings" panose="05000000000000000000" pitchFamily="2" charset="2"/>
              <a:buChar char="Ø"/>
              <a:tabLst>
                <a:tab pos="354965" algn="l"/>
                <a:tab pos="355600" algn="l"/>
              </a:tabLst>
            </a:pPr>
            <a:r>
              <a:rPr lang="it-IT" b="1" spc="-280" dirty="0">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L. </a:t>
            </a:r>
            <a:r>
              <a:rPr lang="it-IT" b="1" spc="-65" dirty="0">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92/2019 </a:t>
            </a:r>
            <a:r>
              <a:rPr lang="it-IT" b="1" spc="-215" dirty="0">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(Ed.</a:t>
            </a:r>
            <a:r>
              <a:rPr lang="it-IT" b="1" spc="-55" dirty="0">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 </a:t>
            </a:r>
            <a:r>
              <a:rPr lang="it-IT" b="1" spc="-235" dirty="0">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Civica)</a:t>
            </a:r>
            <a:endParaRPr lang="it-IT" b="1" spc="-235" dirty="0">
              <a:solidFill>
                <a:schemeClr val="accent5">
                  <a:lumMod val="75000"/>
                </a:schemeClr>
              </a:solidFill>
              <a:latin typeface="Arial"/>
              <a:cs typeface="Arial"/>
            </a:endParaRPr>
          </a:p>
          <a:p>
            <a:pPr marL="355600" indent="-342900">
              <a:spcBef>
                <a:spcPts val="670"/>
              </a:spcBef>
              <a:buFont typeface="Wingdings" panose="05000000000000000000" pitchFamily="2" charset="2"/>
              <a:buChar char="Ø"/>
              <a:tabLst>
                <a:tab pos="354965" algn="l"/>
                <a:tab pos="355600" algn="l"/>
              </a:tabLst>
            </a:pPr>
            <a:r>
              <a:rPr lang="it-IT" b="1" spc="-229"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Linee </a:t>
            </a:r>
            <a:r>
              <a:rPr lang="it-IT" b="1" spc="-22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guida </a:t>
            </a:r>
            <a:r>
              <a:rPr lang="it-IT" b="1" spc="-155"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per </a:t>
            </a:r>
            <a:r>
              <a:rPr lang="it-IT" b="1" spc="-229"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l’accoglienza </a:t>
            </a:r>
            <a:r>
              <a:rPr lang="it-IT" b="1" spc="-19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degli </a:t>
            </a:r>
            <a:r>
              <a:rPr lang="it-IT" b="1" spc="-17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alunni </a:t>
            </a:r>
            <a:r>
              <a:rPr lang="it-IT" b="1" spc="-16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stranieri </a:t>
            </a:r>
            <a:r>
              <a:rPr lang="it-IT" b="1" spc="-9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  </a:t>
            </a:r>
            <a:r>
              <a:rPr lang="it-IT" b="1" spc="-145"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MIUR</a:t>
            </a:r>
            <a:r>
              <a:rPr lang="it-IT" b="1" spc="-15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it-IT" b="1" spc="-8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4233/2014)</a:t>
            </a:r>
            <a:endParaRPr lang="it-IT" b="1" spc="-80" dirty="0">
              <a:solidFill>
                <a:schemeClr val="accent5">
                  <a:lumMod val="75000"/>
                </a:schemeClr>
              </a:solidFill>
              <a:latin typeface="Times New Roman" panose="02020603050405020304" pitchFamily="18" charset="0"/>
              <a:cs typeface="Times New Roman" panose="02020603050405020304" pitchFamily="18" charset="0"/>
            </a:endParaRPr>
          </a:p>
          <a:p>
            <a:pPr marL="12700">
              <a:spcBef>
                <a:spcPts val="670"/>
              </a:spcBef>
              <a:tabLst>
                <a:tab pos="354965" algn="l"/>
                <a:tab pos="355600" algn="l"/>
              </a:tabLst>
            </a:pP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marL="355600" indent="-342900">
              <a:spcBef>
                <a:spcPts val="670"/>
              </a:spcBef>
              <a:buFont typeface="Wingdings" panose="05000000000000000000" pitchFamily="2" charset="2"/>
              <a:buChar char="Ø"/>
              <a:tabLst>
                <a:tab pos="354965" algn="l"/>
                <a:tab pos="355600" algn="l"/>
              </a:tabLst>
            </a:pPr>
            <a:r>
              <a:rPr lang="it-IT" b="1" spc="-70"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O.M. </a:t>
            </a:r>
            <a:r>
              <a:rPr lang="it-IT" b="1" spc="-145"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172 </a:t>
            </a:r>
            <a:r>
              <a:rPr lang="it-IT" b="1" spc="-155"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del </a:t>
            </a:r>
            <a:r>
              <a:rPr lang="it-IT" b="1" spc="-145"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4 </a:t>
            </a:r>
            <a:r>
              <a:rPr lang="it-IT" b="1" spc="-195"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dicembre </a:t>
            </a:r>
            <a:r>
              <a:rPr lang="it-IT" b="1" spc="-145"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2020 </a:t>
            </a:r>
            <a:r>
              <a:rPr lang="it-IT" b="1" spc="-150"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e </a:t>
            </a:r>
            <a:r>
              <a:rPr lang="it-IT" b="1" spc="-229"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Linee</a:t>
            </a:r>
            <a:r>
              <a:rPr lang="it-IT" b="1" spc="-55"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 </a:t>
            </a:r>
            <a:r>
              <a:rPr lang="it-IT" b="1" spc="-220" dirty="0">
                <a:solidFill>
                  <a:schemeClr val="accent5">
                    <a:lumMod val="75000"/>
                  </a:schemeClr>
                </a:solidFill>
                <a:latin typeface="Arial"/>
                <a:cs typeface="Arial"/>
                <a:hlinkClick r:id="rId5">
                  <a:extLst>
                    <a:ext uri="{A12FA001-AC4F-418D-AE19-62706E023703}">
                      <ahyp:hlinkClr xmlns:ahyp="http://schemas.microsoft.com/office/drawing/2018/hyperlinkcolor" val="tx"/>
                    </a:ext>
                  </a:extLst>
                </a:hlinkClick>
              </a:rPr>
              <a:t>guida</a:t>
            </a:r>
            <a:endParaRPr lang="it-IT" dirty="0">
              <a:solidFill>
                <a:schemeClr val="accent5">
                  <a:lumMod val="75000"/>
                </a:schemeClr>
              </a:solidFill>
              <a:latin typeface="Arial"/>
              <a:cs typeface="Arial"/>
            </a:endParaRPr>
          </a:p>
          <a:p>
            <a:pPr marL="355600" lvl="0" indent="-342900">
              <a:spcBef>
                <a:spcPts val="670"/>
              </a:spcBef>
              <a:buFont typeface="Arial"/>
              <a:buChar char="•"/>
              <a:tabLst>
                <a:tab pos="354965" algn="l"/>
                <a:tab pos="355600" algn="l"/>
              </a:tabLst>
            </a:pPr>
            <a:endParaRPr lang="it-IT" dirty="0">
              <a:solidFill>
                <a:srgbClr val="002060"/>
              </a:solidFill>
              <a:latin typeface="Arial"/>
              <a:cs typeface="Arial"/>
            </a:endParaRPr>
          </a:p>
        </p:txBody>
      </p:sp>
      <p:sp>
        <p:nvSpPr>
          <p:cNvPr id="9" name="Cuore 8">
            <a:extLst>
              <a:ext uri="{FF2B5EF4-FFF2-40B4-BE49-F238E27FC236}">
                <a16:creationId xmlns:a16="http://schemas.microsoft.com/office/drawing/2014/main" id="{928F60B2-4433-4245-B51C-A0E47DCEC854}"/>
              </a:ext>
            </a:extLst>
          </p:cNvPr>
          <p:cNvSpPr/>
          <p:nvPr/>
        </p:nvSpPr>
        <p:spPr>
          <a:xfrm rot="10800000" flipH="1" flipV="1">
            <a:off x="1304288" y="730054"/>
            <a:ext cx="1963584" cy="1862216"/>
          </a:xfrm>
          <a:prstGeom prst="hear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2060"/>
                </a:solidFill>
                <a:hlinkClick r:id="rId6">
                  <a:extLst>
                    <a:ext uri="{A12FA001-AC4F-418D-AE19-62706E023703}">
                      <ahyp:hlinkClr xmlns:ahyp="http://schemas.microsoft.com/office/drawing/2018/hyperlinkcolor" val="tx"/>
                    </a:ext>
                  </a:extLst>
                </a:hlinkClick>
              </a:rPr>
              <a:t>PTOF</a:t>
            </a:r>
            <a:endParaRPr lang="it-IT" b="1" dirty="0">
              <a:solidFill>
                <a:srgbClr val="002060"/>
              </a:solidFill>
            </a:endParaRPr>
          </a:p>
        </p:txBody>
      </p:sp>
      <p:sp>
        <p:nvSpPr>
          <p:cNvPr id="3" name="Rettangolo 2">
            <a:extLst>
              <a:ext uri="{FF2B5EF4-FFF2-40B4-BE49-F238E27FC236}">
                <a16:creationId xmlns:a16="http://schemas.microsoft.com/office/drawing/2014/main" id="{121EE49C-5707-44AF-9A9C-11538E519A2B}"/>
              </a:ext>
            </a:extLst>
          </p:cNvPr>
          <p:cNvSpPr/>
          <p:nvPr/>
        </p:nvSpPr>
        <p:spPr>
          <a:xfrm>
            <a:off x="1634298" y="1726900"/>
            <a:ext cx="1303562" cy="369332"/>
          </a:xfrm>
          <a:prstGeom prst="rect">
            <a:avLst/>
          </a:prstGeom>
        </p:spPr>
        <p:txBody>
          <a:bodyPr wrap="none">
            <a:spAutoFit/>
          </a:bodyPr>
          <a:lstStyle/>
          <a:p>
            <a:r>
              <a:rPr lang="it-IT" b="1" dirty="0">
                <a:solidFill>
                  <a:srgbClr val="002060"/>
                </a:solidFill>
                <a:hlinkClick r:id="rId7">
                  <a:extLst>
                    <a:ext uri="{A12FA001-AC4F-418D-AE19-62706E023703}">
                      <ahyp:hlinkClr xmlns:ahyp="http://schemas.microsoft.com/office/drawing/2018/hyperlinkcolor" val="tx"/>
                    </a:ext>
                  </a:extLst>
                </a:hlinkClick>
              </a:rPr>
              <a:t>L. 107/2015</a:t>
            </a:r>
            <a:endParaRPr lang="it-IT" b="1" dirty="0">
              <a:solidFill>
                <a:srgbClr val="002060"/>
              </a:solidFill>
            </a:endParaRPr>
          </a:p>
        </p:txBody>
      </p:sp>
      <p:pic>
        <p:nvPicPr>
          <p:cNvPr id="10" name="Immagine 9">
            <a:extLst>
              <a:ext uri="{FF2B5EF4-FFF2-40B4-BE49-F238E27FC236}">
                <a16:creationId xmlns:a16="http://schemas.microsoft.com/office/drawing/2014/main" id="{C7F594EB-DBF0-4558-9806-72DA426BEA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445923" y="880951"/>
            <a:ext cx="550856" cy="550856"/>
          </a:xfrm>
          <a:prstGeom prst="rect">
            <a:avLst/>
          </a:prstGeom>
        </p:spPr>
      </p:pic>
      <p:pic>
        <p:nvPicPr>
          <p:cNvPr id="11" name="Immagine 10">
            <a:extLst>
              <a:ext uri="{FF2B5EF4-FFF2-40B4-BE49-F238E27FC236}">
                <a16:creationId xmlns:a16="http://schemas.microsoft.com/office/drawing/2014/main" id="{D46D4804-9685-4D43-A3BC-E6365AA9EA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3740" y="3065631"/>
            <a:ext cx="590696" cy="590696"/>
          </a:xfrm>
          <a:prstGeom prst="rect">
            <a:avLst/>
          </a:prstGeom>
        </p:spPr>
      </p:pic>
      <p:pic>
        <p:nvPicPr>
          <p:cNvPr id="12" name="Immagine 11">
            <a:extLst>
              <a:ext uri="{FF2B5EF4-FFF2-40B4-BE49-F238E27FC236}">
                <a16:creationId xmlns:a16="http://schemas.microsoft.com/office/drawing/2014/main" id="{193CB9D0-E980-4AD0-8ED7-06C4F7B955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741" y="4086992"/>
            <a:ext cx="590696" cy="590695"/>
          </a:xfrm>
          <a:prstGeom prst="rect">
            <a:avLst/>
          </a:prstGeom>
        </p:spPr>
      </p:pic>
      <p:pic>
        <p:nvPicPr>
          <p:cNvPr id="13" name="Immagine 12">
            <a:extLst>
              <a:ext uri="{FF2B5EF4-FFF2-40B4-BE49-F238E27FC236}">
                <a16:creationId xmlns:a16="http://schemas.microsoft.com/office/drawing/2014/main" id="{FDC39B00-6EC2-40EB-A898-357D78B69D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44810" y="5108352"/>
            <a:ext cx="529626" cy="590695"/>
          </a:xfrm>
          <a:prstGeom prst="rect">
            <a:avLst/>
          </a:prstGeom>
        </p:spPr>
      </p:pic>
      <p:pic>
        <p:nvPicPr>
          <p:cNvPr id="14" name="Immagine 13">
            <a:extLst>
              <a:ext uri="{FF2B5EF4-FFF2-40B4-BE49-F238E27FC236}">
                <a16:creationId xmlns:a16="http://schemas.microsoft.com/office/drawing/2014/main" id="{A8EB878D-B44D-4030-BB35-B4CA2715ED81}"/>
              </a:ext>
            </a:extLst>
          </p:cNvPr>
          <p:cNvPicPr>
            <a:picLocks noChangeAspect="1"/>
          </p:cNvPicPr>
          <p:nvPr/>
        </p:nvPicPr>
        <p:blipFill>
          <a:blip r:embed="rId12"/>
          <a:stretch>
            <a:fillRect/>
          </a:stretch>
        </p:blipFill>
        <p:spPr>
          <a:xfrm>
            <a:off x="7036861" y="854758"/>
            <a:ext cx="2210616" cy="1436669"/>
          </a:xfrm>
          <a:prstGeom prst="rect">
            <a:avLst/>
          </a:prstGeom>
        </p:spPr>
      </p:pic>
      <p:pic>
        <p:nvPicPr>
          <p:cNvPr id="15" name="Immagine 14">
            <a:hlinkClick r:id="rId13"/>
            <a:extLst>
              <a:ext uri="{FF2B5EF4-FFF2-40B4-BE49-F238E27FC236}">
                <a16:creationId xmlns:a16="http://schemas.microsoft.com/office/drawing/2014/main" id="{659A3BDC-8B23-4658-93B6-1CD43C6AC1AE}"/>
              </a:ext>
            </a:extLst>
          </p:cNvPr>
          <p:cNvPicPr>
            <a:picLocks noChangeAspect="1"/>
          </p:cNvPicPr>
          <p:nvPr/>
        </p:nvPicPr>
        <p:blipFill>
          <a:blip r:embed="rId14"/>
          <a:stretch>
            <a:fillRect/>
          </a:stretch>
        </p:blipFill>
        <p:spPr>
          <a:xfrm>
            <a:off x="8491653" y="1126980"/>
            <a:ext cx="530398" cy="609653"/>
          </a:xfrm>
          <a:prstGeom prst="rect">
            <a:avLst/>
          </a:prstGeom>
        </p:spPr>
      </p:pic>
    </p:spTree>
    <p:extLst>
      <p:ext uri="{BB962C8B-B14F-4D97-AF65-F5344CB8AC3E}">
        <p14:creationId xmlns:p14="http://schemas.microsoft.com/office/powerpoint/2010/main" val="212415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3000" tmFilter="0, 0; .2, .5; .8, .5; 1, 0"/>
                                        <p:tgtEl>
                                          <p:spTgt spid="9"/>
                                        </p:tgtEl>
                                      </p:cBhvr>
                                    </p:animEffect>
                                    <p:animScale>
                                      <p:cBhvr>
                                        <p:cTn id="7" dur="1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F5E90-003F-498A-8BCC-4F64449B8B16}"/>
              </a:ext>
            </a:extLst>
          </p:cNvPr>
          <p:cNvSpPr txBox="1">
            <a:spLocks/>
          </p:cNvSpPr>
          <p:nvPr/>
        </p:nvSpPr>
        <p:spPr>
          <a:xfrm>
            <a:off x="1136176" y="1486367"/>
            <a:ext cx="8421049" cy="658055"/>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Le 8 competenze chiave</a:t>
            </a:r>
          </a:p>
        </p:txBody>
      </p:sp>
      <p:pic>
        <p:nvPicPr>
          <p:cNvPr id="3" name="Segnaposto contenuto 4">
            <a:extLst>
              <a:ext uri="{FF2B5EF4-FFF2-40B4-BE49-F238E27FC236}">
                <a16:creationId xmlns:a16="http://schemas.microsoft.com/office/drawing/2014/main" id="{49E0B6F7-ABF0-4A68-8E63-D746F8B8E84F}"/>
              </a:ext>
            </a:extLst>
          </p:cNvPr>
          <p:cNvPicPr>
            <a:picLocks noChangeAspect="1"/>
          </p:cNvPicPr>
          <p:nvPr/>
        </p:nvPicPr>
        <p:blipFill>
          <a:blip r:embed="rId2"/>
          <a:stretch>
            <a:fillRect/>
          </a:stretch>
        </p:blipFill>
        <p:spPr>
          <a:xfrm>
            <a:off x="715636" y="2202002"/>
            <a:ext cx="9270355" cy="3973009"/>
          </a:xfrm>
          <a:prstGeom prst="rect">
            <a:avLst/>
          </a:prstGeom>
        </p:spPr>
      </p:pic>
      <p:sp>
        <p:nvSpPr>
          <p:cNvPr id="4" name="Rettangolo 3">
            <a:extLst>
              <a:ext uri="{FF2B5EF4-FFF2-40B4-BE49-F238E27FC236}">
                <a16:creationId xmlns:a16="http://schemas.microsoft.com/office/drawing/2014/main" id="{9673202E-6D0B-4470-B769-3FB1F07D04CD}"/>
              </a:ext>
            </a:extLst>
          </p:cNvPr>
          <p:cNvSpPr/>
          <p:nvPr/>
        </p:nvSpPr>
        <p:spPr>
          <a:xfrm>
            <a:off x="867810" y="3814238"/>
            <a:ext cx="1061115" cy="1402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alfabetica-funzionale</a:t>
            </a:r>
          </a:p>
        </p:txBody>
      </p:sp>
      <p:sp>
        <p:nvSpPr>
          <p:cNvPr id="6" name="Rettangolo 5">
            <a:extLst>
              <a:ext uri="{FF2B5EF4-FFF2-40B4-BE49-F238E27FC236}">
                <a16:creationId xmlns:a16="http://schemas.microsoft.com/office/drawing/2014/main" id="{BE366749-3476-421C-ADC6-BD5D596A207F}"/>
              </a:ext>
            </a:extLst>
          </p:cNvPr>
          <p:cNvSpPr/>
          <p:nvPr/>
        </p:nvSpPr>
        <p:spPr>
          <a:xfrm>
            <a:off x="2008611" y="3933509"/>
            <a:ext cx="1061116" cy="143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multi-linguistica</a:t>
            </a:r>
          </a:p>
        </p:txBody>
      </p:sp>
      <p:sp>
        <p:nvSpPr>
          <p:cNvPr id="7" name="Rettangolo 6">
            <a:extLst>
              <a:ext uri="{FF2B5EF4-FFF2-40B4-BE49-F238E27FC236}">
                <a16:creationId xmlns:a16="http://schemas.microsoft.com/office/drawing/2014/main" id="{9EAA4168-6BB2-4457-AABC-512A5609DBE4}"/>
              </a:ext>
            </a:extLst>
          </p:cNvPr>
          <p:cNvSpPr/>
          <p:nvPr/>
        </p:nvSpPr>
        <p:spPr>
          <a:xfrm>
            <a:off x="3138615" y="3911214"/>
            <a:ext cx="1057138" cy="142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matematica e di base in scienze, tecnologia e ingegneria</a:t>
            </a:r>
          </a:p>
        </p:txBody>
      </p:sp>
      <p:sp>
        <p:nvSpPr>
          <p:cNvPr id="8" name="Rettangolo 7">
            <a:extLst>
              <a:ext uri="{FF2B5EF4-FFF2-40B4-BE49-F238E27FC236}">
                <a16:creationId xmlns:a16="http://schemas.microsoft.com/office/drawing/2014/main" id="{9C0B0793-3914-44B4-9C23-329EF1BE19C0}"/>
              </a:ext>
            </a:extLst>
          </p:cNvPr>
          <p:cNvSpPr/>
          <p:nvPr/>
        </p:nvSpPr>
        <p:spPr>
          <a:xfrm>
            <a:off x="4256418" y="3814238"/>
            <a:ext cx="1061115" cy="1402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digitale</a:t>
            </a:r>
          </a:p>
        </p:txBody>
      </p:sp>
      <p:sp>
        <p:nvSpPr>
          <p:cNvPr id="9" name="Rettangolo 8">
            <a:extLst>
              <a:ext uri="{FF2B5EF4-FFF2-40B4-BE49-F238E27FC236}">
                <a16:creationId xmlns:a16="http://schemas.microsoft.com/office/drawing/2014/main" id="{53808AC0-90C4-49B2-B487-F90FA6785831}"/>
              </a:ext>
            </a:extLst>
          </p:cNvPr>
          <p:cNvSpPr/>
          <p:nvPr/>
        </p:nvSpPr>
        <p:spPr>
          <a:xfrm>
            <a:off x="5382444" y="3891625"/>
            <a:ext cx="1061115" cy="1402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personale, sociale e capacità di imparare ad imparare</a:t>
            </a:r>
          </a:p>
        </p:txBody>
      </p:sp>
      <p:sp>
        <p:nvSpPr>
          <p:cNvPr id="10" name="Rettangolo 9">
            <a:extLst>
              <a:ext uri="{FF2B5EF4-FFF2-40B4-BE49-F238E27FC236}">
                <a16:creationId xmlns:a16="http://schemas.microsoft.com/office/drawing/2014/main" id="{43C67D1C-B24C-4705-8F89-6CF0054C5D0E}"/>
              </a:ext>
            </a:extLst>
          </p:cNvPr>
          <p:cNvSpPr/>
          <p:nvPr/>
        </p:nvSpPr>
        <p:spPr>
          <a:xfrm>
            <a:off x="8773729" y="3933508"/>
            <a:ext cx="1061115" cy="1402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in materia di consapevo-lezza ed espressione culturale</a:t>
            </a:r>
          </a:p>
        </p:txBody>
      </p:sp>
      <p:sp>
        <p:nvSpPr>
          <p:cNvPr id="11" name="Rettangolo 10">
            <a:extLst>
              <a:ext uri="{FF2B5EF4-FFF2-40B4-BE49-F238E27FC236}">
                <a16:creationId xmlns:a16="http://schemas.microsoft.com/office/drawing/2014/main" id="{2B2FF996-CBAB-4FE0-AADD-F07D5B22E224}"/>
              </a:ext>
            </a:extLst>
          </p:cNvPr>
          <p:cNvSpPr/>
          <p:nvPr/>
        </p:nvSpPr>
        <p:spPr>
          <a:xfrm>
            <a:off x="7651949" y="3911214"/>
            <a:ext cx="1061115" cy="1402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a:t>
            </a:r>
            <a:r>
              <a:rPr lang="it-IT" sz="1403" dirty="0" err="1">
                <a:solidFill>
                  <a:schemeClr val="accent5">
                    <a:lumMod val="50000"/>
                  </a:schemeClr>
                </a:solidFill>
                <a:latin typeface="Times New Roman" panose="02020603050405020304" pitchFamily="18" charset="0"/>
                <a:cs typeface="Times New Roman" panose="02020603050405020304" pitchFamily="18" charset="0"/>
              </a:rPr>
              <a:t>imprendito</a:t>
            </a:r>
            <a:r>
              <a:rPr lang="it-IT" sz="1403" dirty="0">
                <a:solidFill>
                  <a:schemeClr val="accent5">
                    <a:lumMod val="50000"/>
                  </a:schemeClr>
                </a:solidFill>
                <a:latin typeface="Times New Roman" panose="02020603050405020304" pitchFamily="18" charset="0"/>
                <a:cs typeface="Times New Roman" panose="02020603050405020304" pitchFamily="18" charset="0"/>
              </a:rPr>
              <a:t>-riale</a:t>
            </a:r>
          </a:p>
        </p:txBody>
      </p:sp>
      <p:sp>
        <p:nvSpPr>
          <p:cNvPr id="13" name="Rettangolo 12">
            <a:extLst>
              <a:ext uri="{FF2B5EF4-FFF2-40B4-BE49-F238E27FC236}">
                <a16:creationId xmlns:a16="http://schemas.microsoft.com/office/drawing/2014/main" id="{C8C97B5D-A1E1-4D10-9077-04770D859901}"/>
              </a:ext>
            </a:extLst>
          </p:cNvPr>
          <p:cNvSpPr/>
          <p:nvPr/>
        </p:nvSpPr>
        <p:spPr>
          <a:xfrm>
            <a:off x="6517197" y="3891625"/>
            <a:ext cx="1061115" cy="1402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3" dirty="0">
                <a:solidFill>
                  <a:schemeClr val="accent5">
                    <a:lumMod val="50000"/>
                  </a:schemeClr>
                </a:solidFill>
                <a:latin typeface="Times New Roman" panose="02020603050405020304" pitchFamily="18" charset="0"/>
                <a:cs typeface="Times New Roman" panose="02020603050405020304" pitchFamily="18" charset="0"/>
              </a:rPr>
              <a:t>Competenza in materia di cittadinanza</a:t>
            </a:r>
          </a:p>
        </p:txBody>
      </p:sp>
      <p:pic>
        <p:nvPicPr>
          <p:cNvPr id="23" name="Immagine 22">
            <a:extLst>
              <a:ext uri="{FF2B5EF4-FFF2-40B4-BE49-F238E27FC236}">
                <a16:creationId xmlns:a16="http://schemas.microsoft.com/office/drawing/2014/main" id="{185CD7CC-9CC6-4D39-B926-D2E8D2E4AB9F}"/>
              </a:ext>
            </a:extLst>
          </p:cNvPr>
          <p:cNvPicPr>
            <a:picLocks noChangeAspect="1"/>
          </p:cNvPicPr>
          <p:nvPr/>
        </p:nvPicPr>
        <p:blipFill>
          <a:blip r:embed="rId3"/>
          <a:stretch>
            <a:fillRect/>
          </a:stretch>
        </p:blipFill>
        <p:spPr>
          <a:xfrm>
            <a:off x="908954" y="2417319"/>
            <a:ext cx="245820" cy="217596"/>
          </a:xfrm>
          <a:prstGeom prst="rect">
            <a:avLst/>
          </a:prstGeom>
        </p:spPr>
      </p:pic>
      <p:pic>
        <p:nvPicPr>
          <p:cNvPr id="24" name="Immagine 23">
            <a:extLst>
              <a:ext uri="{FF2B5EF4-FFF2-40B4-BE49-F238E27FC236}">
                <a16:creationId xmlns:a16="http://schemas.microsoft.com/office/drawing/2014/main" id="{0D186BCA-57DD-46B4-84B6-E8B8FC40D0CD}"/>
              </a:ext>
            </a:extLst>
          </p:cNvPr>
          <p:cNvPicPr>
            <a:picLocks noChangeAspect="1"/>
          </p:cNvPicPr>
          <p:nvPr/>
        </p:nvPicPr>
        <p:blipFill>
          <a:blip r:embed="rId3"/>
          <a:stretch>
            <a:fillRect/>
          </a:stretch>
        </p:blipFill>
        <p:spPr>
          <a:xfrm>
            <a:off x="2056267" y="2417319"/>
            <a:ext cx="245820" cy="217596"/>
          </a:xfrm>
          <a:prstGeom prst="rect">
            <a:avLst/>
          </a:prstGeom>
        </p:spPr>
      </p:pic>
      <p:pic>
        <p:nvPicPr>
          <p:cNvPr id="25" name="Immagine 24">
            <a:extLst>
              <a:ext uri="{FF2B5EF4-FFF2-40B4-BE49-F238E27FC236}">
                <a16:creationId xmlns:a16="http://schemas.microsoft.com/office/drawing/2014/main" id="{37BF3A72-A9F1-49B7-9A03-D899BD19E27E}"/>
              </a:ext>
            </a:extLst>
          </p:cNvPr>
          <p:cNvPicPr>
            <a:picLocks noChangeAspect="1"/>
          </p:cNvPicPr>
          <p:nvPr/>
        </p:nvPicPr>
        <p:blipFill>
          <a:blip r:embed="rId3"/>
          <a:stretch>
            <a:fillRect/>
          </a:stretch>
        </p:blipFill>
        <p:spPr>
          <a:xfrm>
            <a:off x="3203579" y="2417319"/>
            <a:ext cx="245820" cy="217596"/>
          </a:xfrm>
          <a:prstGeom prst="rect">
            <a:avLst/>
          </a:prstGeom>
        </p:spPr>
      </p:pic>
      <p:pic>
        <p:nvPicPr>
          <p:cNvPr id="26" name="Immagine 25">
            <a:extLst>
              <a:ext uri="{FF2B5EF4-FFF2-40B4-BE49-F238E27FC236}">
                <a16:creationId xmlns:a16="http://schemas.microsoft.com/office/drawing/2014/main" id="{15FA7CAB-E161-44FB-85B6-5C99FC4B3204}"/>
              </a:ext>
            </a:extLst>
          </p:cNvPr>
          <p:cNvPicPr>
            <a:picLocks noChangeAspect="1"/>
          </p:cNvPicPr>
          <p:nvPr/>
        </p:nvPicPr>
        <p:blipFill>
          <a:blip r:embed="rId3"/>
          <a:stretch>
            <a:fillRect/>
          </a:stretch>
        </p:blipFill>
        <p:spPr>
          <a:xfrm>
            <a:off x="4335694" y="2417319"/>
            <a:ext cx="245820" cy="217596"/>
          </a:xfrm>
          <a:prstGeom prst="rect">
            <a:avLst/>
          </a:prstGeom>
        </p:spPr>
      </p:pic>
      <p:pic>
        <p:nvPicPr>
          <p:cNvPr id="27" name="Immagine 26">
            <a:extLst>
              <a:ext uri="{FF2B5EF4-FFF2-40B4-BE49-F238E27FC236}">
                <a16:creationId xmlns:a16="http://schemas.microsoft.com/office/drawing/2014/main" id="{0C3BEAC2-5DE7-4A96-A61C-41A4D4E4CF95}"/>
              </a:ext>
            </a:extLst>
          </p:cNvPr>
          <p:cNvPicPr>
            <a:picLocks noChangeAspect="1"/>
          </p:cNvPicPr>
          <p:nvPr/>
        </p:nvPicPr>
        <p:blipFill>
          <a:blip r:embed="rId3"/>
          <a:stretch>
            <a:fillRect/>
          </a:stretch>
        </p:blipFill>
        <p:spPr>
          <a:xfrm>
            <a:off x="5467809" y="2417319"/>
            <a:ext cx="245820" cy="217596"/>
          </a:xfrm>
          <a:prstGeom prst="rect">
            <a:avLst/>
          </a:prstGeom>
        </p:spPr>
      </p:pic>
      <p:pic>
        <p:nvPicPr>
          <p:cNvPr id="28" name="Immagine 27">
            <a:extLst>
              <a:ext uri="{FF2B5EF4-FFF2-40B4-BE49-F238E27FC236}">
                <a16:creationId xmlns:a16="http://schemas.microsoft.com/office/drawing/2014/main" id="{7FAFA52E-EF10-44D3-BC02-95C649490332}"/>
              </a:ext>
            </a:extLst>
          </p:cNvPr>
          <p:cNvPicPr>
            <a:picLocks noChangeAspect="1"/>
          </p:cNvPicPr>
          <p:nvPr/>
        </p:nvPicPr>
        <p:blipFill>
          <a:blip r:embed="rId3"/>
          <a:stretch>
            <a:fillRect/>
          </a:stretch>
        </p:blipFill>
        <p:spPr>
          <a:xfrm>
            <a:off x="6577038" y="2417319"/>
            <a:ext cx="245820" cy="217596"/>
          </a:xfrm>
          <a:prstGeom prst="rect">
            <a:avLst/>
          </a:prstGeom>
        </p:spPr>
      </p:pic>
      <p:pic>
        <p:nvPicPr>
          <p:cNvPr id="29" name="Immagine 28">
            <a:extLst>
              <a:ext uri="{FF2B5EF4-FFF2-40B4-BE49-F238E27FC236}">
                <a16:creationId xmlns:a16="http://schemas.microsoft.com/office/drawing/2014/main" id="{E8BDAC81-2EDA-4D1B-872D-DBD51FE6C87E}"/>
              </a:ext>
            </a:extLst>
          </p:cNvPr>
          <p:cNvPicPr>
            <a:picLocks noChangeAspect="1"/>
          </p:cNvPicPr>
          <p:nvPr/>
        </p:nvPicPr>
        <p:blipFill>
          <a:blip r:embed="rId3"/>
          <a:stretch>
            <a:fillRect/>
          </a:stretch>
        </p:blipFill>
        <p:spPr>
          <a:xfrm>
            <a:off x="7686268" y="2417319"/>
            <a:ext cx="245820" cy="217596"/>
          </a:xfrm>
          <a:prstGeom prst="rect">
            <a:avLst/>
          </a:prstGeom>
        </p:spPr>
      </p:pic>
      <p:pic>
        <p:nvPicPr>
          <p:cNvPr id="30" name="Immagine 29">
            <a:extLst>
              <a:ext uri="{FF2B5EF4-FFF2-40B4-BE49-F238E27FC236}">
                <a16:creationId xmlns:a16="http://schemas.microsoft.com/office/drawing/2014/main" id="{ECC0500F-3AC8-4DF2-9E01-BB9CD767F181}"/>
              </a:ext>
            </a:extLst>
          </p:cNvPr>
          <p:cNvPicPr>
            <a:picLocks noChangeAspect="1"/>
          </p:cNvPicPr>
          <p:nvPr/>
        </p:nvPicPr>
        <p:blipFill>
          <a:blip r:embed="rId3"/>
          <a:stretch>
            <a:fillRect/>
          </a:stretch>
        </p:blipFill>
        <p:spPr>
          <a:xfrm>
            <a:off x="8836130" y="2417319"/>
            <a:ext cx="245820" cy="217596"/>
          </a:xfrm>
          <a:prstGeom prst="rect">
            <a:avLst/>
          </a:prstGeom>
        </p:spPr>
      </p:pic>
      <p:sp>
        <p:nvSpPr>
          <p:cNvPr id="20" name="object 6">
            <a:extLst>
              <a:ext uri="{FF2B5EF4-FFF2-40B4-BE49-F238E27FC236}">
                <a16:creationId xmlns:a16="http://schemas.microsoft.com/office/drawing/2014/main" id="{72B72DBB-0901-4B94-BD3A-B898D2288FC2}"/>
              </a:ext>
            </a:extLst>
          </p:cNvPr>
          <p:cNvSpPr/>
          <p:nvPr/>
        </p:nvSpPr>
        <p:spPr>
          <a:xfrm>
            <a:off x="1056692" y="686065"/>
            <a:ext cx="1423037" cy="134421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42697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FA22BAC-8BC1-4D61-AF3D-DA8525ECD611}"/>
              </a:ext>
            </a:extLst>
          </p:cNvPr>
          <p:cNvPicPr>
            <a:picLocks noChangeAspect="1"/>
          </p:cNvPicPr>
          <p:nvPr/>
        </p:nvPicPr>
        <p:blipFill>
          <a:blip r:embed="rId2"/>
          <a:stretch>
            <a:fillRect/>
          </a:stretch>
        </p:blipFill>
        <p:spPr>
          <a:xfrm>
            <a:off x="732087" y="1788660"/>
            <a:ext cx="9229227" cy="4441452"/>
          </a:xfrm>
          <a:prstGeom prst="rect">
            <a:avLst/>
          </a:prstGeom>
        </p:spPr>
      </p:pic>
      <p:sp>
        <p:nvSpPr>
          <p:cNvPr id="3" name="Rettangolo con angoli arrotondati 2">
            <a:extLst>
              <a:ext uri="{FF2B5EF4-FFF2-40B4-BE49-F238E27FC236}">
                <a16:creationId xmlns:a16="http://schemas.microsoft.com/office/drawing/2014/main" id="{964B9B42-84AD-4577-ADC0-C4E7C34392FC}"/>
              </a:ext>
            </a:extLst>
          </p:cNvPr>
          <p:cNvSpPr/>
          <p:nvPr/>
        </p:nvSpPr>
        <p:spPr>
          <a:xfrm>
            <a:off x="2611657" y="2025571"/>
            <a:ext cx="2023520" cy="1752679"/>
          </a:xfrm>
          <a:prstGeom prst="roundRect">
            <a:avLst/>
          </a:prstGeom>
          <a:solidFill>
            <a:schemeClr val="bg2"/>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endParaRPr lang="it-IT" sz="877" dirty="0">
              <a:solidFill>
                <a:schemeClr val="accent5">
                  <a:lumMod val="50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it-IT" sz="877" dirty="0">
                <a:solidFill>
                  <a:schemeClr val="accent5">
                    <a:lumMod val="50000"/>
                  </a:schemeClr>
                </a:solidFill>
                <a:latin typeface="Times New Roman" panose="02020603050405020304" pitchFamily="18" charset="0"/>
                <a:cs typeface="Times New Roman" panose="02020603050405020304" pitchFamily="18" charset="0"/>
              </a:rPr>
              <a:t>La valorizzazione dell’esperienza e della conoscenza degli alunni;</a:t>
            </a:r>
          </a:p>
          <a:p>
            <a:pPr>
              <a:buFont typeface="Wingdings" panose="05000000000000000000" pitchFamily="2" charset="2"/>
              <a:buChar char="Ø"/>
            </a:pPr>
            <a:r>
              <a:rPr lang="it-IT" sz="877" dirty="0">
                <a:solidFill>
                  <a:schemeClr val="accent5">
                    <a:lumMod val="50000"/>
                  </a:schemeClr>
                </a:solidFill>
                <a:latin typeface="Times New Roman" panose="02020603050405020304" pitchFamily="18" charset="0"/>
                <a:cs typeface="Times New Roman" panose="02020603050405020304" pitchFamily="18" charset="0"/>
              </a:rPr>
              <a:t>l’attuazione di interventi adeguati nei confronti delle diversità;</a:t>
            </a:r>
          </a:p>
          <a:p>
            <a:pPr>
              <a:buFont typeface="Wingdings" panose="05000000000000000000" pitchFamily="2" charset="2"/>
              <a:buChar char="Ø"/>
            </a:pPr>
            <a:r>
              <a:rPr lang="it-IT" sz="877" dirty="0">
                <a:solidFill>
                  <a:schemeClr val="accent5">
                    <a:lumMod val="50000"/>
                  </a:schemeClr>
                </a:solidFill>
                <a:latin typeface="Times New Roman" panose="02020603050405020304" pitchFamily="18" charset="0"/>
                <a:cs typeface="Times New Roman" panose="02020603050405020304" pitchFamily="18" charset="0"/>
              </a:rPr>
              <a:t>l’esplorazione e la scoperta;</a:t>
            </a:r>
          </a:p>
          <a:p>
            <a:pPr>
              <a:buFont typeface="Wingdings" panose="05000000000000000000" pitchFamily="2" charset="2"/>
              <a:buChar char="Ø"/>
            </a:pPr>
            <a:r>
              <a:rPr lang="it-IT" sz="877" dirty="0">
                <a:solidFill>
                  <a:schemeClr val="accent5">
                    <a:lumMod val="50000"/>
                  </a:schemeClr>
                </a:solidFill>
                <a:latin typeface="Times New Roman" panose="02020603050405020304" pitchFamily="18" charset="0"/>
                <a:cs typeface="Times New Roman" panose="02020603050405020304" pitchFamily="18" charset="0"/>
              </a:rPr>
              <a:t>l’incoraggiamento dell’apprendimento collaborativo;</a:t>
            </a:r>
          </a:p>
          <a:p>
            <a:pPr>
              <a:buFont typeface="Wingdings" panose="05000000000000000000" pitchFamily="2" charset="2"/>
              <a:buChar char="Ø"/>
            </a:pPr>
            <a:r>
              <a:rPr lang="it-IT" sz="877" dirty="0">
                <a:solidFill>
                  <a:schemeClr val="accent5">
                    <a:lumMod val="50000"/>
                  </a:schemeClr>
                </a:solidFill>
                <a:latin typeface="Times New Roman" panose="02020603050405020304" pitchFamily="18" charset="0"/>
                <a:cs typeface="Times New Roman" panose="02020603050405020304" pitchFamily="18" charset="0"/>
              </a:rPr>
              <a:t>l’incoraggiamento del proprio modo di apprendere;</a:t>
            </a:r>
          </a:p>
          <a:p>
            <a:pPr>
              <a:buFont typeface="Wingdings" panose="05000000000000000000" pitchFamily="2" charset="2"/>
              <a:buChar char="Ø"/>
            </a:pPr>
            <a:r>
              <a:rPr lang="it-IT" sz="877" dirty="0">
                <a:solidFill>
                  <a:schemeClr val="accent5">
                    <a:lumMod val="50000"/>
                  </a:schemeClr>
                </a:solidFill>
                <a:latin typeface="Times New Roman" panose="02020603050405020304" pitchFamily="18" charset="0"/>
                <a:cs typeface="Times New Roman" panose="02020603050405020304" pitchFamily="18" charset="0"/>
              </a:rPr>
              <a:t>la realizzazione di attività didattiche in forma di laboratorio;</a:t>
            </a:r>
          </a:p>
          <a:p>
            <a:endParaRPr lang="it-IT" sz="877" dirty="0">
              <a:solidFill>
                <a:schemeClr val="tx1"/>
              </a:solidFill>
              <a:latin typeface="Times New Roman" panose="02020603050405020304" pitchFamily="18" charset="0"/>
              <a:cs typeface="Times New Roman" panose="02020603050405020304" pitchFamily="18" charset="0"/>
            </a:endParaRPr>
          </a:p>
        </p:txBody>
      </p:sp>
      <p:sp>
        <p:nvSpPr>
          <p:cNvPr id="4" name="Titolo 1">
            <a:extLst>
              <a:ext uri="{FF2B5EF4-FFF2-40B4-BE49-F238E27FC236}">
                <a16:creationId xmlns:a16="http://schemas.microsoft.com/office/drawing/2014/main" id="{9907F4E9-C93D-4305-A23D-0F3F186C4487}"/>
              </a:ext>
            </a:extLst>
          </p:cNvPr>
          <p:cNvSpPr txBox="1">
            <a:spLocks/>
          </p:cNvSpPr>
          <p:nvPr/>
        </p:nvSpPr>
        <p:spPr>
          <a:xfrm>
            <a:off x="1136175" y="1326388"/>
            <a:ext cx="8825138" cy="521908"/>
          </a:xfrm>
          <a:prstGeom prst="rect">
            <a:avLst/>
          </a:prstGeom>
        </p:spPr>
        <p:txBody>
          <a:bodyPr>
            <a:normAutofit fontScale="9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1666" b="1" i="1" dirty="0">
                <a:solidFill>
                  <a:schemeClr val="accent5">
                    <a:lumMod val="50000"/>
                  </a:schemeClr>
                </a:solidFill>
                <a:latin typeface="Times New Roman" panose="02020603050405020304" pitchFamily="18" charset="0"/>
                <a:cs typeface="Times New Roman" panose="02020603050405020304" pitchFamily="18" charset="0"/>
              </a:rPr>
              <a:t>AMBIENTE DI APPRENDIMENTO: contesto idoneo a promuovere apprendimenti significati e a garantire il successo formativo per tutti gli alunni.</a:t>
            </a:r>
            <a:endParaRPr lang="it-IT" sz="2280" b="1" i="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109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5D64F6-5B0E-4844-BAAA-43C869DD2B22}"/>
              </a:ext>
            </a:extLst>
          </p:cNvPr>
          <p:cNvSpPr txBox="1">
            <a:spLocks/>
          </p:cNvSpPr>
          <p:nvPr/>
        </p:nvSpPr>
        <p:spPr>
          <a:xfrm>
            <a:off x="1086821" y="1364808"/>
            <a:ext cx="8421049" cy="623326"/>
          </a:xfrm>
          <a:prstGeom prst="rect">
            <a:avLst/>
          </a:prstGeom>
        </p:spPr>
        <p:txBody>
          <a:bodyPr>
            <a:normAutofit fontScale="9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210" b="1" i="1" dirty="0">
                <a:solidFill>
                  <a:schemeClr val="accent5">
                    <a:lumMod val="50000"/>
                  </a:schemeClr>
                </a:solidFill>
                <a:latin typeface="Times New Roman" panose="02020603050405020304" pitchFamily="18" charset="0"/>
                <a:cs typeface="Times New Roman" panose="02020603050405020304" pitchFamily="18" charset="0"/>
              </a:rPr>
              <a:t>PTOF</a:t>
            </a:r>
          </a:p>
        </p:txBody>
      </p:sp>
      <p:pic>
        <p:nvPicPr>
          <p:cNvPr id="8" name="Immagine 7">
            <a:extLst>
              <a:ext uri="{FF2B5EF4-FFF2-40B4-BE49-F238E27FC236}">
                <a16:creationId xmlns:a16="http://schemas.microsoft.com/office/drawing/2014/main" id="{8D6B059C-B449-4ABC-A818-7DA1759D3528}"/>
              </a:ext>
            </a:extLst>
          </p:cNvPr>
          <p:cNvPicPr>
            <a:picLocks noChangeAspect="1"/>
          </p:cNvPicPr>
          <p:nvPr/>
        </p:nvPicPr>
        <p:blipFill>
          <a:blip r:embed="rId2"/>
          <a:stretch>
            <a:fillRect/>
          </a:stretch>
        </p:blipFill>
        <p:spPr>
          <a:xfrm>
            <a:off x="795836" y="1943921"/>
            <a:ext cx="9101729" cy="726817"/>
          </a:xfrm>
          <a:prstGeom prst="rect">
            <a:avLst/>
          </a:prstGeom>
        </p:spPr>
      </p:pic>
      <p:pic>
        <p:nvPicPr>
          <p:cNvPr id="10" name="Immagine 9">
            <a:extLst>
              <a:ext uri="{FF2B5EF4-FFF2-40B4-BE49-F238E27FC236}">
                <a16:creationId xmlns:a16="http://schemas.microsoft.com/office/drawing/2014/main" id="{5FD6DAC8-3E94-4390-9FCF-C593231B4A61}"/>
              </a:ext>
            </a:extLst>
          </p:cNvPr>
          <p:cNvPicPr>
            <a:picLocks noChangeAspect="1"/>
          </p:cNvPicPr>
          <p:nvPr/>
        </p:nvPicPr>
        <p:blipFill>
          <a:blip r:embed="rId3"/>
          <a:stretch>
            <a:fillRect/>
          </a:stretch>
        </p:blipFill>
        <p:spPr>
          <a:xfrm>
            <a:off x="795836" y="2767839"/>
            <a:ext cx="9101729" cy="760234"/>
          </a:xfrm>
          <a:prstGeom prst="rect">
            <a:avLst/>
          </a:prstGeom>
        </p:spPr>
      </p:pic>
      <p:pic>
        <p:nvPicPr>
          <p:cNvPr id="12" name="Immagine 11">
            <a:extLst>
              <a:ext uri="{FF2B5EF4-FFF2-40B4-BE49-F238E27FC236}">
                <a16:creationId xmlns:a16="http://schemas.microsoft.com/office/drawing/2014/main" id="{CF6C3314-941A-40DE-B2F5-B2370DA29ACC}"/>
              </a:ext>
            </a:extLst>
          </p:cNvPr>
          <p:cNvPicPr>
            <a:picLocks noChangeAspect="1"/>
          </p:cNvPicPr>
          <p:nvPr/>
        </p:nvPicPr>
        <p:blipFill>
          <a:blip r:embed="rId4"/>
          <a:stretch>
            <a:fillRect/>
          </a:stretch>
        </p:blipFill>
        <p:spPr>
          <a:xfrm>
            <a:off x="795836" y="3625174"/>
            <a:ext cx="9101729" cy="710109"/>
          </a:xfrm>
          <a:prstGeom prst="rect">
            <a:avLst/>
          </a:prstGeom>
        </p:spPr>
      </p:pic>
      <p:pic>
        <p:nvPicPr>
          <p:cNvPr id="14" name="Immagine 13">
            <a:extLst>
              <a:ext uri="{FF2B5EF4-FFF2-40B4-BE49-F238E27FC236}">
                <a16:creationId xmlns:a16="http://schemas.microsoft.com/office/drawing/2014/main" id="{8E69B047-B0B0-4839-880E-CFF7B144F91E}"/>
              </a:ext>
            </a:extLst>
          </p:cNvPr>
          <p:cNvPicPr>
            <a:picLocks noChangeAspect="1"/>
          </p:cNvPicPr>
          <p:nvPr/>
        </p:nvPicPr>
        <p:blipFill>
          <a:blip r:embed="rId5"/>
          <a:stretch>
            <a:fillRect/>
          </a:stretch>
        </p:blipFill>
        <p:spPr>
          <a:xfrm>
            <a:off x="795836" y="4432383"/>
            <a:ext cx="9101729" cy="751880"/>
          </a:xfrm>
          <a:prstGeom prst="rect">
            <a:avLst/>
          </a:prstGeom>
        </p:spPr>
      </p:pic>
      <p:pic>
        <p:nvPicPr>
          <p:cNvPr id="16" name="Immagine 15">
            <a:extLst>
              <a:ext uri="{FF2B5EF4-FFF2-40B4-BE49-F238E27FC236}">
                <a16:creationId xmlns:a16="http://schemas.microsoft.com/office/drawing/2014/main" id="{558A724B-FC17-4CE6-A78B-DB08703C900C}"/>
              </a:ext>
            </a:extLst>
          </p:cNvPr>
          <p:cNvPicPr>
            <a:picLocks noChangeAspect="1"/>
          </p:cNvPicPr>
          <p:nvPr/>
        </p:nvPicPr>
        <p:blipFill>
          <a:blip r:embed="rId6"/>
          <a:stretch>
            <a:fillRect/>
          </a:stretch>
        </p:blipFill>
        <p:spPr>
          <a:xfrm>
            <a:off x="795836" y="5281364"/>
            <a:ext cx="9101729" cy="726817"/>
          </a:xfrm>
          <a:prstGeom prst="rect">
            <a:avLst/>
          </a:prstGeom>
        </p:spPr>
      </p:pic>
    </p:spTree>
    <p:extLst>
      <p:ext uri="{BB962C8B-B14F-4D97-AF65-F5344CB8AC3E}">
        <p14:creationId xmlns:p14="http://schemas.microsoft.com/office/powerpoint/2010/main" val="4050580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EFDF3E-B52C-4DC1-B770-06D1AE59F7C8}"/>
              </a:ext>
            </a:extLst>
          </p:cNvPr>
          <p:cNvSpPr>
            <a:spLocks noGrp="1"/>
          </p:cNvSpPr>
          <p:nvPr>
            <p:ph type="title"/>
          </p:nvPr>
        </p:nvSpPr>
        <p:spPr>
          <a:xfrm>
            <a:off x="1173191" y="1377147"/>
            <a:ext cx="8421049" cy="590424"/>
          </a:xfrm>
        </p:spPr>
        <p:txBody>
          <a:bodyPr>
            <a:normAutofit fontScale="90000"/>
          </a:bodyPr>
          <a:lstStyle/>
          <a:p>
            <a:r>
              <a:rPr lang="it-IT" b="1" i="1" dirty="0">
                <a:solidFill>
                  <a:schemeClr val="accent5">
                    <a:lumMod val="50000"/>
                  </a:schemeClr>
                </a:solidFill>
              </a:rPr>
              <a:t>Analisi del contesto</a:t>
            </a:r>
          </a:p>
        </p:txBody>
      </p:sp>
      <p:pic>
        <p:nvPicPr>
          <p:cNvPr id="6" name="Immagine 5">
            <a:extLst>
              <a:ext uri="{FF2B5EF4-FFF2-40B4-BE49-F238E27FC236}">
                <a16:creationId xmlns:a16="http://schemas.microsoft.com/office/drawing/2014/main" id="{8A3939DB-9743-4C0A-80B0-6211048F4974}"/>
              </a:ext>
            </a:extLst>
          </p:cNvPr>
          <p:cNvPicPr>
            <a:picLocks noChangeAspect="1"/>
          </p:cNvPicPr>
          <p:nvPr/>
        </p:nvPicPr>
        <p:blipFill>
          <a:blip r:embed="rId2"/>
          <a:stretch>
            <a:fillRect/>
          </a:stretch>
        </p:blipFill>
        <p:spPr>
          <a:xfrm>
            <a:off x="727975" y="1967571"/>
            <a:ext cx="9138744" cy="4211783"/>
          </a:xfrm>
          <a:prstGeom prst="rect">
            <a:avLst/>
          </a:prstGeom>
        </p:spPr>
      </p:pic>
      <p:sp>
        <p:nvSpPr>
          <p:cNvPr id="7" name="Rettangolo con angoli arrotondati 6">
            <a:extLst>
              <a:ext uri="{FF2B5EF4-FFF2-40B4-BE49-F238E27FC236}">
                <a16:creationId xmlns:a16="http://schemas.microsoft.com/office/drawing/2014/main" id="{6BE17610-FAEC-4771-9F74-FB6383517017}"/>
              </a:ext>
            </a:extLst>
          </p:cNvPr>
          <p:cNvSpPr/>
          <p:nvPr/>
        </p:nvSpPr>
        <p:spPr>
          <a:xfrm>
            <a:off x="3002377" y="3571579"/>
            <a:ext cx="5959515" cy="245948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it-IT" sz="1400"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L’I.C. Del Bene </a:t>
            </a:r>
            <a:r>
              <a:rPr lang="it-IT" sz="1400" dirty="0">
                <a:solidFill>
                  <a:schemeClr val="accent5">
                    <a:lumMod val="75000"/>
                  </a:schemeClr>
                </a:solidFill>
                <a:latin typeface="Times New Roman" panose="02020603050405020304" pitchFamily="18" charset="0"/>
                <a:cs typeface="Times New Roman" panose="02020603050405020304" pitchFamily="18" charset="0"/>
              </a:rPr>
              <a:t>è ubicato nella zona limitrofa del paese,  comprende tre ordini di scuola :  scuola dell’infanzia, scuola primaria e scuola secondaria di I grado, è facilmente raggiungibile anche dall’</a:t>
            </a:r>
            <a:r>
              <a:rPr lang="it-IT" sz="1400" dirty="0" err="1">
                <a:solidFill>
                  <a:schemeClr val="accent5">
                    <a:lumMod val="75000"/>
                  </a:schemeClr>
                </a:solidFill>
                <a:latin typeface="Times New Roman" panose="02020603050405020304" pitchFamily="18" charset="0"/>
                <a:cs typeface="Times New Roman" panose="02020603050405020304" pitchFamily="18" charset="0"/>
              </a:rPr>
              <a:t>interland</a:t>
            </a:r>
            <a:r>
              <a:rPr lang="it-IT" sz="1400" dirty="0">
                <a:solidFill>
                  <a:schemeClr val="accent5">
                    <a:lumMod val="75000"/>
                  </a:schemeClr>
                </a:solidFill>
                <a:latin typeface="Times New Roman" panose="02020603050405020304" pitchFamily="18" charset="0"/>
                <a:cs typeface="Times New Roman" panose="02020603050405020304" pitchFamily="18" charset="0"/>
              </a:rPr>
              <a:t> e opera su un territorio in cui sono presenti strutture e servizi ricreativi: parrocchia, palestre, biblioteca e parco giochi.</a:t>
            </a:r>
          </a:p>
          <a:p>
            <a:r>
              <a:rPr lang="it-IT" sz="1400" dirty="0">
                <a:solidFill>
                  <a:schemeClr val="accent5">
                    <a:lumMod val="75000"/>
                  </a:schemeClr>
                </a:solidFill>
                <a:latin typeface="Times New Roman" panose="02020603050405020304" pitchFamily="18" charset="0"/>
                <a:cs typeface="Times New Roman" panose="02020603050405020304" pitchFamily="18" charset="0"/>
              </a:rPr>
              <a:t>Il contesto socio-economico delle famiglie degli alunni risulta eterogeneo ed è in grado di supportare in maniera adeguata la formazione sociale e civile degli alunni.</a:t>
            </a:r>
          </a:p>
        </p:txBody>
      </p:sp>
      <p:pic>
        <p:nvPicPr>
          <p:cNvPr id="5" name="Immagine 4">
            <a:hlinkClick r:id="rId4" action="ppaction://hlinksldjump"/>
            <a:extLst>
              <a:ext uri="{FF2B5EF4-FFF2-40B4-BE49-F238E27FC236}">
                <a16:creationId xmlns:a16="http://schemas.microsoft.com/office/drawing/2014/main" id="{E9A59152-1369-492B-8985-F2B9660E3A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191" y="621696"/>
            <a:ext cx="1050663" cy="1050663"/>
          </a:xfrm>
          <a:prstGeom prst="rect">
            <a:avLst/>
          </a:prstGeom>
        </p:spPr>
      </p:pic>
    </p:spTree>
    <p:extLst>
      <p:ext uri="{BB962C8B-B14F-4D97-AF65-F5344CB8AC3E}">
        <p14:creationId xmlns:p14="http://schemas.microsoft.com/office/powerpoint/2010/main" val="304651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5EB8EE8-303E-4861-8D79-E4038422EEBF}"/>
              </a:ext>
            </a:extLst>
          </p:cNvPr>
          <p:cNvSpPr txBox="1"/>
          <p:nvPr/>
        </p:nvSpPr>
        <p:spPr>
          <a:xfrm>
            <a:off x="1777407" y="867904"/>
            <a:ext cx="8126010" cy="4524315"/>
          </a:xfrm>
          <a:prstGeom prst="rect">
            <a:avLst/>
          </a:prstGeom>
          <a:no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La classe 4D</a:t>
            </a:r>
          </a:p>
          <a:p>
            <a:endParaRPr lang="it-IT" dirty="0">
              <a:solidFill>
                <a:schemeClr val="accent5">
                  <a:lumMod val="75000"/>
                </a:schemeClr>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La classe e’ composta da 19 alunni di cui 2 con BES</a:t>
            </a:r>
          </a:p>
          <a:p>
            <a:endParaRPr lang="it-IT" dirty="0">
              <a:solidFill>
                <a:schemeClr val="accent5">
                  <a:lumMod val="75000"/>
                </a:schemeClr>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Analisi del comportamento:</a:t>
            </a:r>
          </a:p>
          <a:p>
            <a:endParaRPr lang="it-IT" dirty="0">
              <a:solidFill>
                <a:schemeClr val="accent5">
                  <a:lumMod val="75000"/>
                </a:schemeClr>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Tutti gli alunni della classe sono rispettosi delle regole del vivere civile.</a:t>
            </a:r>
          </a:p>
          <a:p>
            <a:r>
              <a:rPr lang="it-IT" dirty="0">
                <a:solidFill>
                  <a:schemeClr val="accent5">
                    <a:lumMod val="75000"/>
                  </a:schemeClr>
                </a:solidFill>
                <a:latin typeface="Times New Roman" panose="02020603050405020304" pitchFamily="18" charset="0"/>
                <a:cs typeface="Times New Roman" panose="02020603050405020304" pitchFamily="18" charset="0"/>
              </a:rPr>
              <a:t>I rapporti tra gli alunni sono costruttivi e positivi ed i bambini risultano ben affiatati tra loro e partecipano al dialogo didattico educativo.</a:t>
            </a:r>
          </a:p>
          <a:p>
            <a:endParaRPr lang="it-IT" dirty="0">
              <a:solidFill>
                <a:schemeClr val="accent5">
                  <a:lumMod val="75000"/>
                </a:schemeClr>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 Atteggiamenti nei confronti degli apprendimenti.</a:t>
            </a:r>
          </a:p>
          <a:p>
            <a:endParaRPr lang="it-IT" dirty="0">
              <a:solidFill>
                <a:schemeClr val="accent5">
                  <a:lumMod val="75000"/>
                </a:schemeClr>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Nel complesso gli alunni manifestano impegno, interesse e partecipazione per le attivita’ proposte, anche se talvolta devono essere motivati dai docenti.</a:t>
            </a:r>
          </a:p>
          <a:p>
            <a:endParaRPr lang="it-IT" dirty="0">
              <a:solidFill>
                <a:schemeClr val="accent5">
                  <a:lumMod val="75000"/>
                </a:schemeClr>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Buona l’attenzione e l’autonomia.</a:t>
            </a:r>
          </a:p>
        </p:txBody>
      </p:sp>
      <p:pic>
        <p:nvPicPr>
          <p:cNvPr id="3" name="Immagine 2">
            <a:extLst>
              <a:ext uri="{FF2B5EF4-FFF2-40B4-BE49-F238E27FC236}">
                <a16:creationId xmlns:a16="http://schemas.microsoft.com/office/drawing/2014/main" id="{895E2FB2-2038-4F94-B19B-9EB3EBF7D5D6}"/>
              </a:ext>
            </a:extLst>
          </p:cNvPr>
          <p:cNvPicPr>
            <a:picLocks noChangeAspect="1"/>
          </p:cNvPicPr>
          <p:nvPr/>
        </p:nvPicPr>
        <p:blipFill>
          <a:blip r:embed="rId2"/>
          <a:stretch>
            <a:fillRect/>
          </a:stretch>
        </p:blipFill>
        <p:spPr>
          <a:xfrm>
            <a:off x="8105614" y="679540"/>
            <a:ext cx="1858982" cy="1837303"/>
          </a:xfrm>
          <a:prstGeom prst="rect">
            <a:avLst/>
          </a:prstGeom>
        </p:spPr>
      </p:pic>
      <p:pic>
        <p:nvPicPr>
          <p:cNvPr id="4" name="Immagine 3">
            <a:hlinkClick r:id="rId3" action="ppaction://hlinksldjump"/>
            <a:extLst>
              <a:ext uri="{FF2B5EF4-FFF2-40B4-BE49-F238E27FC236}">
                <a16:creationId xmlns:a16="http://schemas.microsoft.com/office/drawing/2014/main" id="{7049ECFA-99FD-4744-99ED-6609FA4A3B19}"/>
              </a:ext>
            </a:extLst>
          </p:cNvPr>
          <p:cNvPicPr>
            <a:picLocks noChangeAspect="1"/>
          </p:cNvPicPr>
          <p:nvPr/>
        </p:nvPicPr>
        <p:blipFill>
          <a:blip r:embed="rId4"/>
          <a:stretch>
            <a:fillRect/>
          </a:stretch>
        </p:blipFill>
        <p:spPr>
          <a:xfrm>
            <a:off x="728804" y="679540"/>
            <a:ext cx="1048603" cy="1048603"/>
          </a:xfrm>
          <a:prstGeom prst="rect">
            <a:avLst/>
          </a:prstGeom>
        </p:spPr>
      </p:pic>
      <p:pic>
        <p:nvPicPr>
          <p:cNvPr id="5" name="Immagine 4">
            <a:hlinkClick r:id="rId3" action="ppaction://hlinksldjump"/>
            <a:extLst>
              <a:ext uri="{FF2B5EF4-FFF2-40B4-BE49-F238E27FC236}">
                <a16:creationId xmlns:a16="http://schemas.microsoft.com/office/drawing/2014/main" id="{5F284D0A-E9A4-4615-86BB-96E083F67EF7}"/>
              </a:ext>
            </a:extLst>
          </p:cNvPr>
          <p:cNvPicPr>
            <a:picLocks noChangeAspect="1"/>
          </p:cNvPicPr>
          <p:nvPr/>
        </p:nvPicPr>
        <p:blipFill>
          <a:blip r:embed="rId5"/>
          <a:stretch>
            <a:fillRect/>
          </a:stretch>
        </p:blipFill>
        <p:spPr>
          <a:xfrm>
            <a:off x="4382050" y="6046072"/>
            <a:ext cx="1929300" cy="1298247"/>
          </a:xfrm>
          <a:prstGeom prst="rect">
            <a:avLst/>
          </a:prstGeom>
        </p:spPr>
      </p:pic>
    </p:spTree>
    <p:extLst>
      <p:ext uri="{BB962C8B-B14F-4D97-AF65-F5344CB8AC3E}">
        <p14:creationId xmlns:p14="http://schemas.microsoft.com/office/powerpoint/2010/main" val="2557501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F79DC737-AF19-46FD-8CEB-3B3667270AC4}"/>
              </a:ext>
            </a:extLst>
          </p:cNvPr>
          <p:cNvSpPr/>
          <p:nvPr/>
        </p:nvSpPr>
        <p:spPr>
          <a:xfrm>
            <a:off x="1201016" y="1487114"/>
            <a:ext cx="2472871" cy="20800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FFFF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Stile Adattivo (SA + EC):</a:t>
            </a:r>
            <a:endParaRPr lang="it-IT" sz="1600" b="1" dirty="0">
              <a:solidFill>
                <a:srgbClr val="FFFF00"/>
              </a:solidFill>
              <a:latin typeface="Times New Roman" panose="02020603050405020304" pitchFamily="18" charset="0"/>
              <a:cs typeface="Times New Roman" panose="02020603050405020304" pitchFamily="18" charset="0"/>
            </a:endParaRPr>
          </a:p>
          <a:p>
            <a:pPr algn="ctr"/>
            <a:r>
              <a:rPr lang="it-IT" sz="1600" b="1" dirty="0">
                <a:solidFill>
                  <a:srgbClr val="FFFF00"/>
                </a:solidFill>
                <a:latin typeface="Times New Roman" panose="02020603050405020304" pitchFamily="18" charset="0"/>
                <a:cs typeface="Times New Roman" panose="02020603050405020304" pitchFamily="18" charset="0"/>
              </a:rPr>
              <a:t>Adaptive Style</a:t>
            </a:r>
          </a:p>
          <a:p>
            <a:pPr algn="ctr"/>
            <a:endParaRPr lang="it-IT" sz="1600" b="1" dirty="0">
              <a:solidFill>
                <a:srgbClr val="FFFF00"/>
              </a:solidFill>
              <a:latin typeface="Times New Roman" panose="02020603050405020304" pitchFamily="18" charset="0"/>
              <a:cs typeface="Times New Roman" panose="02020603050405020304" pitchFamily="18" charset="0"/>
            </a:endParaRPr>
          </a:p>
        </p:txBody>
      </p:sp>
      <p:sp>
        <p:nvSpPr>
          <p:cNvPr id="4" name="Ovale 3">
            <a:extLst>
              <a:ext uri="{FF2B5EF4-FFF2-40B4-BE49-F238E27FC236}">
                <a16:creationId xmlns:a16="http://schemas.microsoft.com/office/drawing/2014/main" id="{E464033C-42B9-4306-BDB7-ED72F8BAD7F0}"/>
              </a:ext>
            </a:extLst>
          </p:cNvPr>
          <p:cNvSpPr/>
          <p:nvPr/>
        </p:nvSpPr>
        <p:spPr>
          <a:xfrm>
            <a:off x="6888664" y="4287553"/>
            <a:ext cx="2472871" cy="20800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FFFF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Stile Assimilativo (OR+CA):</a:t>
            </a:r>
            <a:endParaRPr lang="it-IT" sz="1600" b="1" dirty="0">
              <a:solidFill>
                <a:srgbClr val="FFFF00"/>
              </a:solidFill>
              <a:latin typeface="Times New Roman" panose="02020603050405020304" pitchFamily="18" charset="0"/>
              <a:cs typeface="Times New Roman" panose="02020603050405020304" pitchFamily="18" charset="0"/>
            </a:endParaRPr>
          </a:p>
          <a:p>
            <a:pPr algn="ctr"/>
            <a:r>
              <a:rPr lang="it-IT" sz="1600" b="1" dirty="0">
                <a:solidFill>
                  <a:srgbClr val="FFFF00"/>
                </a:solidFill>
                <a:latin typeface="Times New Roman" panose="02020603050405020304" pitchFamily="18" charset="0"/>
                <a:cs typeface="Times New Roman" panose="02020603050405020304" pitchFamily="18" charset="0"/>
              </a:rPr>
              <a:t>Assimilative Style</a:t>
            </a:r>
          </a:p>
        </p:txBody>
      </p:sp>
      <p:sp>
        <p:nvSpPr>
          <p:cNvPr id="5" name="Ovale 4">
            <a:extLst>
              <a:ext uri="{FF2B5EF4-FFF2-40B4-BE49-F238E27FC236}">
                <a16:creationId xmlns:a16="http://schemas.microsoft.com/office/drawing/2014/main" id="{751E9701-2AAF-42C1-B05A-94330284A23F}"/>
              </a:ext>
            </a:extLst>
          </p:cNvPr>
          <p:cNvSpPr/>
          <p:nvPr/>
        </p:nvSpPr>
        <p:spPr>
          <a:xfrm>
            <a:off x="1380126" y="3989306"/>
            <a:ext cx="2472871" cy="20800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FFFF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Stile Divergente (EC+OR):</a:t>
            </a:r>
            <a:endParaRPr lang="it-IT" sz="1600" b="1" dirty="0">
              <a:solidFill>
                <a:srgbClr val="FFFF00"/>
              </a:solidFill>
              <a:latin typeface="Times New Roman" panose="02020603050405020304" pitchFamily="18" charset="0"/>
              <a:cs typeface="Times New Roman" panose="02020603050405020304" pitchFamily="18" charset="0"/>
            </a:endParaRPr>
          </a:p>
          <a:p>
            <a:pPr algn="ctr"/>
            <a:r>
              <a:rPr lang="it-IT" sz="1600" b="1" dirty="0">
                <a:solidFill>
                  <a:srgbClr val="FFFF00"/>
                </a:solidFill>
                <a:latin typeface="Times New Roman" panose="02020603050405020304" pitchFamily="18" charset="0"/>
                <a:cs typeface="Times New Roman" panose="02020603050405020304" pitchFamily="18" charset="0"/>
              </a:rPr>
              <a:t>Divergent Style</a:t>
            </a:r>
          </a:p>
        </p:txBody>
      </p:sp>
      <p:sp>
        <p:nvSpPr>
          <p:cNvPr id="6" name="Ovale 5">
            <a:extLst>
              <a:ext uri="{FF2B5EF4-FFF2-40B4-BE49-F238E27FC236}">
                <a16:creationId xmlns:a16="http://schemas.microsoft.com/office/drawing/2014/main" id="{EF649B4E-5E47-410C-ADCE-9B210D33F0DF}"/>
              </a:ext>
            </a:extLst>
          </p:cNvPr>
          <p:cNvSpPr/>
          <p:nvPr/>
        </p:nvSpPr>
        <p:spPr>
          <a:xfrm>
            <a:off x="7334918" y="1715957"/>
            <a:ext cx="2472871" cy="20800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FF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Stile Convergente (CA+SA):</a:t>
            </a:r>
            <a:endParaRPr lang="it-IT" b="1" dirty="0">
              <a:solidFill>
                <a:srgbClr val="FFFF00"/>
              </a:solidFill>
              <a:latin typeface="Times New Roman" panose="02020603050405020304" pitchFamily="18" charset="0"/>
              <a:cs typeface="Times New Roman" panose="02020603050405020304" pitchFamily="18" charset="0"/>
            </a:endParaRPr>
          </a:p>
          <a:p>
            <a:pPr algn="ctr"/>
            <a:r>
              <a:rPr lang="it-IT" sz="1600" b="1" dirty="0">
                <a:solidFill>
                  <a:srgbClr val="FFFF00"/>
                </a:solidFill>
                <a:latin typeface="Times New Roman" panose="02020603050405020304" pitchFamily="18" charset="0"/>
                <a:cs typeface="Times New Roman" panose="02020603050405020304" pitchFamily="18" charset="0"/>
              </a:rPr>
              <a:t>Convergent Style</a:t>
            </a:r>
            <a:endParaRPr lang="it-IT" sz="1600" dirty="0">
              <a:solidFill>
                <a:srgbClr val="FFFF00"/>
              </a:solidFill>
              <a:latin typeface="Times New Roman" panose="02020603050405020304" pitchFamily="18" charset="0"/>
              <a:cs typeface="Times New Roman" panose="02020603050405020304" pitchFamily="18" charset="0"/>
            </a:endParaRPr>
          </a:p>
        </p:txBody>
      </p:sp>
      <p:sp>
        <p:nvSpPr>
          <p:cNvPr id="7" name="Cuore 6">
            <a:extLst>
              <a:ext uri="{FF2B5EF4-FFF2-40B4-BE49-F238E27FC236}">
                <a16:creationId xmlns:a16="http://schemas.microsoft.com/office/drawing/2014/main" id="{6D80EC9A-E6F9-4411-82A3-E5984743ED7D}"/>
              </a:ext>
            </a:extLst>
          </p:cNvPr>
          <p:cNvSpPr/>
          <p:nvPr/>
        </p:nvSpPr>
        <p:spPr>
          <a:xfrm>
            <a:off x="3931921" y="654784"/>
            <a:ext cx="2956743" cy="257159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latin typeface="Times New Roman" panose="02020603050405020304" pitchFamily="18" charset="0"/>
                <a:cs typeface="Times New Roman" panose="02020603050405020304" pitchFamily="18" charset="0"/>
              </a:rPr>
              <a:t>I quattro stili di apprendimento</a:t>
            </a:r>
          </a:p>
          <a:p>
            <a:pPr algn="ctr"/>
            <a:r>
              <a:rPr lang="it-IT" b="1" u="sng" dirty="0">
                <a:solidFill>
                  <a:srgbClr val="FFFF00"/>
                </a:solidFill>
                <a:latin typeface="Times New Roman" panose="02020603050405020304" pitchFamily="18" charset="0"/>
                <a:cs typeface="Times New Roman" panose="02020603050405020304" pitchFamily="18" charset="0"/>
              </a:rPr>
              <a:t>The four learning styles</a:t>
            </a:r>
          </a:p>
        </p:txBody>
      </p:sp>
      <p:pic>
        <p:nvPicPr>
          <p:cNvPr id="8" name="Immagine 7">
            <a:extLst>
              <a:ext uri="{FF2B5EF4-FFF2-40B4-BE49-F238E27FC236}">
                <a16:creationId xmlns:a16="http://schemas.microsoft.com/office/drawing/2014/main" id="{F7642344-6883-407F-9C03-1C17356D933C}"/>
              </a:ext>
            </a:extLst>
          </p:cNvPr>
          <p:cNvPicPr>
            <a:picLocks noChangeAspect="1"/>
          </p:cNvPicPr>
          <p:nvPr/>
        </p:nvPicPr>
        <p:blipFill>
          <a:blip r:embed="rId3"/>
          <a:stretch>
            <a:fillRect/>
          </a:stretch>
        </p:blipFill>
        <p:spPr>
          <a:xfrm>
            <a:off x="4933905" y="3828330"/>
            <a:ext cx="1201016" cy="1201016"/>
          </a:xfrm>
          <a:prstGeom prst="rect">
            <a:avLst/>
          </a:prstGeom>
        </p:spPr>
      </p:pic>
      <p:pic>
        <p:nvPicPr>
          <p:cNvPr id="10" name="Immagine 9">
            <a:hlinkClick r:id="rId4" action="ppaction://hlinksldjump"/>
            <a:extLst>
              <a:ext uri="{FF2B5EF4-FFF2-40B4-BE49-F238E27FC236}">
                <a16:creationId xmlns:a16="http://schemas.microsoft.com/office/drawing/2014/main" id="{7B754AB9-23E3-46E2-B142-3E7A5C4F13BE}"/>
              </a:ext>
            </a:extLst>
          </p:cNvPr>
          <p:cNvPicPr>
            <a:picLocks noChangeAspect="1"/>
          </p:cNvPicPr>
          <p:nvPr/>
        </p:nvPicPr>
        <p:blipFill>
          <a:blip r:embed="rId5"/>
          <a:stretch>
            <a:fillRect/>
          </a:stretch>
        </p:blipFill>
        <p:spPr>
          <a:xfrm>
            <a:off x="9013175" y="654784"/>
            <a:ext cx="1040762" cy="700340"/>
          </a:xfrm>
          <a:prstGeom prst="rect">
            <a:avLst/>
          </a:prstGeom>
        </p:spPr>
      </p:pic>
    </p:spTree>
    <p:extLst>
      <p:ext uri="{BB962C8B-B14F-4D97-AF65-F5344CB8AC3E}">
        <p14:creationId xmlns:p14="http://schemas.microsoft.com/office/powerpoint/2010/main" val="33315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CasellaDiTesto 3">
            <a:extLst>
              <a:ext uri="{FF2B5EF4-FFF2-40B4-BE49-F238E27FC236}">
                <a16:creationId xmlns:a16="http://schemas.microsoft.com/office/drawing/2014/main" id="{FAAF2FD8-2324-4AD2-9F0B-5330EA9A246C}"/>
              </a:ext>
            </a:extLst>
          </p:cNvPr>
          <p:cNvSpPr txBox="1">
            <a:spLocks noChangeArrowheads="1"/>
          </p:cNvSpPr>
          <p:nvPr/>
        </p:nvSpPr>
        <p:spPr bwMode="auto">
          <a:xfrm>
            <a:off x="644354" y="568016"/>
            <a:ext cx="9420074" cy="400110"/>
          </a:xfrm>
          <a:prstGeom prst="rect">
            <a:avLst/>
          </a:prstGeom>
          <a:solidFill>
            <a:schemeClr val="accent5">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000" b="1" dirty="0">
                <a:solidFill>
                  <a:srgbClr val="002060"/>
                </a:solidFill>
                <a:latin typeface="Times New Roman" panose="02020603050405020304" pitchFamily="18" charset="0"/>
                <a:cs typeface="Times New Roman" panose="02020603050405020304" pitchFamily="18" charset="0"/>
              </a:rPr>
              <a:t>La valutazione  svolge una funzione regolativa dell’azione educativa e didattica. </a:t>
            </a:r>
          </a:p>
        </p:txBody>
      </p:sp>
      <p:sp>
        <p:nvSpPr>
          <p:cNvPr id="17413" name="CasellaDiTesto 5">
            <a:extLst>
              <a:ext uri="{FF2B5EF4-FFF2-40B4-BE49-F238E27FC236}">
                <a16:creationId xmlns:a16="http://schemas.microsoft.com/office/drawing/2014/main" id="{6006486D-4B54-4FC0-930D-D2AE75808D22}"/>
              </a:ext>
            </a:extLst>
          </p:cNvPr>
          <p:cNvSpPr txBox="1">
            <a:spLocks noChangeArrowheads="1"/>
          </p:cNvSpPr>
          <p:nvPr/>
        </p:nvSpPr>
        <p:spPr bwMode="auto">
          <a:xfrm>
            <a:off x="644354" y="1222911"/>
            <a:ext cx="9536453" cy="1354217"/>
          </a:xfrm>
          <a:prstGeom prst="rect">
            <a:avLst/>
          </a:prstGeom>
          <a:solidFill>
            <a:schemeClr val="accent5">
              <a:lumMod val="60000"/>
              <a:lumOff val="40000"/>
            </a:schemeClr>
          </a:solidFill>
          <a:ln w="22225" cap="rnd">
            <a:solidFill>
              <a:srgbClr val="FF0000">
                <a:alpha val="98038"/>
              </a:srgbClr>
            </a:solidFill>
            <a:prstDash val="sysDot"/>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sz="2000" dirty="0" err="1">
                <a:solidFill>
                  <a:srgbClr val="002060"/>
                </a:solidFill>
                <a:latin typeface="Times New Roman" panose="02020603050405020304" pitchFamily="18" charset="0"/>
                <a:cs typeface="Times New Roman" panose="02020603050405020304" pitchFamily="18" charset="0"/>
              </a:rPr>
              <a:t>Assessment</a:t>
            </a:r>
            <a:r>
              <a:rPr lang="it-IT" altLang="it-IT" sz="2000" dirty="0">
                <a:solidFill>
                  <a:srgbClr val="002060"/>
                </a:solidFill>
                <a:latin typeface="Times New Roman" panose="02020603050405020304" pitchFamily="18" charset="0"/>
                <a:cs typeface="Times New Roman" panose="02020603050405020304" pitchFamily="18" charset="0"/>
              </a:rPr>
              <a:t> </a:t>
            </a:r>
            <a:r>
              <a:rPr lang="it-IT" altLang="it-IT" sz="2000" dirty="0" err="1">
                <a:solidFill>
                  <a:srgbClr val="002060"/>
                </a:solidFill>
                <a:latin typeface="Times New Roman" panose="02020603050405020304" pitchFamily="18" charset="0"/>
                <a:cs typeface="Times New Roman" panose="02020603050405020304" pitchFamily="18" charset="0"/>
              </a:rPr>
              <a:t>is</a:t>
            </a:r>
            <a:r>
              <a:rPr lang="it-IT" altLang="it-IT" sz="2000" dirty="0">
                <a:solidFill>
                  <a:srgbClr val="002060"/>
                </a:solidFill>
                <a:latin typeface="Times New Roman" panose="02020603050405020304" pitchFamily="18" charset="0"/>
                <a:cs typeface="Times New Roman" panose="02020603050405020304" pitchFamily="18" charset="0"/>
              </a:rPr>
              <a:t> a </a:t>
            </a:r>
            <a:r>
              <a:rPr lang="it-IT" altLang="it-IT" sz="2000" dirty="0" err="1">
                <a:solidFill>
                  <a:srgbClr val="002060"/>
                </a:solidFill>
                <a:latin typeface="Times New Roman" panose="02020603050405020304" pitchFamily="18" charset="0"/>
                <a:cs typeface="Times New Roman" panose="02020603050405020304" pitchFamily="18" charset="0"/>
              </a:rPr>
              <a:t>process</a:t>
            </a:r>
            <a:r>
              <a:rPr lang="it-IT" altLang="it-IT" sz="2000" dirty="0">
                <a:solidFill>
                  <a:srgbClr val="002060"/>
                </a:solidFill>
                <a:latin typeface="Times New Roman" panose="02020603050405020304" pitchFamily="18" charset="0"/>
                <a:cs typeface="Times New Roman" panose="02020603050405020304" pitchFamily="18" charset="0"/>
              </a:rPr>
              <a:t> </a:t>
            </a:r>
            <a:r>
              <a:rPr lang="it-IT" altLang="it-IT" sz="2000" dirty="0" err="1">
                <a:solidFill>
                  <a:srgbClr val="002060"/>
                </a:solidFill>
                <a:latin typeface="Times New Roman" panose="02020603050405020304" pitchFamily="18" charset="0"/>
                <a:cs typeface="Times New Roman" panose="02020603050405020304" pitchFamily="18" charset="0"/>
              </a:rPr>
              <a:t>that</a:t>
            </a:r>
            <a:r>
              <a:rPr lang="it-IT" altLang="it-IT" sz="2000" dirty="0">
                <a:solidFill>
                  <a:srgbClr val="002060"/>
                </a:solidFill>
                <a:latin typeface="Times New Roman" panose="02020603050405020304" pitchFamily="18" charset="0"/>
                <a:cs typeface="Times New Roman" panose="02020603050405020304" pitchFamily="18" charset="0"/>
              </a:rPr>
              <a:t> </a:t>
            </a:r>
            <a:r>
              <a:rPr lang="it-IT" altLang="it-IT" sz="2000" dirty="0" err="1">
                <a:solidFill>
                  <a:srgbClr val="002060"/>
                </a:solidFill>
                <a:latin typeface="Times New Roman" panose="02020603050405020304" pitchFamily="18" charset="0"/>
                <a:cs typeface="Times New Roman" panose="02020603050405020304" pitchFamily="18" charset="0"/>
              </a:rPr>
              <a:t>precedes</a:t>
            </a:r>
            <a:r>
              <a:rPr lang="it-IT" altLang="it-IT" sz="2000" dirty="0">
                <a:solidFill>
                  <a:srgbClr val="002060"/>
                </a:solidFill>
                <a:latin typeface="Times New Roman" panose="02020603050405020304" pitchFamily="18" charset="0"/>
                <a:cs typeface="Times New Roman" panose="02020603050405020304" pitchFamily="18" charset="0"/>
              </a:rPr>
              <a:t>, </a:t>
            </a:r>
            <a:r>
              <a:rPr lang="it-IT" altLang="it-IT" sz="2000" dirty="0" err="1">
                <a:solidFill>
                  <a:srgbClr val="002060"/>
                </a:solidFill>
                <a:latin typeface="Times New Roman" panose="02020603050405020304" pitchFamily="18" charset="0"/>
                <a:cs typeface="Times New Roman" panose="02020603050405020304" pitchFamily="18" charset="0"/>
              </a:rPr>
              <a:t>guides</a:t>
            </a:r>
            <a:r>
              <a:rPr lang="it-IT" altLang="it-IT" sz="2000" dirty="0">
                <a:solidFill>
                  <a:srgbClr val="002060"/>
                </a:solidFill>
                <a:latin typeface="Times New Roman" panose="02020603050405020304" pitchFamily="18" charset="0"/>
                <a:cs typeface="Times New Roman" panose="02020603050405020304" pitchFamily="18" charset="0"/>
              </a:rPr>
              <a:t> and </a:t>
            </a:r>
            <a:r>
              <a:rPr lang="it-IT" altLang="it-IT" sz="2000" dirty="0" err="1">
                <a:solidFill>
                  <a:srgbClr val="002060"/>
                </a:solidFill>
                <a:latin typeface="Times New Roman" panose="02020603050405020304" pitchFamily="18" charset="0"/>
                <a:cs typeface="Times New Roman" panose="02020603050405020304" pitchFamily="18" charset="0"/>
              </a:rPr>
              <a:t>follwos</a:t>
            </a:r>
            <a:r>
              <a:rPr lang="it-IT" altLang="it-IT" sz="2000" dirty="0">
                <a:solidFill>
                  <a:srgbClr val="002060"/>
                </a:solidFill>
                <a:latin typeface="Times New Roman" panose="02020603050405020304" pitchFamily="18" charset="0"/>
                <a:cs typeface="Times New Roman" panose="02020603050405020304" pitchFamily="18" charset="0"/>
              </a:rPr>
              <a:t> the </a:t>
            </a:r>
            <a:r>
              <a:rPr lang="it-IT" altLang="it-IT" sz="2000" dirty="0" err="1">
                <a:solidFill>
                  <a:srgbClr val="002060"/>
                </a:solidFill>
                <a:latin typeface="Times New Roman" panose="02020603050405020304" pitchFamily="18" charset="0"/>
                <a:cs typeface="Times New Roman" panose="02020603050405020304" pitchFamily="18" charset="0"/>
              </a:rPr>
              <a:t>students</a:t>
            </a:r>
            <a:r>
              <a:rPr lang="it-IT" altLang="it-IT" sz="2000" dirty="0">
                <a:solidFill>
                  <a:srgbClr val="002060"/>
                </a:solidFill>
                <a:latin typeface="Times New Roman" panose="02020603050405020304" pitchFamily="18" charset="0"/>
                <a:cs typeface="Times New Roman" panose="02020603050405020304" pitchFamily="18" charset="0"/>
              </a:rPr>
              <a:t> </a:t>
            </a:r>
            <a:r>
              <a:rPr lang="it-IT" altLang="it-IT" sz="2000" dirty="0" err="1">
                <a:solidFill>
                  <a:srgbClr val="002060"/>
                </a:solidFill>
                <a:latin typeface="Times New Roman" panose="02020603050405020304" pitchFamily="18" charset="0"/>
                <a:cs typeface="Times New Roman" panose="02020603050405020304" pitchFamily="18" charset="0"/>
              </a:rPr>
              <a:t>guideline</a:t>
            </a:r>
            <a:r>
              <a:rPr lang="it-IT" altLang="it-IT" sz="2400">
                <a:solidFill>
                  <a:srgbClr val="002060"/>
                </a:solidFill>
                <a:latin typeface="Times New Roman" panose="02020603050405020304" pitchFamily="18" charset="0"/>
                <a:cs typeface="Times New Roman" panose="02020603050405020304" pitchFamily="18" charset="0"/>
              </a:rPr>
              <a:t>.</a:t>
            </a:r>
          </a:p>
          <a:p>
            <a:pPr algn="just" eaLnBrk="1" hangingPunct="1"/>
            <a:r>
              <a:rPr lang="it-IT" altLang="it-IT" sz="2200">
                <a:latin typeface="Times New Roman" panose="02020603050405020304" pitchFamily="18" charset="0"/>
                <a:cs typeface="Times New Roman" panose="02020603050405020304" pitchFamily="18" charset="0"/>
              </a:rPr>
              <a:t>“</a:t>
            </a:r>
            <a:r>
              <a:rPr lang="it-IT" altLang="it-IT" dirty="0">
                <a:solidFill>
                  <a:srgbClr val="002060"/>
                </a:solidFill>
                <a:latin typeface="Times New Roman" panose="02020603050405020304" pitchFamily="18" charset="0"/>
                <a:cs typeface="Times New Roman" panose="02020603050405020304" pitchFamily="18" charset="0"/>
              </a:rPr>
              <a:t>La valutazione precede, accompagna e segue i processi curricolari. Attiva le azioni da intraprendere, regola quelle avviate, promuove il bilancio critico su quelle condotte a termine.” (Indicazioni Nazionali, 2012)</a:t>
            </a:r>
          </a:p>
        </p:txBody>
      </p:sp>
      <p:sp>
        <p:nvSpPr>
          <p:cNvPr id="17414" name="Pentagono 6">
            <a:extLst>
              <a:ext uri="{FF2B5EF4-FFF2-40B4-BE49-F238E27FC236}">
                <a16:creationId xmlns:a16="http://schemas.microsoft.com/office/drawing/2014/main" id="{0D2C9074-9F05-4FA4-808E-469F1EBA0BED}"/>
              </a:ext>
            </a:extLst>
          </p:cNvPr>
          <p:cNvSpPr>
            <a:spLocks noChangeArrowheads="1"/>
          </p:cNvSpPr>
          <p:nvPr/>
        </p:nvSpPr>
        <p:spPr bwMode="auto">
          <a:xfrm>
            <a:off x="864998" y="2540223"/>
            <a:ext cx="2806519" cy="1078820"/>
          </a:xfrm>
          <a:prstGeom prst="homePlate">
            <a:avLst>
              <a:gd name="adj" fmla="val 50030"/>
            </a:avLst>
          </a:prstGeom>
          <a:solidFill>
            <a:schemeClr val="accent1">
              <a:lumMod val="20000"/>
              <a:lumOff val="80000"/>
            </a:schemeClr>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600" b="1" dirty="0">
                <a:solidFill>
                  <a:srgbClr val="002060"/>
                </a:solidFill>
                <a:latin typeface="Times New Roman" panose="02020603050405020304" pitchFamily="18" charset="0"/>
                <a:cs typeface="Times New Roman" panose="02020603050405020304" pitchFamily="18" charset="0"/>
              </a:rPr>
              <a:t>Valutazione iniziale</a:t>
            </a:r>
          </a:p>
          <a:p>
            <a:pPr algn="ctr" eaLnBrk="1" hangingPunct="1"/>
            <a:r>
              <a:rPr lang="it-IT" altLang="it-IT" sz="1600" b="1" u="sng" dirty="0">
                <a:solidFill>
                  <a:srgbClr val="002060"/>
                </a:solidFill>
                <a:latin typeface="Times New Roman" panose="02020603050405020304" pitchFamily="18" charset="0"/>
                <a:cs typeface="Times New Roman" panose="02020603050405020304" pitchFamily="18" charset="0"/>
              </a:rPr>
              <a:t>(diagnostica o predittiva</a:t>
            </a:r>
            <a:r>
              <a:rPr lang="it-IT" altLang="it-IT" sz="1400" b="1" u="sng" dirty="0">
                <a:solidFill>
                  <a:srgbClr val="002060"/>
                </a:solidFill>
                <a:latin typeface="Times New Roman" panose="02020603050405020304" pitchFamily="18" charset="0"/>
                <a:cs typeface="Times New Roman" panose="02020603050405020304" pitchFamily="18" charset="0"/>
              </a:rPr>
              <a:t>)</a:t>
            </a:r>
          </a:p>
        </p:txBody>
      </p:sp>
      <p:sp>
        <p:nvSpPr>
          <p:cNvPr id="17415" name="Pentagono 11">
            <a:extLst>
              <a:ext uri="{FF2B5EF4-FFF2-40B4-BE49-F238E27FC236}">
                <a16:creationId xmlns:a16="http://schemas.microsoft.com/office/drawing/2014/main" id="{6C65E1C4-A7D0-4D6F-BD43-E13CF0C09DDA}"/>
              </a:ext>
            </a:extLst>
          </p:cNvPr>
          <p:cNvSpPr>
            <a:spLocks noChangeArrowheads="1"/>
          </p:cNvSpPr>
          <p:nvPr/>
        </p:nvSpPr>
        <p:spPr bwMode="auto">
          <a:xfrm>
            <a:off x="864998" y="3970340"/>
            <a:ext cx="3095261" cy="1151799"/>
          </a:xfrm>
          <a:prstGeom prst="homePlate">
            <a:avLst>
              <a:gd name="adj" fmla="val 50002"/>
            </a:avLst>
          </a:prstGeom>
          <a:solidFill>
            <a:schemeClr val="accent5">
              <a:lumMod val="40000"/>
              <a:lumOff val="60000"/>
            </a:schemeClr>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600" b="1" dirty="0">
                <a:solidFill>
                  <a:srgbClr val="002060"/>
                </a:solidFill>
                <a:latin typeface="Times New Roman" panose="02020603050405020304" pitchFamily="18" charset="0"/>
                <a:cs typeface="Times New Roman" panose="02020603050405020304" pitchFamily="18" charset="0"/>
              </a:rPr>
              <a:t>Valutazione in itinere</a:t>
            </a:r>
          </a:p>
          <a:p>
            <a:pPr algn="ctr" eaLnBrk="1" hangingPunct="1"/>
            <a:r>
              <a:rPr lang="it-IT" altLang="it-IT" sz="1600" b="1" u="sng" dirty="0">
                <a:solidFill>
                  <a:srgbClr val="002060"/>
                </a:solidFill>
                <a:latin typeface="Times New Roman" panose="02020603050405020304" pitchFamily="18" charset="0"/>
                <a:cs typeface="Times New Roman" panose="02020603050405020304" pitchFamily="18" charset="0"/>
              </a:rPr>
              <a:t>(formativa)</a:t>
            </a:r>
          </a:p>
        </p:txBody>
      </p:sp>
      <p:sp>
        <p:nvSpPr>
          <p:cNvPr id="17416" name="Pentagono 12">
            <a:extLst>
              <a:ext uri="{FF2B5EF4-FFF2-40B4-BE49-F238E27FC236}">
                <a16:creationId xmlns:a16="http://schemas.microsoft.com/office/drawing/2014/main" id="{18815A6D-E276-41CB-A707-C58DCA440F23}"/>
              </a:ext>
            </a:extLst>
          </p:cNvPr>
          <p:cNvSpPr>
            <a:spLocks noChangeArrowheads="1"/>
          </p:cNvSpPr>
          <p:nvPr/>
        </p:nvSpPr>
        <p:spPr bwMode="auto">
          <a:xfrm>
            <a:off x="864998" y="5738359"/>
            <a:ext cx="3147614" cy="1108005"/>
          </a:xfrm>
          <a:prstGeom prst="homePlate">
            <a:avLst>
              <a:gd name="adj" fmla="val 50013"/>
            </a:avLst>
          </a:prstGeom>
          <a:solidFill>
            <a:schemeClr val="tx2">
              <a:lumMod val="40000"/>
              <a:lumOff val="60000"/>
            </a:schemeClr>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600" b="1" dirty="0">
                <a:solidFill>
                  <a:srgbClr val="002060"/>
                </a:solidFill>
                <a:latin typeface="Times New Roman" panose="02020603050405020304" pitchFamily="18" charset="0"/>
                <a:cs typeface="Times New Roman" panose="02020603050405020304" pitchFamily="18" charset="0"/>
              </a:rPr>
              <a:t>Valutazione Finale</a:t>
            </a:r>
          </a:p>
          <a:p>
            <a:pPr algn="ctr" eaLnBrk="1" hangingPunct="1"/>
            <a:r>
              <a:rPr lang="it-IT" altLang="it-IT" sz="1600" b="1" dirty="0">
                <a:solidFill>
                  <a:srgbClr val="002060"/>
                </a:solidFill>
                <a:latin typeface="Times New Roman" panose="02020603050405020304" pitchFamily="18" charset="0"/>
                <a:cs typeface="Times New Roman" panose="02020603050405020304" pitchFamily="18" charset="0"/>
              </a:rPr>
              <a:t>(sommativa)</a:t>
            </a:r>
          </a:p>
        </p:txBody>
      </p:sp>
      <p:sp>
        <p:nvSpPr>
          <p:cNvPr id="17417" name="CasellaDiTesto 13">
            <a:extLst>
              <a:ext uri="{FF2B5EF4-FFF2-40B4-BE49-F238E27FC236}">
                <a16:creationId xmlns:a16="http://schemas.microsoft.com/office/drawing/2014/main" id="{664C3EE5-2EA3-4CF7-968A-A6FF8A50F604}"/>
              </a:ext>
            </a:extLst>
          </p:cNvPr>
          <p:cNvSpPr txBox="1">
            <a:spLocks noChangeArrowheads="1"/>
          </p:cNvSpPr>
          <p:nvPr/>
        </p:nvSpPr>
        <p:spPr bwMode="auto">
          <a:xfrm>
            <a:off x="4192770" y="2909247"/>
            <a:ext cx="5835650" cy="338554"/>
          </a:xfrm>
          <a:prstGeom prst="rect">
            <a:avLst/>
          </a:prstGeom>
          <a:solidFill>
            <a:schemeClr val="accent1">
              <a:lumMod val="20000"/>
              <a:lumOff val="80000"/>
            </a:schemeClr>
          </a:solidFill>
          <a:ln w="9525">
            <a:solidFill>
              <a:srgbClr val="002060"/>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sz="1600" dirty="0">
                <a:solidFill>
                  <a:srgbClr val="002060"/>
                </a:solidFill>
                <a:latin typeface="Times New Roman" panose="02020603050405020304" pitchFamily="18" charset="0"/>
                <a:cs typeface="Times New Roman" panose="02020603050405020304" pitchFamily="18" charset="0"/>
              </a:rPr>
              <a:t>Ha luogo in ingresso, con l’obiettivo di misurare i prerequisiti.</a:t>
            </a:r>
          </a:p>
        </p:txBody>
      </p:sp>
      <p:sp>
        <p:nvSpPr>
          <p:cNvPr id="17418" name="CasellaDiTesto 14">
            <a:extLst>
              <a:ext uri="{FF2B5EF4-FFF2-40B4-BE49-F238E27FC236}">
                <a16:creationId xmlns:a16="http://schemas.microsoft.com/office/drawing/2014/main" id="{B13B5F6E-EA1F-4624-A2F3-246DD18692A6}"/>
              </a:ext>
            </a:extLst>
          </p:cNvPr>
          <p:cNvSpPr txBox="1">
            <a:spLocks noChangeArrowheads="1"/>
          </p:cNvSpPr>
          <p:nvPr/>
        </p:nvSpPr>
        <p:spPr bwMode="auto">
          <a:xfrm>
            <a:off x="4192770" y="3677472"/>
            <a:ext cx="5080745" cy="1631216"/>
          </a:xfrm>
          <a:prstGeom prst="rect">
            <a:avLst/>
          </a:prstGeom>
          <a:solidFill>
            <a:schemeClr val="accent5">
              <a:lumMod val="40000"/>
              <a:lumOff val="6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sz="1600" dirty="0">
                <a:solidFill>
                  <a:srgbClr val="002060"/>
                </a:solidFill>
                <a:latin typeface="Times New Roman" panose="02020603050405020304" pitchFamily="18" charset="0"/>
                <a:cs typeface="Times New Roman" panose="02020603050405020304" pitchFamily="18" charset="0"/>
              </a:rPr>
              <a:t>Si svolge durante tutto il percorso formativo con lo scopo di fornire un feedback. Permette, di conseguenza, di “correggere il tiro”. Serve non solo al docente, ma è importante per l’alunno perché sarà osservato e valutato il «valore» del processo.</a:t>
            </a:r>
          </a:p>
          <a:p>
            <a:pPr algn="just" eaLnBrk="1" hangingPunct="1"/>
            <a:endParaRPr lang="it-IT" altLang="it-IT" sz="2000" u="sng" dirty="0">
              <a:latin typeface="Tempus Sans ITC" panose="04020404030007020202" pitchFamily="82" charset="0"/>
            </a:endParaRPr>
          </a:p>
        </p:txBody>
      </p:sp>
      <p:sp>
        <p:nvSpPr>
          <p:cNvPr id="17419" name="CasellaDiTesto 15">
            <a:extLst>
              <a:ext uri="{FF2B5EF4-FFF2-40B4-BE49-F238E27FC236}">
                <a16:creationId xmlns:a16="http://schemas.microsoft.com/office/drawing/2014/main" id="{C43D0FC1-1099-4189-9E35-A8C979E3F53D}"/>
              </a:ext>
            </a:extLst>
          </p:cNvPr>
          <p:cNvSpPr txBox="1">
            <a:spLocks noChangeArrowheads="1"/>
          </p:cNvSpPr>
          <p:nvPr/>
        </p:nvSpPr>
        <p:spPr bwMode="auto">
          <a:xfrm>
            <a:off x="4213690" y="5738359"/>
            <a:ext cx="4678588" cy="1169551"/>
          </a:xfrm>
          <a:prstGeom prst="rect">
            <a:avLst/>
          </a:prstGeom>
          <a:solidFill>
            <a:schemeClr val="tx2">
              <a:lumMod val="40000"/>
              <a:lumOff val="60000"/>
            </a:schemeClr>
          </a:soli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sz="1400" dirty="0">
                <a:solidFill>
                  <a:srgbClr val="002060"/>
                </a:solidFill>
                <a:latin typeface="Times New Roman" panose="02020603050405020304" pitchFamily="18" charset="0"/>
                <a:cs typeface="Times New Roman" panose="02020603050405020304" pitchFamily="18" charset="0"/>
              </a:rPr>
              <a:t>I docenti valutano per ciascun alunno tutto il percorso svolto andando a verificare il livello di acquisizione dei singoli obiettivi di apprendimento individuati nella progettazione annuale, nonché il processo e il prodotto per le eventuali competenze acquisite. </a:t>
            </a:r>
          </a:p>
        </p:txBody>
      </p:sp>
      <p:sp>
        <p:nvSpPr>
          <p:cNvPr id="2" name="Rettangolo 1">
            <a:extLst>
              <a:ext uri="{FF2B5EF4-FFF2-40B4-BE49-F238E27FC236}">
                <a16:creationId xmlns:a16="http://schemas.microsoft.com/office/drawing/2014/main" id="{CF34E498-475C-4F0B-92A2-E1553E060585}"/>
              </a:ext>
            </a:extLst>
          </p:cNvPr>
          <p:cNvSpPr/>
          <p:nvPr/>
        </p:nvSpPr>
        <p:spPr>
          <a:xfrm>
            <a:off x="2399420" y="53361"/>
            <a:ext cx="5894563" cy="584775"/>
          </a:xfrm>
          <a:prstGeom prst="rect">
            <a:avLst/>
          </a:prstGeom>
        </p:spPr>
        <p:txBody>
          <a:bodyPr wrap="none">
            <a:spAutoFit/>
          </a:bodyPr>
          <a:lstStyle/>
          <a:p>
            <a:pPr algn="ctr">
              <a:defRPr/>
            </a:pPr>
            <a:r>
              <a:rPr lang="it-IT"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e valutazione (D.Lg. 62/2017) </a:t>
            </a:r>
          </a:p>
        </p:txBody>
      </p:sp>
      <p:pic>
        <p:nvPicPr>
          <p:cNvPr id="3" name="Immagine 2">
            <a:hlinkClick r:id="rId2" action="ppaction://hlinksldjump"/>
            <a:extLst>
              <a:ext uri="{FF2B5EF4-FFF2-40B4-BE49-F238E27FC236}">
                <a16:creationId xmlns:a16="http://schemas.microsoft.com/office/drawing/2014/main" id="{D294B59F-9288-45B6-A25C-533655B150B8}"/>
              </a:ext>
            </a:extLst>
          </p:cNvPr>
          <p:cNvPicPr>
            <a:picLocks noChangeAspect="1"/>
          </p:cNvPicPr>
          <p:nvPr/>
        </p:nvPicPr>
        <p:blipFill>
          <a:blip r:embed="rId3"/>
          <a:stretch>
            <a:fillRect/>
          </a:stretch>
        </p:blipFill>
        <p:spPr>
          <a:xfrm>
            <a:off x="8892278" y="6197083"/>
            <a:ext cx="1926503" cy="1298561"/>
          </a:xfrm>
          <a:prstGeom prst="rect">
            <a:avLst/>
          </a:prstGeom>
        </p:spPr>
      </p:pic>
    </p:spTree>
    <p:extLst>
      <p:ext uri="{BB962C8B-B14F-4D97-AF65-F5344CB8AC3E}">
        <p14:creationId xmlns:p14="http://schemas.microsoft.com/office/powerpoint/2010/main" val="165004736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412">
                                            <p:bg/>
                                          </p:spTgt>
                                        </p:tgtEl>
                                        <p:attrNameLst>
                                          <p:attrName>style.visibility</p:attrName>
                                        </p:attrNameLst>
                                      </p:cBhvr>
                                      <p:to>
                                        <p:strVal val="visible"/>
                                      </p:to>
                                    </p:set>
                                    <p:animEffect transition="in" filter="wipe(down)">
                                      <p:cBhvr>
                                        <p:cTn id="7" dur="500"/>
                                        <p:tgtEl>
                                          <p:spTgt spid="17412">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412">
                                            <p:txEl>
                                              <p:pRg st="0" end="0"/>
                                            </p:txEl>
                                          </p:spTgt>
                                        </p:tgtEl>
                                        <p:attrNameLst>
                                          <p:attrName>style.visibility</p:attrName>
                                        </p:attrNameLst>
                                      </p:cBhvr>
                                      <p:to>
                                        <p:strVal val="visible"/>
                                      </p:to>
                                    </p:set>
                                    <p:animEffect transition="in" filter="wipe(down)">
                                      <p:cBhvr>
                                        <p:cTn id="10" dur="500"/>
                                        <p:tgtEl>
                                          <p:spTgt spid="17412">
                                            <p:txEl>
                                              <p:pRg st="0" end="0"/>
                                            </p:txEl>
                                          </p:spTgt>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413">
                                            <p:bg/>
                                          </p:spTgt>
                                        </p:tgtEl>
                                        <p:attrNameLst>
                                          <p:attrName>style.visibility</p:attrName>
                                        </p:attrNameLst>
                                      </p:cBhvr>
                                      <p:to>
                                        <p:strVal val="visible"/>
                                      </p:to>
                                    </p:set>
                                    <p:animEffect transition="in" filter="wipe(down)">
                                      <p:cBhvr>
                                        <p:cTn id="14" dur="500"/>
                                        <p:tgtEl>
                                          <p:spTgt spid="17413">
                                            <p:bg/>
                                          </p:spTgt>
                                        </p:tgtEl>
                                      </p:cBhvr>
                                    </p:animEffect>
                                  </p:childTnLst>
                                </p:cTn>
                              </p:par>
                            </p:childTnLst>
                          </p:cTn>
                        </p:par>
                        <p:par>
                          <p:cTn id="15" fill="hold" nodeType="afterGroup">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7413">
                                            <p:txEl>
                                              <p:pRg st="0" end="0"/>
                                            </p:txEl>
                                          </p:spTgt>
                                        </p:tgtEl>
                                        <p:attrNameLst>
                                          <p:attrName>style.visibility</p:attrName>
                                        </p:attrNameLst>
                                      </p:cBhvr>
                                      <p:to>
                                        <p:strVal val="visible"/>
                                      </p:to>
                                    </p:set>
                                    <p:animEffect transition="in" filter="wipe(down)">
                                      <p:cBhvr>
                                        <p:cTn id="18" dur="500"/>
                                        <p:tgtEl>
                                          <p:spTgt spid="17413">
                                            <p:txEl>
                                              <p:pRg st="0" end="0"/>
                                            </p:txEl>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7413">
                                            <p:txEl>
                                              <p:pRg st="1" end="1"/>
                                            </p:txEl>
                                          </p:spTgt>
                                        </p:tgtEl>
                                        <p:attrNameLst>
                                          <p:attrName>style.visibility</p:attrName>
                                        </p:attrNameLst>
                                      </p:cBhvr>
                                      <p:to>
                                        <p:strVal val="visible"/>
                                      </p:to>
                                    </p:set>
                                    <p:animEffect transition="in" filter="wipe(down)">
                                      <p:cBhvr>
                                        <p:cTn id="22" dur="500"/>
                                        <p:tgtEl>
                                          <p:spTgt spid="17413">
                                            <p:txEl>
                                              <p:pRg st="1" end="1"/>
                                            </p:txEl>
                                          </p:spTgt>
                                        </p:tgtEl>
                                      </p:cBhvr>
                                    </p:animEffect>
                                  </p:childTnLst>
                                </p:cTn>
                              </p:par>
                            </p:childTnLst>
                          </p:cTn>
                        </p:par>
                        <p:par>
                          <p:cTn id="23" fill="hold" nodeType="afterGroup">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7414">
                                            <p:bg/>
                                          </p:spTgt>
                                        </p:tgtEl>
                                        <p:attrNameLst>
                                          <p:attrName>style.visibility</p:attrName>
                                        </p:attrNameLst>
                                      </p:cBhvr>
                                      <p:to>
                                        <p:strVal val="visible"/>
                                      </p:to>
                                    </p:set>
                                    <p:animEffect transition="in" filter="wipe(down)">
                                      <p:cBhvr>
                                        <p:cTn id="26" dur="500"/>
                                        <p:tgtEl>
                                          <p:spTgt spid="17414">
                                            <p:bg/>
                                          </p:spTgt>
                                        </p:tgtEl>
                                      </p:cBhvr>
                                    </p:animEffect>
                                  </p:childTnLst>
                                </p:cTn>
                              </p:par>
                            </p:childTnLst>
                          </p:cTn>
                        </p:par>
                        <p:par>
                          <p:cTn id="27" fill="hold" nodeType="afterGroup">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7414">
                                            <p:txEl>
                                              <p:pRg st="0" end="0"/>
                                            </p:txEl>
                                          </p:spTgt>
                                        </p:tgtEl>
                                        <p:attrNameLst>
                                          <p:attrName>style.visibility</p:attrName>
                                        </p:attrNameLst>
                                      </p:cBhvr>
                                      <p:to>
                                        <p:strVal val="visible"/>
                                      </p:to>
                                    </p:set>
                                    <p:animEffect transition="in" filter="wipe(down)">
                                      <p:cBhvr>
                                        <p:cTn id="30" dur="500"/>
                                        <p:tgtEl>
                                          <p:spTgt spid="17414">
                                            <p:txEl>
                                              <p:pRg st="0" end="0"/>
                                            </p:txEl>
                                          </p:spTgt>
                                        </p:tgtEl>
                                      </p:cBhvr>
                                    </p:animEffect>
                                  </p:childTnLst>
                                </p:cTn>
                              </p:par>
                            </p:childTnLst>
                          </p:cTn>
                        </p:par>
                        <p:par>
                          <p:cTn id="31" fill="hold" nodeType="afterGroup">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17414">
                                            <p:txEl>
                                              <p:pRg st="1" end="1"/>
                                            </p:txEl>
                                          </p:spTgt>
                                        </p:tgtEl>
                                        <p:attrNameLst>
                                          <p:attrName>style.visibility</p:attrName>
                                        </p:attrNameLst>
                                      </p:cBhvr>
                                      <p:to>
                                        <p:strVal val="visible"/>
                                      </p:to>
                                    </p:set>
                                    <p:animEffect transition="in" filter="wipe(down)">
                                      <p:cBhvr>
                                        <p:cTn id="34" dur="500"/>
                                        <p:tgtEl>
                                          <p:spTgt spid="17414">
                                            <p:txEl>
                                              <p:pRg st="1" end="1"/>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417">
                                            <p:bg/>
                                          </p:spTgt>
                                        </p:tgtEl>
                                        <p:attrNameLst>
                                          <p:attrName>style.visibility</p:attrName>
                                        </p:attrNameLst>
                                      </p:cBhvr>
                                      <p:to>
                                        <p:strVal val="visible"/>
                                      </p:to>
                                    </p:set>
                                    <p:animEffect transition="in" filter="wipe(down)">
                                      <p:cBhvr>
                                        <p:cTn id="37" dur="500"/>
                                        <p:tgtEl>
                                          <p:spTgt spid="17417">
                                            <p:bg/>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417">
                                            <p:txEl>
                                              <p:pRg st="0" end="0"/>
                                            </p:txEl>
                                          </p:spTgt>
                                        </p:tgtEl>
                                        <p:attrNameLst>
                                          <p:attrName>style.visibility</p:attrName>
                                        </p:attrNameLst>
                                      </p:cBhvr>
                                      <p:to>
                                        <p:strVal val="visible"/>
                                      </p:to>
                                    </p:set>
                                    <p:animEffect transition="in" filter="wipe(down)">
                                      <p:cBhvr>
                                        <p:cTn id="40" dur="500"/>
                                        <p:tgtEl>
                                          <p:spTgt spid="17417">
                                            <p:txEl>
                                              <p:pRg st="0" end="0"/>
                                            </p:txEl>
                                          </p:spTgt>
                                        </p:tgtEl>
                                      </p:cBhvr>
                                    </p:animEffect>
                                  </p:childTnLst>
                                </p:cTn>
                              </p:par>
                            </p:childTnLst>
                          </p:cTn>
                        </p:par>
                        <p:par>
                          <p:cTn id="41" fill="hold" nodeType="afterGroup">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17415">
                                            <p:bg/>
                                          </p:spTgt>
                                        </p:tgtEl>
                                        <p:attrNameLst>
                                          <p:attrName>style.visibility</p:attrName>
                                        </p:attrNameLst>
                                      </p:cBhvr>
                                      <p:to>
                                        <p:strVal val="visible"/>
                                      </p:to>
                                    </p:set>
                                    <p:animEffect transition="in" filter="wipe(down)">
                                      <p:cBhvr>
                                        <p:cTn id="44" dur="500"/>
                                        <p:tgtEl>
                                          <p:spTgt spid="17415">
                                            <p:bg/>
                                          </p:spTgt>
                                        </p:tgtEl>
                                      </p:cBhvr>
                                    </p:animEffect>
                                  </p:childTnLst>
                                </p:cTn>
                              </p:par>
                            </p:childTnLst>
                          </p:cTn>
                        </p:par>
                        <p:par>
                          <p:cTn id="45" fill="hold" nodeType="afterGroup">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17415">
                                            <p:txEl>
                                              <p:pRg st="0" end="0"/>
                                            </p:txEl>
                                          </p:spTgt>
                                        </p:tgtEl>
                                        <p:attrNameLst>
                                          <p:attrName>style.visibility</p:attrName>
                                        </p:attrNameLst>
                                      </p:cBhvr>
                                      <p:to>
                                        <p:strVal val="visible"/>
                                      </p:to>
                                    </p:set>
                                    <p:animEffect transition="in" filter="wipe(down)">
                                      <p:cBhvr>
                                        <p:cTn id="48" dur="500"/>
                                        <p:tgtEl>
                                          <p:spTgt spid="17415">
                                            <p:txEl>
                                              <p:pRg st="0" end="0"/>
                                            </p:txEl>
                                          </p:spTgt>
                                        </p:tgtEl>
                                      </p:cBhvr>
                                    </p:animEffect>
                                  </p:childTnLst>
                                </p:cTn>
                              </p:par>
                            </p:childTnLst>
                          </p:cTn>
                        </p:par>
                        <p:par>
                          <p:cTn id="49" fill="hold" nodeType="afterGroup">
                            <p:stCondLst>
                              <p:cond delay="4500"/>
                            </p:stCondLst>
                            <p:childTnLst>
                              <p:par>
                                <p:cTn id="50" presetID="22" presetClass="entr" presetSubtype="4" fill="hold" grpId="0" nodeType="afterEffect">
                                  <p:stCondLst>
                                    <p:cond delay="0"/>
                                  </p:stCondLst>
                                  <p:childTnLst>
                                    <p:set>
                                      <p:cBhvr>
                                        <p:cTn id="51" dur="1" fill="hold">
                                          <p:stCondLst>
                                            <p:cond delay="0"/>
                                          </p:stCondLst>
                                        </p:cTn>
                                        <p:tgtEl>
                                          <p:spTgt spid="17415">
                                            <p:txEl>
                                              <p:pRg st="1" end="1"/>
                                            </p:txEl>
                                          </p:spTgt>
                                        </p:tgtEl>
                                        <p:attrNameLst>
                                          <p:attrName>style.visibility</p:attrName>
                                        </p:attrNameLst>
                                      </p:cBhvr>
                                      <p:to>
                                        <p:strVal val="visible"/>
                                      </p:to>
                                    </p:set>
                                    <p:animEffect transition="in" filter="wipe(down)">
                                      <p:cBhvr>
                                        <p:cTn id="52" dur="500"/>
                                        <p:tgtEl>
                                          <p:spTgt spid="17415">
                                            <p:txEl>
                                              <p:pRg st="1" end="1"/>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7418">
                                            <p:bg/>
                                          </p:spTgt>
                                        </p:tgtEl>
                                        <p:attrNameLst>
                                          <p:attrName>style.visibility</p:attrName>
                                        </p:attrNameLst>
                                      </p:cBhvr>
                                      <p:to>
                                        <p:strVal val="visible"/>
                                      </p:to>
                                    </p:set>
                                    <p:animEffect transition="in" filter="wipe(down)">
                                      <p:cBhvr>
                                        <p:cTn id="55" dur="500"/>
                                        <p:tgtEl>
                                          <p:spTgt spid="17418">
                                            <p:bg/>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418">
                                            <p:txEl>
                                              <p:pRg st="0" end="0"/>
                                            </p:txEl>
                                          </p:spTgt>
                                        </p:tgtEl>
                                        <p:attrNameLst>
                                          <p:attrName>style.visibility</p:attrName>
                                        </p:attrNameLst>
                                      </p:cBhvr>
                                      <p:to>
                                        <p:strVal val="visible"/>
                                      </p:to>
                                    </p:set>
                                    <p:animEffect transition="in" filter="wipe(down)">
                                      <p:cBhvr>
                                        <p:cTn id="58" dur="500"/>
                                        <p:tgtEl>
                                          <p:spTgt spid="17418">
                                            <p:txEl>
                                              <p:pRg st="0" end="0"/>
                                            </p:txEl>
                                          </p:spTgt>
                                        </p:tgtEl>
                                      </p:cBhvr>
                                    </p:animEffect>
                                  </p:childTnLst>
                                </p:cTn>
                              </p:par>
                            </p:childTnLst>
                          </p:cTn>
                        </p:par>
                        <p:par>
                          <p:cTn id="59" fill="hold" nodeType="afterGroup">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17419">
                                            <p:bg/>
                                          </p:spTgt>
                                        </p:tgtEl>
                                        <p:attrNameLst>
                                          <p:attrName>style.visibility</p:attrName>
                                        </p:attrNameLst>
                                      </p:cBhvr>
                                      <p:to>
                                        <p:strVal val="visible"/>
                                      </p:to>
                                    </p:set>
                                    <p:animEffect transition="in" filter="wipe(down)">
                                      <p:cBhvr>
                                        <p:cTn id="62" dur="500"/>
                                        <p:tgtEl>
                                          <p:spTgt spid="17419">
                                            <p:bg/>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419">
                                            <p:txEl>
                                              <p:pRg st="0" end="0"/>
                                            </p:txEl>
                                          </p:spTgt>
                                        </p:tgtEl>
                                        <p:attrNameLst>
                                          <p:attrName>style.visibility</p:attrName>
                                        </p:attrNameLst>
                                      </p:cBhvr>
                                      <p:to>
                                        <p:strVal val="visible"/>
                                      </p:to>
                                    </p:set>
                                    <p:animEffect transition="in" filter="wipe(down)">
                                      <p:cBhvr>
                                        <p:cTn id="65" dur="500"/>
                                        <p:tgtEl>
                                          <p:spTgt spid="17419">
                                            <p:txEl>
                                              <p:pRg st="0" end="0"/>
                                            </p:txEl>
                                          </p:spTgt>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7416">
                                            <p:bg/>
                                          </p:spTgt>
                                        </p:tgtEl>
                                        <p:attrNameLst>
                                          <p:attrName>style.visibility</p:attrName>
                                        </p:attrNameLst>
                                      </p:cBhvr>
                                      <p:to>
                                        <p:strVal val="visible"/>
                                      </p:to>
                                    </p:set>
                                    <p:animEffect transition="in" filter="wipe(down)">
                                      <p:cBhvr>
                                        <p:cTn id="68" dur="500"/>
                                        <p:tgtEl>
                                          <p:spTgt spid="17416">
                                            <p:bg/>
                                          </p:spTgt>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7416">
                                            <p:txEl>
                                              <p:pRg st="0" end="0"/>
                                            </p:txEl>
                                          </p:spTgt>
                                        </p:tgtEl>
                                        <p:attrNameLst>
                                          <p:attrName>style.visibility</p:attrName>
                                        </p:attrNameLst>
                                      </p:cBhvr>
                                      <p:to>
                                        <p:strVal val="visible"/>
                                      </p:to>
                                    </p:set>
                                    <p:animEffect transition="in" filter="wipe(down)">
                                      <p:cBhvr>
                                        <p:cTn id="71" dur="500"/>
                                        <p:tgtEl>
                                          <p:spTgt spid="17416">
                                            <p:txEl>
                                              <p:pRg st="0" end="0"/>
                                            </p:txEl>
                                          </p:spTgt>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7416">
                                            <p:txEl>
                                              <p:pRg st="1" end="1"/>
                                            </p:txEl>
                                          </p:spTgt>
                                        </p:tgtEl>
                                        <p:attrNameLst>
                                          <p:attrName>style.visibility</p:attrName>
                                        </p:attrNameLst>
                                      </p:cBhvr>
                                      <p:to>
                                        <p:strVal val="visible"/>
                                      </p:to>
                                    </p:set>
                                    <p:animEffect transition="in" filter="wipe(down)">
                                      <p:cBhvr>
                                        <p:cTn id="74" dur="500"/>
                                        <p:tgtEl>
                                          <p:spTgt spid="174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allAtOnce" animBg="1"/>
      <p:bldP spid="17413" grpId="0" build="allAtOnce" animBg="1"/>
      <p:bldP spid="17414" grpId="0" build="allAtOnce" animBg="1"/>
      <p:bldP spid="17415" grpId="0" build="allAtOnce" animBg="1"/>
      <p:bldP spid="17416" grpId="0" build="allAtOnce" animBg="1"/>
      <p:bldP spid="17417" grpId="0" build="allAtOnce" animBg="1"/>
      <p:bldP spid="17418" grpId="0" build="allAtOnce" animBg="1"/>
      <p:bldP spid="17419"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555BDE-0C91-456C-9230-A8FB16EF8F6B}"/>
              </a:ext>
            </a:extLst>
          </p:cNvPr>
          <p:cNvSpPr>
            <a:spLocks noGrp="1"/>
          </p:cNvSpPr>
          <p:nvPr>
            <p:ph type="title"/>
          </p:nvPr>
        </p:nvSpPr>
        <p:spPr/>
        <p:txBody>
          <a:bodyPr>
            <a:normAutofit/>
          </a:bodyPr>
          <a:lstStyle/>
          <a:p>
            <a:r>
              <a:rPr lang="it-IT" sz="2807" b="1" i="1" dirty="0">
                <a:solidFill>
                  <a:schemeClr val="accent1">
                    <a:lumMod val="75000"/>
                  </a:schemeClr>
                </a:solidFill>
                <a:latin typeface="Times New Roman" panose="02020603050405020304" pitchFamily="18" charset="0"/>
                <a:cs typeface="Times New Roman" panose="02020603050405020304" pitchFamily="18" charset="0"/>
              </a:rPr>
              <a:t>Traccia n. 1977</a:t>
            </a:r>
          </a:p>
        </p:txBody>
      </p:sp>
      <p:sp>
        <p:nvSpPr>
          <p:cNvPr id="3" name="Segnaposto contenuto 2">
            <a:extLst>
              <a:ext uri="{FF2B5EF4-FFF2-40B4-BE49-F238E27FC236}">
                <a16:creationId xmlns:a16="http://schemas.microsoft.com/office/drawing/2014/main" id="{9C047D29-6248-4310-98A4-D48C9FDD6DAF}"/>
              </a:ext>
            </a:extLst>
          </p:cNvPr>
          <p:cNvSpPr>
            <a:spLocks noGrp="1"/>
          </p:cNvSpPr>
          <p:nvPr>
            <p:ph idx="1"/>
          </p:nvPr>
        </p:nvSpPr>
        <p:spPr/>
        <p:txBody>
          <a:bodyPr>
            <a:normAutofit fontScale="92500"/>
          </a:bodyPr>
          <a:lstStyle/>
          <a:p>
            <a:pPr marL="0" indent="0" algn="just">
              <a:buNone/>
            </a:pPr>
            <a:r>
              <a:rPr lang="it-IT" dirty="0">
                <a:solidFill>
                  <a:schemeClr val="accent5">
                    <a:lumMod val="50000"/>
                  </a:schemeClr>
                </a:solidFill>
                <a:latin typeface="Times New Roman" panose="02020603050405020304" pitchFamily="18" charset="0"/>
                <a:cs typeface="Times New Roman" panose="02020603050405020304" pitchFamily="18" charset="0"/>
              </a:rPr>
              <a:t>A partire dalla presentazione dei contenuti, delle scelte metodologiche e degli strumenti didattici individuati, e in riferimento agli obiettivi di apprendimento e ai traguardi per lo sviluppo delle competenze delle Indicazioni Nazionali 2012, dei Nuovi Scenari, la candidata illustri la progettazione di un’attività didattica per una classe quarta di scuola primaria, composta da 20 bambini e tenuto conto anche della presenza di un alunno dislessico e di un alunno certificato ex L.104/92: </a:t>
            </a:r>
          </a:p>
          <a:p>
            <a:pPr marL="0" indent="0" algn="just">
              <a:buNone/>
            </a:pPr>
            <a:r>
              <a:rPr lang="it-IT" b="1" i="1" dirty="0">
                <a:solidFill>
                  <a:schemeClr val="accent5">
                    <a:lumMod val="50000"/>
                  </a:schemeClr>
                </a:solidFill>
                <a:latin typeface="Times New Roman" panose="02020603050405020304" pitchFamily="18" charset="0"/>
                <a:cs typeface="Times New Roman" panose="02020603050405020304" pitchFamily="18" charset="0"/>
              </a:rPr>
              <a:t>SCIENZE: I mammiferi marini</a:t>
            </a:r>
          </a:p>
        </p:txBody>
      </p:sp>
      <p:pic>
        <p:nvPicPr>
          <p:cNvPr id="4" name="Elementi multimediali online 4" title="La Sirenetta - &quot;In fondo al mar&quot;">
            <a:hlinkClick r:id="" action="ppaction://media"/>
            <a:extLst>
              <a:ext uri="{FF2B5EF4-FFF2-40B4-BE49-F238E27FC236}">
                <a16:creationId xmlns:a16="http://schemas.microsoft.com/office/drawing/2014/main" id="{E22FF50C-0C56-4951-96C4-54AB411FAF1F}"/>
              </a:ext>
            </a:extLst>
          </p:cNvPr>
          <p:cNvPicPr>
            <a:picLocks noRot="1" noChangeAspect="1"/>
          </p:cNvPicPr>
          <p:nvPr>
            <a:videoFile r:link="rId1"/>
          </p:nvPr>
        </p:nvPicPr>
        <p:blipFill>
          <a:blip r:embed="rId3"/>
          <a:stretch>
            <a:fillRect/>
          </a:stretch>
        </p:blipFill>
        <p:spPr>
          <a:xfrm>
            <a:off x="7593520" y="828233"/>
            <a:ext cx="2156002" cy="1617001"/>
          </a:xfrm>
          <a:prstGeom prst="rect">
            <a:avLst/>
          </a:prstGeom>
        </p:spPr>
      </p:pic>
    </p:spTree>
    <p:extLst>
      <p:ext uri="{BB962C8B-B14F-4D97-AF65-F5344CB8AC3E}">
        <p14:creationId xmlns:p14="http://schemas.microsoft.com/office/powerpoint/2010/main" val="427477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5F96992F-F14A-41B6-8E29-02581DDC0A62}"/>
              </a:ext>
            </a:extLst>
          </p:cNvPr>
          <p:cNvPicPr/>
          <p:nvPr/>
        </p:nvPicPr>
        <p:blipFill>
          <a:blip r:embed="rId2" cstate="print"/>
          <a:stretch>
            <a:fillRect/>
          </a:stretch>
        </p:blipFill>
        <p:spPr>
          <a:xfrm>
            <a:off x="2486079" y="1000414"/>
            <a:ext cx="5721241" cy="5555671"/>
          </a:xfrm>
          <a:prstGeom prst="rect">
            <a:avLst/>
          </a:prstGeom>
        </p:spPr>
      </p:pic>
      <p:sp>
        <p:nvSpPr>
          <p:cNvPr id="3" name="Rettangolo 2">
            <a:extLst>
              <a:ext uri="{FF2B5EF4-FFF2-40B4-BE49-F238E27FC236}">
                <a16:creationId xmlns:a16="http://schemas.microsoft.com/office/drawing/2014/main" id="{EAE35CD4-DD7E-4CEF-8B84-FE226580B9BF}"/>
              </a:ext>
            </a:extLst>
          </p:cNvPr>
          <p:cNvSpPr/>
          <p:nvPr/>
        </p:nvSpPr>
        <p:spPr>
          <a:xfrm>
            <a:off x="3557596" y="522219"/>
            <a:ext cx="3578205" cy="369332"/>
          </a:xfrm>
          <a:prstGeom prst="rect">
            <a:avLst/>
          </a:prstGeom>
          <a:solidFill>
            <a:schemeClr val="accent5">
              <a:lumMod val="60000"/>
              <a:lumOff val="40000"/>
            </a:schemeClr>
          </a:solidFill>
        </p:spPr>
        <p:txBody>
          <a:bodyPr wrap="square">
            <a:spAutoFit/>
          </a:bodyPr>
          <a:lstStyle/>
          <a:p>
            <a:pPr algn="ctr">
              <a:lnSpc>
                <a:spcPct val="100000"/>
              </a:lnSpc>
              <a:spcBef>
                <a:spcPts val="295"/>
              </a:spcBef>
            </a:pPr>
            <a:r>
              <a:rPr lang="it-IT" dirty="0">
                <a:solidFill>
                  <a:schemeClr val="accent5">
                    <a:lumMod val="75000"/>
                  </a:schemeClr>
                </a:solidFill>
                <a:latin typeface="Bradley Hand ITC"/>
                <a:cs typeface="Bradley Hand ITC"/>
              </a:rPr>
              <a:t>Salviamo il mare</a:t>
            </a:r>
          </a:p>
        </p:txBody>
      </p:sp>
      <p:pic>
        <p:nvPicPr>
          <p:cNvPr id="4" name="Immagine 3">
            <a:hlinkClick r:id="rId3" action="ppaction://hlinksldjump"/>
            <a:extLst>
              <a:ext uri="{FF2B5EF4-FFF2-40B4-BE49-F238E27FC236}">
                <a16:creationId xmlns:a16="http://schemas.microsoft.com/office/drawing/2014/main" id="{FE19982B-F9F8-4C40-91E6-A65CCD06B4E9}"/>
              </a:ext>
            </a:extLst>
          </p:cNvPr>
          <p:cNvPicPr>
            <a:picLocks noChangeAspect="1"/>
          </p:cNvPicPr>
          <p:nvPr/>
        </p:nvPicPr>
        <p:blipFill>
          <a:blip r:embed="rId4"/>
          <a:stretch>
            <a:fillRect/>
          </a:stretch>
        </p:blipFill>
        <p:spPr>
          <a:xfrm>
            <a:off x="8975160" y="706885"/>
            <a:ext cx="872416" cy="587058"/>
          </a:xfrm>
          <a:prstGeom prst="rect">
            <a:avLst/>
          </a:prstGeom>
        </p:spPr>
      </p:pic>
    </p:spTree>
    <p:extLst>
      <p:ext uri="{BB962C8B-B14F-4D97-AF65-F5344CB8AC3E}">
        <p14:creationId xmlns:p14="http://schemas.microsoft.com/office/powerpoint/2010/main" val="195340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A4D852-EED5-442F-A1A9-189B7FEFC544}"/>
              </a:ext>
            </a:extLst>
          </p:cNvPr>
          <p:cNvSpPr>
            <a:spLocks noGrp="1"/>
          </p:cNvSpPr>
          <p:nvPr>
            <p:ph type="title"/>
          </p:nvPr>
        </p:nvSpPr>
        <p:spPr>
          <a:xfrm>
            <a:off x="1233853" y="1811282"/>
            <a:ext cx="8497140" cy="678620"/>
          </a:xfrm>
        </p:spPr>
        <p:txBody>
          <a:bodyPr>
            <a:normAutofit/>
          </a:bodyPr>
          <a:lstStyle/>
          <a:p>
            <a:r>
              <a:rPr lang="it-IT" sz="3158" b="1" i="1" dirty="0">
                <a:solidFill>
                  <a:schemeClr val="accent5">
                    <a:lumMod val="50000"/>
                  </a:schemeClr>
                </a:solidFill>
                <a:latin typeface="Times New Roman" panose="02020603050405020304" pitchFamily="18" charset="0"/>
                <a:cs typeface="Times New Roman" panose="02020603050405020304" pitchFamily="18" charset="0"/>
              </a:rPr>
              <a:t>Disciplina				   </a:t>
            </a:r>
            <a:r>
              <a:rPr lang="it-IT" sz="3158" b="1" i="1" dirty="0">
                <a:solidFill>
                  <a:schemeClr val="accent5"/>
                </a:solidFill>
                <a:latin typeface="Times New Roman" panose="02020603050405020304" pitchFamily="18" charset="0"/>
                <a:cs typeface="Times New Roman" panose="02020603050405020304" pitchFamily="18" charset="0"/>
              </a:rPr>
              <a:t>Discipline trasversali</a:t>
            </a:r>
          </a:p>
        </p:txBody>
      </p:sp>
      <p:sp>
        <p:nvSpPr>
          <p:cNvPr id="4" name="Rettangolo con due angoli in diagonale arrotondati 3">
            <a:extLst>
              <a:ext uri="{FF2B5EF4-FFF2-40B4-BE49-F238E27FC236}">
                <a16:creationId xmlns:a16="http://schemas.microsoft.com/office/drawing/2014/main" id="{17219D47-1379-4B33-81A7-6F7CB0C720E2}"/>
              </a:ext>
            </a:extLst>
          </p:cNvPr>
          <p:cNvSpPr/>
          <p:nvPr/>
        </p:nvSpPr>
        <p:spPr>
          <a:xfrm>
            <a:off x="1435382" y="3780820"/>
            <a:ext cx="2998266" cy="832852"/>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dirty="0">
                <a:solidFill>
                  <a:schemeClr val="accent5">
                    <a:lumMod val="50000"/>
                  </a:schemeClr>
                </a:solidFill>
                <a:latin typeface="Times New Roman" panose="02020603050405020304" pitchFamily="18" charset="0"/>
                <a:cs typeface="Times New Roman" panose="02020603050405020304" pitchFamily="18" charset="0"/>
              </a:rPr>
              <a:t>SCIENZE</a:t>
            </a:r>
          </a:p>
        </p:txBody>
      </p:sp>
      <p:sp>
        <p:nvSpPr>
          <p:cNvPr id="10" name="Rettangolo con due angoli in diagonale arrotondati 9">
            <a:extLst>
              <a:ext uri="{FF2B5EF4-FFF2-40B4-BE49-F238E27FC236}">
                <a16:creationId xmlns:a16="http://schemas.microsoft.com/office/drawing/2014/main" id="{A4FA08DA-BF98-4D97-9576-5177F4B0D923}"/>
              </a:ext>
            </a:extLst>
          </p:cNvPr>
          <p:cNvSpPr/>
          <p:nvPr/>
        </p:nvSpPr>
        <p:spPr>
          <a:xfrm>
            <a:off x="5733307" y="5471209"/>
            <a:ext cx="2953024" cy="672961"/>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a:solidFill>
                  <a:schemeClr val="accent5"/>
                </a:solidFill>
                <a:latin typeface="Times New Roman" panose="02020603050405020304" pitchFamily="18" charset="0"/>
                <a:cs typeface="Times New Roman" panose="02020603050405020304" pitchFamily="18" charset="0"/>
              </a:rPr>
              <a:t>Inglese</a:t>
            </a:r>
            <a:endParaRPr lang="it-IT" sz="3158" b="1" i="1" dirty="0">
              <a:solidFill>
                <a:schemeClr val="accent5"/>
              </a:solidFill>
              <a:latin typeface="Times New Roman" panose="02020603050405020304" pitchFamily="18" charset="0"/>
              <a:cs typeface="Times New Roman" panose="02020603050405020304" pitchFamily="18" charset="0"/>
            </a:endParaRPr>
          </a:p>
        </p:txBody>
      </p:sp>
      <p:sp>
        <p:nvSpPr>
          <p:cNvPr id="14" name="Rettangolo con due angoli in diagonale arrotondati 13">
            <a:extLst>
              <a:ext uri="{FF2B5EF4-FFF2-40B4-BE49-F238E27FC236}">
                <a16:creationId xmlns:a16="http://schemas.microsoft.com/office/drawing/2014/main" id="{59BEB05D-5967-4AC6-91BE-2AFC5817D656}"/>
              </a:ext>
            </a:extLst>
          </p:cNvPr>
          <p:cNvSpPr/>
          <p:nvPr/>
        </p:nvSpPr>
        <p:spPr>
          <a:xfrm>
            <a:off x="5733307" y="4587076"/>
            <a:ext cx="2998266" cy="672961"/>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dirty="0">
                <a:solidFill>
                  <a:schemeClr val="accent5"/>
                </a:solidFill>
                <a:latin typeface="Times New Roman" panose="02020603050405020304" pitchFamily="18" charset="0"/>
                <a:cs typeface="Times New Roman" panose="02020603050405020304" pitchFamily="18" charset="0"/>
              </a:rPr>
              <a:t>Arte e immagine</a:t>
            </a:r>
          </a:p>
        </p:txBody>
      </p:sp>
      <p:sp>
        <p:nvSpPr>
          <p:cNvPr id="15" name="Rettangolo con due angoli in diagonale arrotondati 14">
            <a:extLst>
              <a:ext uri="{FF2B5EF4-FFF2-40B4-BE49-F238E27FC236}">
                <a16:creationId xmlns:a16="http://schemas.microsoft.com/office/drawing/2014/main" id="{2BD4E42E-358E-40BD-8739-6FE743288294}"/>
              </a:ext>
            </a:extLst>
          </p:cNvPr>
          <p:cNvSpPr/>
          <p:nvPr/>
        </p:nvSpPr>
        <p:spPr>
          <a:xfrm>
            <a:off x="5733307" y="3778250"/>
            <a:ext cx="2998265" cy="597655"/>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a:solidFill>
                  <a:schemeClr val="accent5"/>
                </a:solidFill>
                <a:latin typeface="Times New Roman" panose="02020603050405020304" pitchFamily="18" charset="0"/>
                <a:cs typeface="Times New Roman" panose="02020603050405020304" pitchFamily="18" charset="0"/>
              </a:rPr>
              <a:t>Ed. Civica</a:t>
            </a:r>
            <a:endParaRPr lang="it-IT" sz="3158" b="1" i="1" dirty="0">
              <a:solidFill>
                <a:schemeClr val="accent5"/>
              </a:solidFill>
              <a:latin typeface="Times New Roman" panose="02020603050405020304" pitchFamily="18" charset="0"/>
              <a:cs typeface="Times New Roman" panose="02020603050405020304" pitchFamily="18" charset="0"/>
            </a:endParaRPr>
          </a:p>
        </p:txBody>
      </p:sp>
      <p:sp>
        <p:nvSpPr>
          <p:cNvPr id="16" name="Rettangolo con due angoli in diagonale arrotondati 15">
            <a:extLst>
              <a:ext uri="{FF2B5EF4-FFF2-40B4-BE49-F238E27FC236}">
                <a16:creationId xmlns:a16="http://schemas.microsoft.com/office/drawing/2014/main" id="{3DF499FA-8B85-4B54-94C7-5D3788F2787A}"/>
              </a:ext>
            </a:extLst>
          </p:cNvPr>
          <p:cNvSpPr/>
          <p:nvPr/>
        </p:nvSpPr>
        <p:spPr>
          <a:xfrm>
            <a:off x="5733307" y="2987306"/>
            <a:ext cx="2998264" cy="625924"/>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a:solidFill>
                  <a:schemeClr val="accent5"/>
                </a:solidFill>
                <a:latin typeface="Times New Roman" panose="02020603050405020304" pitchFamily="18" charset="0"/>
                <a:cs typeface="Times New Roman" panose="02020603050405020304" pitchFamily="18" charset="0"/>
              </a:rPr>
              <a:t>Italiano</a:t>
            </a:r>
            <a:endParaRPr lang="it-IT" sz="3158" b="1" i="1" dirty="0">
              <a:solidFill>
                <a:schemeClr val="accent5"/>
              </a:solidFill>
              <a:latin typeface="Times New Roman" panose="02020603050405020304" pitchFamily="18" charset="0"/>
              <a:cs typeface="Times New Roman" panose="02020603050405020304" pitchFamily="18" charset="0"/>
            </a:endParaRPr>
          </a:p>
        </p:txBody>
      </p:sp>
      <p:sp>
        <p:nvSpPr>
          <p:cNvPr id="8" name="CasellaDiTesto 7">
            <a:extLst>
              <a:ext uri="{FF2B5EF4-FFF2-40B4-BE49-F238E27FC236}">
                <a16:creationId xmlns:a16="http://schemas.microsoft.com/office/drawing/2014/main" id="{740003C1-1B65-4A5C-B9B8-1C69BE29F670}"/>
              </a:ext>
            </a:extLst>
          </p:cNvPr>
          <p:cNvSpPr txBox="1"/>
          <p:nvPr/>
        </p:nvSpPr>
        <p:spPr>
          <a:xfrm>
            <a:off x="3847568" y="652592"/>
            <a:ext cx="3219660" cy="646331"/>
          </a:xfrm>
          <a:prstGeom prst="rect">
            <a:avLst/>
          </a:prstGeom>
          <a:noFill/>
        </p:spPr>
        <p:txBody>
          <a:bodyPr wrap="square" rtlCol="0">
            <a:spAutoFit/>
          </a:bodyPr>
          <a:lstStyle/>
          <a:p>
            <a:r>
              <a:rPr lang="it-IT" sz="3600" dirty="0">
                <a:solidFill>
                  <a:schemeClr val="accent5">
                    <a:lumMod val="75000"/>
                  </a:schemeClr>
                </a:solidFill>
                <a:latin typeface="Times New Roman" panose="02020603050405020304" pitchFamily="18" charset="0"/>
                <a:cs typeface="Times New Roman" panose="02020603050405020304" pitchFamily="18" charset="0"/>
              </a:rPr>
              <a:t>Scelte didattiche</a:t>
            </a:r>
          </a:p>
        </p:txBody>
      </p:sp>
    </p:spTree>
    <p:extLst>
      <p:ext uri="{BB962C8B-B14F-4D97-AF65-F5344CB8AC3E}">
        <p14:creationId xmlns:p14="http://schemas.microsoft.com/office/powerpoint/2010/main" val="287020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1+#ppt_w/2"/>
                                          </p:val>
                                        </p:tav>
                                        <p:tav tm="100000">
                                          <p:val>
                                            <p:strVal val="#ppt_x"/>
                                          </p:val>
                                        </p:tav>
                                      </p:tavLst>
                                    </p:anim>
                                    <p:anim calcmode="lin" valueType="num">
                                      <p:cBhvr additive="base">
                                        <p:cTn id="2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384E9B-F784-4535-9971-17F2592F9A74}"/>
              </a:ext>
            </a:extLst>
          </p:cNvPr>
          <p:cNvSpPr>
            <a:spLocks noGrp="1"/>
          </p:cNvSpPr>
          <p:nvPr>
            <p:ph type="title"/>
          </p:nvPr>
        </p:nvSpPr>
        <p:spPr>
          <a:xfrm>
            <a:off x="1173191" y="1383373"/>
            <a:ext cx="8421049" cy="1423217"/>
          </a:xfrm>
        </p:spPr>
        <p:txBody>
          <a:bodyPr>
            <a:normAutofit/>
          </a:bodyPr>
          <a:lstStyle/>
          <a:p>
            <a:r>
              <a:rPr lang="it-IT" sz="2807" b="1" i="1" dirty="0">
                <a:solidFill>
                  <a:schemeClr val="accent5">
                    <a:lumMod val="50000"/>
                  </a:schemeClr>
                </a:solidFill>
                <a:latin typeface="Times New Roman" panose="02020603050405020304" pitchFamily="18" charset="0"/>
                <a:cs typeface="Times New Roman" panose="02020603050405020304" pitchFamily="18" charset="0"/>
              </a:rPr>
              <a:t>Indicazioni Nazionali 2012</a:t>
            </a:r>
            <a:br>
              <a:rPr lang="it-IT" sz="2807" b="1" i="1" dirty="0">
                <a:solidFill>
                  <a:schemeClr val="accent5">
                    <a:lumMod val="50000"/>
                  </a:schemeClr>
                </a:solidFill>
                <a:latin typeface="Times New Roman" panose="02020603050405020304" pitchFamily="18" charset="0"/>
                <a:cs typeface="Times New Roman" panose="02020603050405020304" pitchFamily="18" charset="0"/>
              </a:rPr>
            </a:br>
            <a:br>
              <a:rPr lang="it-IT" sz="2807" b="1" i="1" dirty="0">
                <a:solidFill>
                  <a:schemeClr val="accent5">
                    <a:lumMod val="50000"/>
                  </a:schemeClr>
                </a:solidFill>
                <a:latin typeface="Times New Roman" panose="02020603050405020304" pitchFamily="18" charset="0"/>
                <a:cs typeface="Times New Roman" panose="02020603050405020304" pitchFamily="18" charset="0"/>
              </a:rPr>
            </a:br>
            <a:endParaRPr lang="it-IT" sz="2807"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Segnaposto testo 2">
            <a:extLst>
              <a:ext uri="{FF2B5EF4-FFF2-40B4-BE49-F238E27FC236}">
                <a16:creationId xmlns:a16="http://schemas.microsoft.com/office/drawing/2014/main" id="{2CC1560E-1E36-441D-947B-B6227477D780}"/>
              </a:ext>
            </a:extLst>
          </p:cNvPr>
          <p:cNvSpPr>
            <a:spLocks noGrp="1"/>
          </p:cNvSpPr>
          <p:nvPr>
            <p:ph type="body" idx="1"/>
          </p:nvPr>
        </p:nvSpPr>
        <p:spPr>
          <a:xfrm>
            <a:off x="1136174" y="2969761"/>
            <a:ext cx="4138346" cy="505430"/>
          </a:xfrm>
          <a:ln>
            <a:solidFill>
              <a:schemeClr val="accent2">
                <a:lumMod val="50000"/>
              </a:schemeClr>
            </a:solidFill>
          </a:ln>
        </p:spPr>
        <p:txBody>
          <a:bodyPr/>
          <a:lstStyle/>
          <a:p>
            <a:pPr algn="ctr"/>
            <a:r>
              <a:rPr lang="it-IT" sz="2400" b="1" i="1" dirty="0">
                <a:latin typeface="Times New Roman" panose="02020603050405020304" pitchFamily="18" charset="0"/>
                <a:cs typeface="Times New Roman" panose="02020603050405020304" pitchFamily="18" charset="0"/>
              </a:rPr>
              <a:t>Obiettivi(modulabili)</a:t>
            </a:r>
          </a:p>
        </p:txBody>
      </p:sp>
      <p:sp>
        <p:nvSpPr>
          <p:cNvPr id="4" name="Segnaposto contenuto 3">
            <a:extLst>
              <a:ext uri="{FF2B5EF4-FFF2-40B4-BE49-F238E27FC236}">
                <a16:creationId xmlns:a16="http://schemas.microsoft.com/office/drawing/2014/main" id="{512EFCEB-A103-4481-91DE-E2AFDECD5912}"/>
              </a:ext>
            </a:extLst>
          </p:cNvPr>
          <p:cNvSpPr>
            <a:spLocks noGrp="1"/>
          </p:cNvSpPr>
          <p:nvPr>
            <p:ph sz="half" idx="2"/>
          </p:nvPr>
        </p:nvSpPr>
        <p:spPr>
          <a:xfrm>
            <a:off x="1171338" y="3537371"/>
            <a:ext cx="4103181" cy="3018412"/>
          </a:xfrm>
          <a:ln>
            <a:solidFill>
              <a:schemeClr val="accent1">
                <a:lumMod val="50000"/>
              </a:schemeClr>
            </a:solidFill>
          </a:ln>
        </p:spPr>
        <p:txBody>
          <a:bodyPr>
            <a:noAutofit/>
          </a:bodyPr>
          <a:lstStyle/>
          <a:p>
            <a:pPr algn="just"/>
            <a:r>
              <a:rPr lang="it-IT" sz="1579" dirty="0">
                <a:solidFill>
                  <a:schemeClr val="accent5">
                    <a:lumMod val="50000"/>
                  </a:schemeClr>
                </a:solidFill>
                <a:latin typeface="Times New Roman" panose="02020603050405020304" pitchFamily="18" charset="0"/>
                <a:cs typeface="Times New Roman" panose="02020603050405020304" pitchFamily="18" charset="0"/>
              </a:rPr>
              <a:t> Elaborare i primi elementi di classificazione animale e sulla base di osservazioni personali.</a:t>
            </a:r>
          </a:p>
          <a:p>
            <a:pPr algn="just"/>
            <a:r>
              <a:rPr lang="it-IT" sz="1579" dirty="0">
                <a:solidFill>
                  <a:schemeClr val="accent5">
                    <a:lumMod val="50000"/>
                  </a:schemeClr>
                </a:solidFill>
                <a:latin typeface="Times New Roman" panose="02020603050405020304" pitchFamily="18" charset="0"/>
                <a:cs typeface="Times New Roman" panose="02020603050405020304" pitchFamily="18" charset="0"/>
              </a:rPr>
              <a:t>  Proseguire l’osservazione e l’interpretazione delle trasformazioni ambientali, ivi comprese quelle globali, in particolare quelle conseguenti all’azione modificatrice dell’uomo.</a:t>
            </a:r>
          </a:p>
          <a:p>
            <a:pPr algn="just"/>
            <a:r>
              <a:rPr lang="it-IT" sz="1579" dirty="0">
                <a:solidFill>
                  <a:schemeClr val="accent5">
                    <a:lumMod val="50000"/>
                  </a:schemeClr>
                </a:solidFill>
                <a:latin typeface="Times New Roman" panose="02020603050405020304" pitchFamily="18" charset="0"/>
                <a:cs typeface="Times New Roman" panose="02020603050405020304" pitchFamily="18" charset="0"/>
              </a:rPr>
              <a:t>Osservare le caratteristiche dell’acqua e il suo ruolo nell’ambiente.</a:t>
            </a:r>
          </a:p>
        </p:txBody>
      </p:sp>
      <p:sp>
        <p:nvSpPr>
          <p:cNvPr id="5" name="Segnaposto testo 4">
            <a:extLst>
              <a:ext uri="{FF2B5EF4-FFF2-40B4-BE49-F238E27FC236}">
                <a16:creationId xmlns:a16="http://schemas.microsoft.com/office/drawing/2014/main" id="{C8D2E8FD-1003-4502-A543-96D75DFD90B2}"/>
              </a:ext>
            </a:extLst>
          </p:cNvPr>
          <p:cNvSpPr>
            <a:spLocks noGrp="1"/>
          </p:cNvSpPr>
          <p:nvPr>
            <p:ph type="body" sz="quarter" idx="3"/>
          </p:nvPr>
        </p:nvSpPr>
        <p:spPr>
          <a:xfrm>
            <a:off x="5383715" y="2961764"/>
            <a:ext cx="4138346" cy="505430"/>
          </a:xfrm>
          <a:ln>
            <a:solidFill>
              <a:schemeClr val="accent1">
                <a:lumMod val="50000"/>
              </a:schemeClr>
            </a:solidFill>
          </a:ln>
        </p:spPr>
        <p:txBody>
          <a:bodyPr/>
          <a:lstStyle/>
          <a:p>
            <a:pPr algn="ctr"/>
            <a:r>
              <a:rPr lang="it-IT" sz="2000" b="1" i="1" dirty="0">
                <a:latin typeface="Times New Roman" panose="02020603050405020304" pitchFamily="18" charset="0"/>
                <a:cs typeface="Times New Roman" panose="02020603050405020304" pitchFamily="18" charset="0"/>
              </a:rPr>
              <a:t>Traguardi(ineludibili e prescrittivi)</a:t>
            </a:r>
          </a:p>
        </p:txBody>
      </p:sp>
      <p:sp>
        <p:nvSpPr>
          <p:cNvPr id="6" name="Segnaposto contenuto 5">
            <a:extLst>
              <a:ext uri="{FF2B5EF4-FFF2-40B4-BE49-F238E27FC236}">
                <a16:creationId xmlns:a16="http://schemas.microsoft.com/office/drawing/2014/main" id="{5A4C1AF8-369F-4BEB-BF77-0BDECF10E0EC}"/>
              </a:ext>
            </a:extLst>
          </p:cNvPr>
          <p:cNvSpPr>
            <a:spLocks noGrp="1"/>
          </p:cNvSpPr>
          <p:nvPr>
            <p:ph sz="quarter" idx="4"/>
          </p:nvPr>
        </p:nvSpPr>
        <p:spPr>
          <a:xfrm>
            <a:off x="5418879" y="3537371"/>
            <a:ext cx="4103181" cy="3018412"/>
          </a:xfrm>
          <a:ln>
            <a:solidFill>
              <a:schemeClr val="accent1">
                <a:lumMod val="50000"/>
              </a:schemeClr>
            </a:solidFill>
          </a:ln>
        </p:spPr>
        <p:txBody>
          <a:bodyPr>
            <a:noAutofit/>
          </a:bodyPr>
          <a:lstStyle/>
          <a:p>
            <a:r>
              <a:rPr lang="it-IT" sz="1579" dirty="0">
                <a:solidFill>
                  <a:schemeClr val="accent5">
                    <a:lumMod val="50000"/>
                  </a:schemeClr>
                </a:solidFill>
                <a:latin typeface="Times New Roman" panose="02020603050405020304" pitchFamily="18" charset="0"/>
                <a:cs typeface="Times New Roman" panose="02020603050405020304" pitchFamily="18" charset="0"/>
              </a:rPr>
              <a:t>Ha una visione della complessità del sistema dei viventi e della loro evoluzione nel tempo; riconosce nella loro diversità i bisogni fondamentali di animali e piante, e i modi di soddisfarli negli specifici contesti ambientali.</a:t>
            </a:r>
          </a:p>
          <a:p>
            <a:r>
              <a:rPr lang="it-IT" sz="1579" dirty="0">
                <a:solidFill>
                  <a:schemeClr val="accent5">
                    <a:lumMod val="50000"/>
                  </a:schemeClr>
                </a:solidFill>
                <a:latin typeface="Times New Roman" panose="02020603050405020304" pitchFamily="18" charset="0"/>
                <a:cs typeface="Times New Roman" panose="02020603050405020304" pitchFamily="18" charset="0"/>
              </a:rPr>
              <a:t>È consapevole del ruolo della comunità umana sulla Terra, del carattere finito delle risorse, nonché dell’ineguaglianza dell’accesso a esse, e adotta modi di vita ecologicamente responsabili.</a:t>
            </a:r>
          </a:p>
        </p:txBody>
      </p:sp>
      <p:sp>
        <p:nvSpPr>
          <p:cNvPr id="8" name="Rettangolo con due angoli in diagonale arrotondati 7">
            <a:extLst>
              <a:ext uri="{FF2B5EF4-FFF2-40B4-BE49-F238E27FC236}">
                <a16:creationId xmlns:a16="http://schemas.microsoft.com/office/drawing/2014/main" id="{BB2F716F-5923-408F-B3C0-0CF19E8C50A2}"/>
              </a:ext>
            </a:extLst>
          </p:cNvPr>
          <p:cNvSpPr/>
          <p:nvPr/>
        </p:nvSpPr>
        <p:spPr>
          <a:xfrm>
            <a:off x="3847567" y="2094981"/>
            <a:ext cx="2998266" cy="471544"/>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dirty="0">
                <a:solidFill>
                  <a:schemeClr val="accent5">
                    <a:lumMod val="50000"/>
                  </a:schemeClr>
                </a:solidFill>
                <a:latin typeface="Times New Roman" panose="02020603050405020304" pitchFamily="18" charset="0"/>
                <a:cs typeface="Times New Roman" panose="02020603050405020304" pitchFamily="18" charset="0"/>
              </a:rPr>
              <a:t>SCIENZE</a:t>
            </a:r>
          </a:p>
        </p:txBody>
      </p:sp>
      <p:sp>
        <p:nvSpPr>
          <p:cNvPr id="7" name="CasellaDiTesto 6">
            <a:extLst>
              <a:ext uri="{FF2B5EF4-FFF2-40B4-BE49-F238E27FC236}">
                <a16:creationId xmlns:a16="http://schemas.microsoft.com/office/drawing/2014/main" id="{4DB795DB-B796-4E33-9994-42DCC49DF9CE}"/>
              </a:ext>
            </a:extLst>
          </p:cNvPr>
          <p:cNvSpPr txBox="1"/>
          <p:nvPr/>
        </p:nvSpPr>
        <p:spPr>
          <a:xfrm>
            <a:off x="3736870" y="769681"/>
            <a:ext cx="3219660" cy="646331"/>
          </a:xfrm>
          <a:prstGeom prst="rect">
            <a:avLst/>
          </a:prstGeom>
          <a:noFill/>
        </p:spPr>
        <p:txBody>
          <a:bodyPr wrap="square" rtlCol="0">
            <a:spAutoFit/>
          </a:bodyPr>
          <a:lstStyle/>
          <a:p>
            <a:r>
              <a:rPr lang="it-IT" sz="3600" dirty="0">
                <a:solidFill>
                  <a:schemeClr val="accent5">
                    <a:lumMod val="75000"/>
                  </a:schemeClr>
                </a:solidFill>
                <a:latin typeface="Times New Roman" panose="02020603050405020304" pitchFamily="18" charset="0"/>
                <a:cs typeface="Times New Roman" panose="02020603050405020304" pitchFamily="18" charset="0"/>
                <a:hlinkClick r:id="rId2" action="ppaction://hlinksldjump"/>
              </a:rPr>
              <a:t>Scelte didattiche</a:t>
            </a:r>
            <a:endParaRPr lang="it-IT" sz="3600"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098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1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1000" fill="hold"/>
                                        <p:tgtEl>
                                          <p:spTgt spid="4">
                                            <p:bg/>
                                          </p:spTgt>
                                        </p:tgtEl>
                                        <p:attrNameLst>
                                          <p:attrName>ppt_x</p:attrName>
                                        </p:attrNameLst>
                                      </p:cBhvr>
                                      <p:tavLst>
                                        <p:tav tm="0">
                                          <p:val>
                                            <p:strVal val="1+#ppt_w/2"/>
                                          </p:val>
                                        </p:tav>
                                        <p:tav tm="100000">
                                          <p:val>
                                            <p:strVal val="#ppt_x"/>
                                          </p:val>
                                        </p:tav>
                                      </p:tavLst>
                                    </p:anim>
                                    <p:anim calcmode="lin" valueType="num">
                                      <p:cBhvr additive="base">
                                        <p:cTn id="16" dur="1000" fill="hold"/>
                                        <p:tgtEl>
                                          <p:spTgt spid="4">
                                            <p:bg/>
                                          </p:spTgt>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4">
                                            <p:txEl>
                                              <p:pRg st="1" end="1"/>
                                            </p:txEl>
                                          </p:spTgt>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4">
                                            <p:txEl>
                                              <p:pRg st="2" end="2"/>
                                            </p:txEl>
                                          </p:spTgt>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5">
                                            <p:bg/>
                                          </p:spTgt>
                                        </p:tgtEl>
                                        <p:attrNameLst>
                                          <p:attrName>style.visibility</p:attrName>
                                        </p:attrNameLst>
                                      </p:cBhvr>
                                      <p:to>
                                        <p:strVal val="visible"/>
                                      </p:to>
                                    </p:set>
                                    <p:anim calcmode="lin" valueType="num">
                                      <p:cBhvr additive="base">
                                        <p:cTn id="31" dur="1000" fill="hold"/>
                                        <p:tgtEl>
                                          <p:spTgt spid="5">
                                            <p:bg/>
                                          </p:spTgt>
                                        </p:tgtEl>
                                        <p:attrNameLst>
                                          <p:attrName>ppt_x</p:attrName>
                                        </p:attrNameLst>
                                      </p:cBhvr>
                                      <p:tavLst>
                                        <p:tav tm="0">
                                          <p:val>
                                            <p:strVal val="1+#ppt_w/2"/>
                                          </p:val>
                                        </p:tav>
                                        <p:tav tm="100000">
                                          <p:val>
                                            <p:strVal val="#ppt_x"/>
                                          </p:val>
                                        </p:tav>
                                      </p:tavLst>
                                    </p:anim>
                                    <p:anim calcmode="lin" valueType="num">
                                      <p:cBhvr additive="base">
                                        <p:cTn id="32" dur="1000" fill="hold"/>
                                        <p:tgtEl>
                                          <p:spTgt spid="5">
                                            <p:bg/>
                                          </p:spTgt>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calcmode="lin" valueType="num">
                                      <p:cBhvr additive="base">
                                        <p:cTn id="35"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bg/>
                                          </p:spTgt>
                                        </p:tgtEl>
                                        <p:attrNameLst>
                                          <p:attrName>style.visibility</p:attrName>
                                        </p:attrNameLst>
                                      </p:cBhvr>
                                      <p:to>
                                        <p:strVal val="visible"/>
                                      </p:to>
                                    </p:set>
                                    <p:anim calcmode="lin" valueType="num">
                                      <p:cBhvr additive="base">
                                        <p:cTn id="39" dur="1000" fill="hold"/>
                                        <p:tgtEl>
                                          <p:spTgt spid="6">
                                            <p:bg/>
                                          </p:spTgt>
                                        </p:tgtEl>
                                        <p:attrNameLst>
                                          <p:attrName>ppt_x</p:attrName>
                                        </p:attrNameLst>
                                      </p:cBhvr>
                                      <p:tavLst>
                                        <p:tav tm="0">
                                          <p:val>
                                            <p:strVal val="1+#ppt_w/2"/>
                                          </p:val>
                                        </p:tav>
                                        <p:tav tm="100000">
                                          <p:val>
                                            <p:strVal val="#ppt_x"/>
                                          </p:val>
                                        </p:tav>
                                      </p:tavLst>
                                    </p:anim>
                                    <p:anim calcmode="lin" valueType="num">
                                      <p:cBhvr additive="base">
                                        <p:cTn id="40" dur="1000" fill="hold"/>
                                        <p:tgtEl>
                                          <p:spTgt spid="6">
                                            <p:bg/>
                                          </p:spTgt>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 calcmode="lin" valueType="num">
                                      <p:cBhvr additive="base">
                                        <p:cTn id="4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build="allAtOnce" animBg="1"/>
      <p:bldP spid="5" grpId="0" build="allAtOnce" animBg="1"/>
      <p:bldP spid="6"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750918-47BC-4994-9EAF-8D19755C1D2E}"/>
              </a:ext>
            </a:extLst>
          </p:cNvPr>
          <p:cNvSpPr txBox="1">
            <a:spLocks/>
          </p:cNvSpPr>
          <p:nvPr/>
        </p:nvSpPr>
        <p:spPr>
          <a:xfrm>
            <a:off x="889179" y="1367609"/>
            <a:ext cx="2631218" cy="654076"/>
          </a:xfrm>
          <a:prstGeom prst="rect">
            <a:avLst/>
          </a:prstGeom>
        </p:spPr>
        <p:txBody>
          <a:bodyPr>
            <a:normAutofit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Obiettivi 	</a:t>
            </a:r>
            <a:endParaRPr lang="it-IT" sz="3859" dirty="0"/>
          </a:p>
        </p:txBody>
      </p:sp>
      <p:sp>
        <p:nvSpPr>
          <p:cNvPr id="3" name="Rettangolo con due angoli in diagonale arrotondati 2">
            <a:extLst>
              <a:ext uri="{FF2B5EF4-FFF2-40B4-BE49-F238E27FC236}">
                <a16:creationId xmlns:a16="http://schemas.microsoft.com/office/drawing/2014/main" id="{BD994AC6-8D79-448A-A062-E0AB2A48F8DD}"/>
              </a:ext>
            </a:extLst>
          </p:cNvPr>
          <p:cNvSpPr/>
          <p:nvPr/>
        </p:nvSpPr>
        <p:spPr>
          <a:xfrm>
            <a:off x="4011543" y="5027510"/>
            <a:ext cx="2630019" cy="855216"/>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dirty="0">
                <a:solidFill>
                  <a:schemeClr val="accent5"/>
                </a:solidFill>
                <a:latin typeface="Times New Roman" panose="02020603050405020304" pitchFamily="18" charset="0"/>
                <a:cs typeface="Times New Roman" panose="02020603050405020304" pitchFamily="18" charset="0"/>
              </a:rPr>
              <a:t>Inglese</a:t>
            </a:r>
          </a:p>
        </p:txBody>
      </p:sp>
      <p:sp>
        <p:nvSpPr>
          <p:cNvPr id="4" name="Rettangolo con due angoli in diagonale arrotondati 3">
            <a:extLst>
              <a:ext uri="{FF2B5EF4-FFF2-40B4-BE49-F238E27FC236}">
                <a16:creationId xmlns:a16="http://schemas.microsoft.com/office/drawing/2014/main" id="{2F3D051D-A86C-4994-9313-71F74503028D}"/>
              </a:ext>
            </a:extLst>
          </p:cNvPr>
          <p:cNvSpPr/>
          <p:nvPr/>
        </p:nvSpPr>
        <p:spPr>
          <a:xfrm>
            <a:off x="4011543" y="3941107"/>
            <a:ext cx="2670313" cy="925110"/>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dirty="0">
                <a:solidFill>
                  <a:schemeClr val="accent5"/>
                </a:solidFill>
                <a:latin typeface="Times New Roman" panose="02020603050405020304" pitchFamily="18" charset="0"/>
                <a:cs typeface="Times New Roman" panose="02020603050405020304" pitchFamily="18" charset="0"/>
              </a:rPr>
              <a:t>Arte e immagine</a:t>
            </a:r>
          </a:p>
        </p:txBody>
      </p:sp>
      <p:sp>
        <p:nvSpPr>
          <p:cNvPr id="5" name="Rettangolo con due angoli in diagonale arrotondati 4">
            <a:extLst>
              <a:ext uri="{FF2B5EF4-FFF2-40B4-BE49-F238E27FC236}">
                <a16:creationId xmlns:a16="http://schemas.microsoft.com/office/drawing/2014/main" id="{798D41CE-C4F6-49AC-A10D-B58812C9CA40}"/>
              </a:ext>
            </a:extLst>
          </p:cNvPr>
          <p:cNvSpPr/>
          <p:nvPr/>
        </p:nvSpPr>
        <p:spPr>
          <a:xfrm>
            <a:off x="4011543" y="3035582"/>
            <a:ext cx="2670312" cy="759515"/>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a:solidFill>
                  <a:schemeClr val="accent5"/>
                </a:solidFill>
                <a:latin typeface="Times New Roman" panose="02020603050405020304" pitchFamily="18" charset="0"/>
                <a:cs typeface="Times New Roman" panose="02020603050405020304" pitchFamily="18" charset="0"/>
              </a:rPr>
              <a:t>Ed. Civica</a:t>
            </a:r>
            <a:endParaRPr lang="it-IT" sz="3158" b="1" i="1" dirty="0">
              <a:solidFill>
                <a:schemeClr val="accent5"/>
              </a:solidFill>
              <a:latin typeface="Times New Roman" panose="02020603050405020304" pitchFamily="18" charset="0"/>
              <a:cs typeface="Times New Roman" panose="02020603050405020304" pitchFamily="18" charset="0"/>
            </a:endParaRPr>
          </a:p>
        </p:txBody>
      </p:sp>
      <p:sp>
        <p:nvSpPr>
          <p:cNvPr id="6" name="Rettangolo con due angoli in diagonale arrotondati 5">
            <a:extLst>
              <a:ext uri="{FF2B5EF4-FFF2-40B4-BE49-F238E27FC236}">
                <a16:creationId xmlns:a16="http://schemas.microsoft.com/office/drawing/2014/main" id="{7C49109F-B2E8-4078-A17D-873D1DB3F4AF}"/>
              </a:ext>
            </a:extLst>
          </p:cNvPr>
          <p:cNvSpPr/>
          <p:nvPr/>
        </p:nvSpPr>
        <p:spPr>
          <a:xfrm>
            <a:off x="4011545" y="2101382"/>
            <a:ext cx="2670311" cy="795439"/>
          </a:xfrm>
          <a:prstGeom prst="round2DiagRect">
            <a:avLst/>
          </a:prstGeom>
          <a:ln w="381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it-IT" sz="3158" b="1" i="1">
                <a:solidFill>
                  <a:schemeClr val="accent5"/>
                </a:solidFill>
                <a:latin typeface="Times New Roman" panose="02020603050405020304" pitchFamily="18" charset="0"/>
                <a:cs typeface="Times New Roman" panose="02020603050405020304" pitchFamily="18" charset="0"/>
              </a:rPr>
              <a:t>Italiano</a:t>
            </a:r>
            <a:endParaRPr lang="it-IT" sz="3158" b="1" i="1" dirty="0">
              <a:solidFill>
                <a:schemeClr val="accent5"/>
              </a:solidFill>
              <a:latin typeface="Times New Roman" panose="02020603050405020304" pitchFamily="18" charset="0"/>
              <a:cs typeface="Times New Roman" panose="02020603050405020304" pitchFamily="18" charset="0"/>
            </a:endParaRPr>
          </a:p>
        </p:txBody>
      </p:sp>
      <p:sp>
        <p:nvSpPr>
          <p:cNvPr id="10" name="Rettangolo con due angoli in diagonale arrotondati 9">
            <a:extLst>
              <a:ext uri="{FF2B5EF4-FFF2-40B4-BE49-F238E27FC236}">
                <a16:creationId xmlns:a16="http://schemas.microsoft.com/office/drawing/2014/main" id="{92785579-A5A0-481F-B7DD-11F985968F26}"/>
              </a:ext>
            </a:extLst>
          </p:cNvPr>
          <p:cNvSpPr/>
          <p:nvPr/>
        </p:nvSpPr>
        <p:spPr>
          <a:xfrm>
            <a:off x="691261" y="2101382"/>
            <a:ext cx="3027054" cy="795439"/>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Interagire in modo collaborativo in una conversazione, in una discussione, in un dialogo su argomenti di esperienza diretta, formulando domande, dando risposte e fornendo spiegazioni ed esempi</a:t>
            </a:r>
            <a:r>
              <a:rPr lang="it-IT" sz="965" dirty="0">
                <a:solidFill>
                  <a:schemeClr val="accent5">
                    <a:lumMod val="50000"/>
                  </a:schemeClr>
                </a:solidFill>
                <a:latin typeface="Times New Roman" panose="02020603050405020304" pitchFamily="18" charset="0"/>
                <a:cs typeface="Times New Roman" panose="02020603050405020304" pitchFamily="18" charset="0"/>
              </a:rPr>
              <a:t>. </a:t>
            </a:r>
            <a:endParaRPr lang="it-IT" sz="965"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Titolo 1">
            <a:extLst>
              <a:ext uri="{FF2B5EF4-FFF2-40B4-BE49-F238E27FC236}">
                <a16:creationId xmlns:a16="http://schemas.microsoft.com/office/drawing/2014/main" id="{88A63DA9-0CBE-4BBB-BFE7-BDEFA987D791}"/>
              </a:ext>
            </a:extLst>
          </p:cNvPr>
          <p:cNvSpPr txBox="1">
            <a:spLocks/>
          </p:cNvSpPr>
          <p:nvPr/>
        </p:nvSpPr>
        <p:spPr>
          <a:xfrm>
            <a:off x="7033848" y="1344809"/>
            <a:ext cx="2593440" cy="654076"/>
          </a:xfrm>
          <a:prstGeom prst="rect">
            <a:avLst/>
          </a:prstGeom>
        </p:spPr>
        <p:txBody>
          <a:bodyPr>
            <a:normAutofit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Traguardi</a:t>
            </a:r>
            <a:endParaRPr lang="it-IT" sz="3859" dirty="0"/>
          </a:p>
        </p:txBody>
      </p:sp>
      <p:sp>
        <p:nvSpPr>
          <p:cNvPr id="12" name="Rettangolo con due angoli in diagonale arrotondati 11">
            <a:extLst>
              <a:ext uri="{FF2B5EF4-FFF2-40B4-BE49-F238E27FC236}">
                <a16:creationId xmlns:a16="http://schemas.microsoft.com/office/drawing/2014/main" id="{D9D62E18-9277-4E3C-AD55-171F8DAA19B6}"/>
              </a:ext>
            </a:extLst>
          </p:cNvPr>
          <p:cNvSpPr/>
          <p:nvPr/>
        </p:nvSpPr>
        <p:spPr>
          <a:xfrm>
            <a:off x="6891075" y="2048564"/>
            <a:ext cx="3027054" cy="795439"/>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L’allievo partecipa a scambi comunicativi (conversazione, discussione di classe o di gruppo) con compagni e insegnanti rispettando il turno e formulando messaggi chiari e pertinenti, in un registro il più possibile adeguato alla situazione</a:t>
            </a:r>
            <a:r>
              <a:rPr lang="it-IT" sz="965" dirty="0">
                <a:solidFill>
                  <a:schemeClr val="accent5">
                    <a:lumMod val="50000"/>
                  </a:schemeClr>
                </a:solidFill>
                <a:latin typeface="Times New Roman" panose="02020603050405020304" pitchFamily="18" charset="0"/>
                <a:cs typeface="Times New Roman" panose="02020603050405020304" pitchFamily="18" charset="0"/>
              </a:rPr>
              <a:t>. </a:t>
            </a:r>
            <a:endParaRPr lang="it-IT" sz="965"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3" name="Rettangolo con due angoli in diagonale arrotondati 12">
            <a:extLst>
              <a:ext uri="{FF2B5EF4-FFF2-40B4-BE49-F238E27FC236}">
                <a16:creationId xmlns:a16="http://schemas.microsoft.com/office/drawing/2014/main" id="{A6B4F1A7-689C-417B-B48A-FCA84AD5B3AF}"/>
              </a:ext>
            </a:extLst>
          </p:cNvPr>
          <p:cNvSpPr/>
          <p:nvPr/>
        </p:nvSpPr>
        <p:spPr>
          <a:xfrm>
            <a:off x="691259" y="3042740"/>
            <a:ext cx="3027054" cy="795439"/>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Cogliere il valore delle scelte individuali nella tutela dell’ambiente.</a:t>
            </a:r>
            <a:endParaRPr lang="it-IT" sz="965"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4" name="Rettangolo con due angoli in diagonale arrotondati 13">
            <a:extLst>
              <a:ext uri="{FF2B5EF4-FFF2-40B4-BE49-F238E27FC236}">
                <a16:creationId xmlns:a16="http://schemas.microsoft.com/office/drawing/2014/main" id="{C299CB06-0753-4F35-8334-A3CCFEAF412B}"/>
              </a:ext>
            </a:extLst>
          </p:cNvPr>
          <p:cNvSpPr/>
          <p:nvPr/>
        </p:nvSpPr>
        <p:spPr>
          <a:xfrm>
            <a:off x="691258" y="4005942"/>
            <a:ext cx="3027054" cy="795439"/>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Sperimentare strumenti e tecniche diverse per realizzare prodotti grafici, plastici, pittorici e multimediali.</a:t>
            </a:r>
            <a:endParaRPr lang="it-IT" sz="965" b="1" i="1" dirty="0">
              <a:solidFill>
                <a:schemeClr val="accent5"/>
              </a:solidFill>
              <a:latin typeface="Times New Roman" panose="02020603050405020304" pitchFamily="18" charset="0"/>
              <a:cs typeface="Times New Roman" panose="02020603050405020304" pitchFamily="18" charset="0"/>
            </a:endParaRPr>
          </a:p>
        </p:txBody>
      </p:sp>
      <p:sp>
        <p:nvSpPr>
          <p:cNvPr id="15" name="Rettangolo con due angoli in diagonale arrotondati 14">
            <a:extLst>
              <a:ext uri="{FF2B5EF4-FFF2-40B4-BE49-F238E27FC236}">
                <a16:creationId xmlns:a16="http://schemas.microsoft.com/office/drawing/2014/main" id="{A456958E-25E3-4C2B-BA94-F5B14B06F1DC}"/>
              </a:ext>
            </a:extLst>
          </p:cNvPr>
          <p:cNvSpPr/>
          <p:nvPr/>
        </p:nvSpPr>
        <p:spPr>
          <a:xfrm>
            <a:off x="691257" y="5027511"/>
            <a:ext cx="3027054" cy="845257"/>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Osservare parole ed espressioni nei contesti d’uso e coglierne i rapporti di significato. </a:t>
            </a:r>
            <a:endParaRPr lang="it-IT" sz="965" b="1" i="1" dirty="0">
              <a:solidFill>
                <a:schemeClr val="accent5"/>
              </a:solidFill>
              <a:latin typeface="Times New Roman" panose="02020603050405020304" pitchFamily="18" charset="0"/>
              <a:cs typeface="Times New Roman" panose="02020603050405020304" pitchFamily="18" charset="0"/>
            </a:endParaRPr>
          </a:p>
        </p:txBody>
      </p:sp>
      <p:sp>
        <p:nvSpPr>
          <p:cNvPr id="16" name="Rettangolo con due angoli in diagonale arrotondati 15">
            <a:extLst>
              <a:ext uri="{FF2B5EF4-FFF2-40B4-BE49-F238E27FC236}">
                <a16:creationId xmlns:a16="http://schemas.microsoft.com/office/drawing/2014/main" id="{F17BA861-DF28-4447-A435-DBD0D4B75045}"/>
              </a:ext>
            </a:extLst>
          </p:cNvPr>
          <p:cNvSpPr/>
          <p:nvPr/>
        </p:nvSpPr>
        <p:spPr>
          <a:xfrm>
            <a:off x="6891072" y="5027511"/>
            <a:ext cx="3027054" cy="845257"/>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Interagisce nel gioco; comunica in modo comprensibile, anche con espressioni e frasi memorizzate, in scambi di informazioni semplici.</a:t>
            </a:r>
            <a:endParaRPr lang="it-IT" sz="965" b="1" i="1" dirty="0">
              <a:solidFill>
                <a:schemeClr val="accent5"/>
              </a:solidFill>
              <a:latin typeface="Times New Roman" panose="02020603050405020304" pitchFamily="18" charset="0"/>
              <a:cs typeface="Times New Roman" panose="02020603050405020304" pitchFamily="18" charset="0"/>
            </a:endParaRPr>
          </a:p>
        </p:txBody>
      </p:sp>
      <p:sp>
        <p:nvSpPr>
          <p:cNvPr id="17" name="Rettangolo con due angoli in diagonale arrotondati 16">
            <a:extLst>
              <a:ext uri="{FF2B5EF4-FFF2-40B4-BE49-F238E27FC236}">
                <a16:creationId xmlns:a16="http://schemas.microsoft.com/office/drawing/2014/main" id="{354ED09B-FF75-4BA6-B119-1FA26C6FF436}"/>
              </a:ext>
            </a:extLst>
          </p:cNvPr>
          <p:cNvSpPr/>
          <p:nvPr/>
        </p:nvSpPr>
        <p:spPr>
          <a:xfrm>
            <a:off x="6891071" y="3892877"/>
            <a:ext cx="3027054" cy="1021569"/>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L’alunno utilizza le conoscenze e le abilità relative al linguaggio visivo per produrre varie tipologie di testi visivi (espressivi, narrativi, rappresentativi e comunicativi) e rielaborare in modo creativo le immagini con molteplici tecniche, materiali e strumenti (grafico-espressivi, pittorici e plastici, ma anche audiovisivi e multimediali).</a:t>
            </a:r>
            <a:endParaRPr lang="it-IT" sz="965" b="1" i="1" dirty="0">
              <a:solidFill>
                <a:schemeClr val="accent5"/>
              </a:solidFill>
              <a:latin typeface="Times New Roman" panose="02020603050405020304" pitchFamily="18" charset="0"/>
              <a:cs typeface="Times New Roman" panose="02020603050405020304" pitchFamily="18" charset="0"/>
            </a:endParaRPr>
          </a:p>
        </p:txBody>
      </p:sp>
      <p:sp>
        <p:nvSpPr>
          <p:cNvPr id="18" name="Rettangolo con due angoli in diagonale arrotondati 17">
            <a:extLst>
              <a:ext uri="{FF2B5EF4-FFF2-40B4-BE49-F238E27FC236}">
                <a16:creationId xmlns:a16="http://schemas.microsoft.com/office/drawing/2014/main" id="{5A05E7BB-1E3A-4DDA-98E4-C90FD32F77E5}"/>
              </a:ext>
            </a:extLst>
          </p:cNvPr>
          <p:cNvSpPr/>
          <p:nvPr/>
        </p:nvSpPr>
        <p:spPr>
          <a:xfrm>
            <a:off x="6891074" y="3035582"/>
            <a:ext cx="3027054" cy="795439"/>
          </a:xfrm>
          <a:prstGeom prst="round2DiagRect">
            <a:avLst/>
          </a:prstGeom>
          <a:ln w="12700">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it-IT" sz="965" dirty="0">
                <a:solidFill>
                  <a:schemeClr val="accent5"/>
                </a:solidFill>
                <a:latin typeface="Times New Roman" panose="02020603050405020304" pitchFamily="18" charset="0"/>
                <a:cs typeface="Times New Roman" panose="02020603050405020304" pitchFamily="18" charset="0"/>
              </a:rPr>
              <a:t>Comprende la necessità di uno sviluppo ecosostenibile anche in relazione agli obiettivi dell’Agenda 2030</a:t>
            </a:r>
          </a:p>
        </p:txBody>
      </p:sp>
      <p:sp>
        <p:nvSpPr>
          <p:cNvPr id="19" name="Titolo 1">
            <a:extLst>
              <a:ext uri="{FF2B5EF4-FFF2-40B4-BE49-F238E27FC236}">
                <a16:creationId xmlns:a16="http://schemas.microsoft.com/office/drawing/2014/main" id="{D00F9F03-87B9-4878-9448-8AC2C5C09FCA}"/>
              </a:ext>
            </a:extLst>
          </p:cNvPr>
          <p:cNvSpPr txBox="1">
            <a:spLocks/>
          </p:cNvSpPr>
          <p:nvPr/>
        </p:nvSpPr>
        <p:spPr>
          <a:xfrm>
            <a:off x="3976290" y="1344809"/>
            <a:ext cx="2593440" cy="654076"/>
          </a:xfrm>
          <a:prstGeom prst="rect">
            <a:avLst/>
          </a:prstGeom>
        </p:spPr>
        <p:txBody>
          <a:bodyPr>
            <a:normAutofit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Disciplina</a:t>
            </a:r>
            <a:endParaRPr lang="it-IT" sz="3859" dirty="0"/>
          </a:p>
        </p:txBody>
      </p:sp>
      <p:sp>
        <p:nvSpPr>
          <p:cNvPr id="20" name="CasellaDiTesto 19">
            <a:extLst>
              <a:ext uri="{FF2B5EF4-FFF2-40B4-BE49-F238E27FC236}">
                <a16:creationId xmlns:a16="http://schemas.microsoft.com/office/drawing/2014/main" id="{B93773BC-CF27-498F-A45B-CC6FDAA4CB36}"/>
              </a:ext>
            </a:extLst>
          </p:cNvPr>
          <p:cNvSpPr txBox="1"/>
          <p:nvPr/>
        </p:nvSpPr>
        <p:spPr>
          <a:xfrm>
            <a:off x="3847568" y="652592"/>
            <a:ext cx="3219660" cy="646331"/>
          </a:xfrm>
          <a:prstGeom prst="rect">
            <a:avLst/>
          </a:prstGeom>
          <a:noFill/>
        </p:spPr>
        <p:txBody>
          <a:bodyPr wrap="square" rtlCol="0">
            <a:spAutoFit/>
          </a:bodyPr>
          <a:lstStyle/>
          <a:p>
            <a:r>
              <a:rPr lang="it-IT" sz="3600" dirty="0">
                <a:solidFill>
                  <a:schemeClr val="accent5">
                    <a:lumMod val="75000"/>
                  </a:schemeClr>
                </a:solidFill>
                <a:latin typeface="Times New Roman" panose="02020603050405020304" pitchFamily="18" charset="0"/>
                <a:cs typeface="Times New Roman" panose="02020603050405020304" pitchFamily="18" charset="0"/>
              </a:rPr>
              <a:t>Scelte didattiche</a:t>
            </a:r>
          </a:p>
        </p:txBody>
      </p:sp>
    </p:spTree>
    <p:extLst>
      <p:ext uri="{BB962C8B-B14F-4D97-AF65-F5344CB8AC3E}">
        <p14:creationId xmlns:p14="http://schemas.microsoft.com/office/powerpoint/2010/main" val="90175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fade">
                                      <p:cBhvr>
                                        <p:cTn id="21" dur="1000"/>
                                        <p:tgtEl>
                                          <p:spTgt spid="10">
                                            <p:bg/>
                                          </p:spTgt>
                                        </p:tgtEl>
                                      </p:cBhvr>
                                    </p:animEffect>
                                    <p:anim calcmode="lin" valueType="num">
                                      <p:cBhvr>
                                        <p:cTn id="22" dur="1000" fill="hold"/>
                                        <p:tgtEl>
                                          <p:spTgt spid="10">
                                            <p:bg/>
                                          </p:spTgt>
                                        </p:tgtEl>
                                        <p:attrNameLst>
                                          <p:attrName>ppt_x</p:attrName>
                                        </p:attrNameLst>
                                      </p:cBhvr>
                                      <p:tavLst>
                                        <p:tav tm="0">
                                          <p:val>
                                            <p:strVal val="#ppt_x"/>
                                          </p:val>
                                        </p:tav>
                                        <p:tav tm="100000">
                                          <p:val>
                                            <p:strVal val="#ppt_x"/>
                                          </p:val>
                                        </p:tav>
                                      </p:tavLst>
                                    </p:anim>
                                    <p:anim calcmode="lin" valueType="num">
                                      <p:cBhvr>
                                        <p:cTn id="23" dur="1000" fill="hold"/>
                                        <p:tgtEl>
                                          <p:spTgt spid="10">
                                            <p:bg/>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fade">
                                      <p:cBhvr>
                                        <p:cTn id="31" dur="1000"/>
                                        <p:tgtEl>
                                          <p:spTgt spid="13">
                                            <p:bg/>
                                          </p:spTgt>
                                        </p:tgtEl>
                                      </p:cBhvr>
                                    </p:animEffect>
                                    <p:anim calcmode="lin" valueType="num">
                                      <p:cBhvr>
                                        <p:cTn id="32" dur="1000" fill="hold"/>
                                        <p:tgtEl>
                                          <p:spTgt spid="13">
                                            <p:bg/>
                                          </p:spTgt>
                                        </p:tgtEl>
                                        <p:attrNameLst>
                                          <p:attrName>ppt_x</p:attrName>
                                        </p:attrNameLst>
                                      </p:cBhvr>
                                      <p:tavLst>
                                        <p:tav tm="0">
                                          <p:val>
                                            <p:strVal val="#ppt_x"/>
                                          </p:val>
                                        </p:tav>
                                        <p:tav tm="100000">
                                          <p:val>
                                            <p:strVal val="#ppt_x"/>
                                          </p:val>
                                        </p:tav>
                                      </p:tavLst>
                                    </p:anim>
                                    <p:anim calcmode="lin" valueType="num">
                                      <p:cBhvr>
                                        <p:cTn id="33" dur="1000" fill="hold"/>
                                        <p:tgtEl>
                                          <p:spTgt spid="13">
                                            <p:bg/>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1000"/>
                                        <p:tgtEl>
                                          <p:spTgt spid="13">
                                            <p:txEl>
                                              <p:pRg st="0" end="0"/>
                                            </p:txEl>
                                          </p:spTgt>
                                        </p:tgtEl>
                                      </p:cBhvr>
                                    </p:animEffect>
                                    <p:anim calcmode="lin" valueType="num">
                                      <p:cBhvr>
                                        <p:cTn id="3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bg/>
                                          </p:spTgt>
                                        </p:tgtEl>
                                        <p:attrNameLst>
                                          <p:attrName>style.visibility</p:attrName>
                                        </p:attrNameLst>
                                      </p:cBhvr>
                                      <p:to>
                                        <p:strVal val="visible"/>
                                      </p:to>
                                    </p:set>
                                    <p:animEffect transition="in" filter="fade">
                                      <p:cBhvr>
                                        <p:cTn id="41" dur="1000"/>
                                        <p:tgtEl>
                                          <p:spTgt spid="14">
                                            <p:bg/>
                                          </p:spTgt>
                                        </p:tgtEl>
                                      </p:cBhvr>
                                    </p:animEffect>
                                    <p:anim calcmode="lin" valueType="num">
                                      <p:cBhvr>
                                        <p:cTn id="42" dur="1000" fill="hold"/>
                                        <p:tgtEl>
                                          <p:spTgt spid="14">
                                            <p:bg/>
                                          </p:spTgt>
                                        </p:tgtEl>
                                        <p:attrNameLst>
                                          <p:attrName>ppt_x</p:attrName>
                                        </p:attrNameLst>
                                      </p:cBhvr>
                                      <p:tavLst>
                                        <p:tav tm="0">
                                          <p:val>
                                            <p:strVal val="#ppt_x"/>
                                          </p:val>
                                        </p:tav>
                                        <p:tav tm="100000">
                                          <p:val>
                                            <p:strVal val="#ppt_x"/>
                                          </p:val>
                                        </p:tav>
                                      </p:tavLst>
                                    </p:anim>
                                    <p:anim calcmode="lin" valueType="num">
                                      <p:cBhvr>
                                        <p:cTn id="43" dur="1000" fill="hold"/>
                                        <p:tgtEl>
                                          <p:spTgt spid="14">
                                            <p:bg/>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1000"/>
                                        <p:tgtEl>
                                          <p:spTgt spid="14">
                                            <p:txEl>
                                              <p:pRg st="0" end="0"/>
                                            </p:txEl>
                                          </p:spTgt>
                                        </p:tgtEl>
                                      </p:cBhvr>
                                    </p:animEffect>
                                    <p:anim calcmode="lin" valueType="num">
                                      <p:cBhvr>
                                        <p:cTn id="4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bg/>
                                          </p:spTgt>
                                        </p:tgtEl>
                                        <p:attrNameLst>
                                          <p:attrName>style.visibility</p:attrName>
                                        </p:attrNameLst>
                                      </p:cBhvr>
                                      <p:to>
                                        <p:strVal val="visible"/>
                                      </p:to>
                                    </p:set>
                                    <p:animEffect transition="in" filter="fade">
                                      <p:cBhvr>
                                        <p:cTn id="51" dur="1000"/>
                                        <p:tgtEl>
                                          <p:spTgt spid="15">
                                            <p:bg/>
                                          </p:spTgt>
                                        </p:tgtEl>
                                      </p:cBhvr>
                                    </p:animEffect>
                                    <p:anim calcmode="lin" valueType="num">
                                      <p:cBhvr>
                                        <p:cTn id="52" dur="1000" fill="hold"/>
                                        <p:tgtEl>
                                          <p:spTgt spid="15">
                                            <p:bg/>
                                          </p:spTgt>
                                        </p:tgtEl>
                                        <p:attrNameLst>
                                          <p:attrName>ppt_x</p:attrName>
                                        </p:attrNameLst>
                                      </p:cBhvr>
                                      <p:tavLst>
                                        <p:tav tm="0">
                                          <p:val>
                                            <p:strVal val="#ppt_x"/>
                                          </p:val>
                                        </p:tav>
                                        <p:tav tm="100000">
                                          <p:val>
                                            <p:strVal val="#ppt_x"/>
                                          </p:val>
                                        </p:tav>
                                      </p:tavLst>
                                    </p:anim>
                                    <p:anim calcmode="lin" valueType="num">
                                      <p:cBhvr>
                                        <p:cTn id="53" dur="1000" fill="hold"/>
                                        <p:tgtEl>
                                          <p:spTgt spid="15">
                                            <p:bg/>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anim calcmode="lin" valueType="num">
                                      <p:cBhvr>
                                        <p:cTn id="5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build="allAtOnce" animBg="1"/>
      <p:bldP spid="12" grpId="0" animBg="1"/>
      <p:bldP spid="13" grpId="0" build="allAtOnce" animBg="1"/>
      <p:bldP spid="14" grpId="0" build="allAtOnce" animBg="1"/>
      <p:bldP spid="15" grpId="0" build="allAtOnce"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3">
            <a:extLst>
              <a:ext uri="{FF2B5EF4-FFF2-40B4-BE49-F238E27FC236}">
                <a16:creationId xmlns:a16="http://schemas.microsoft.com/office/drawing/2014/main" id="{0AA113F0-6561-4437-8401-E3E3E38B3A23}"/>
              </a:ext>
            </a:extLst>
          </p:cNvPr>
          <p:cNvGraphicFramePr>
            <a:graphicFrameLocks noGrp="1"/>
          </p:cNvGraphicFramePr>
          <p:nvPr>
            <p:extLst>
              <p:ext uri="{D42A27DB-BD31-4B8C-83A1-F6EECF244321}">
                <p14:modId xmlns:p14="http://schemas.microsoft.com/office/powerpoint/2010/main" val="1350604875"/>
              </p:ext>
            </p:extLst>
          </p:nvPr>
        </p:nvGraphicFramePr>
        <p:xfrm>
          <a:off x="1154624" y="1100379"/>
          <a:ext cx="7624413" cy="5991467"/>
        </p:xfrm>
        <a:graphic>
          <a:graphicData uri="http://schemas.openxmlformats.org/drawingml/2006/table">
            <a:tbl>
              <a:tblPr firstRow="1" bandRow="1">
                <a:effectLst>
                  <a:outerShdw blurRad="152400" dist="317500" dir="5400000" sx="90000" sy="-19000" rotWithShape="0">
                    <a:prstClr val="black">
                      <a:alpha val="15000"/>
                    </a:prstClr>
                  </a:outerShdw>
                </a:effectLst>
                <a:tableStyleId>{93296810-A885-4BE3-A3E7-6D5BEEA58F35}</a:tableStyleId>
              </a:tblPr>
              <a:tblGrid>
                <a:gridCol w="1856637">
                  <a:extLst>
                    <a:ext uri="{9D8B030D-6E8A-4147-A177-3AD203B41FA5}">
                      <a16:colId xmlns:a16="http://schemas.microsoft.com/office/drawing/2014/main" val="939753710"/>
                    </a:ext>
                  </a:extLst>
                </a:gridCol>
                <a:gridCol w="1922592">
                  <a:extLst>
                    <a:ext uri="{9D8B030D-6E8A-4147-A177-3AD203B41FA5}">
                      <a16:colId xmlns:a16="http://schemas.microsoft.com/office/drawing/2014/main" val="341338602"/>
                    </a:ext>
                  </a:extLst>
                </a:gridCol>
                <a:gridCol w="1922592">
                  <a:extLst>
                    <a:ext uri="{9D8B030D-6E8A-4147-A177-3AD203B41FA5}">
                      <a16:colId xmlns:a16="http://schemas.microsoft.com/office/drawing/2014/main" val="2437212947"/>
                    </a:ext>
                  </a:extLst>
                </a:gridCol>
                <a:gridCol w="1922592">
                  <a:extLst>
                    <a:ext uri="{9D8B030D-6E8A-4147-A177-3AD203B41FA5}">
                      <a16:colId xmlns:a16="http://schemas.microsoft.com/office/drawing/2014/main" val="3895951879"/>
                    </a:ext>
                  </a:extLst>
                </a:gridCol>
              </a:tblGrid>
              <a:tr h="973442">
                <a:tc>
                  <a:txBody>
                    <a:bodyPr/>
                    <a:lstStyle/>
                    <a:p>
                      <a:endParaRPr lang="it-IT" dirty="0"/>
                    </a:p>
                  </a:txBody>
                  <a:tcPr>
                    <a:cell3D prstMaterial="dkEdge">
                      <a:bevel/>
                      <a:lightRig rig="flood" dir="t"/>
                    </a:cell3D>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175635585"/>
                  </a:ext>
                </a:extLst>
              </a:tr>
              <a:tr h="973442">
                <a:tc>
                  <a:txBody>
                    <a:bodyPr/>
                    <a:lstStyle/>
                    <a:p>
                      <a:r>
                        <a:rPr lang="it-IT" dirty="0"/>
                        <a:t>Cooperative Learning.</a:t>
                      </a:r>
                    </a:p>
                    <a:p>
                      <a:endParaRPr lang="it-IT" dirty="0"/>
                    </a:p>
                  </a:txBody>
                  <a:tcPr/>
                </a:tc>
                <a:tc>
                  <a:txBody>
                    <a:bodyPr/>
                    <a:lstStyle/>
                    <a:p>
                      <a:r>
                        <a:rPr lang="it-IT" dirty="0"/>
                        <a:t>Brainstorming</a:t>
                      </a:r>
                    </a:p>
                    <a:p>
                      <a:endParaRPr lang="it-IT" dirty="0"/>
                    </a:p>
                  </a:txBody>
                  <a:tcPr/>
                </a:tc>
                <a:tc>
                  <a:txBody>
                    <a:bodyPr/>
                    <a:lstStyle/>
                    <a:p>
                      <a:r>
                        <a:rPr lang="it-IT" dirty="0"/>
                        <a:t>Problem Solving</a:t>
                      </a:r>
                    </a:p>
                  </a:txBody>
                  <a:tcPr/>
                </a:tc>
                <a:tc>
                  <a:txBody>
                    <a:bodyPr/>
                    <a:lstStyle/>
                    <a:p>
                      <a:r>
                        <a:rPr lang="it-IT" dirty="0"/>
                        <a:t>Debriefing</a:t>
                      </a:r>
                    </a:p>
                  </a:txBody>
                  <a:tcPr/>
                </a:tc>
                <a:extLst>
                  <a:ext uri="{0D108BD9-81ED-4DB2-BD59-A6C34878D82A}">
                    <a16:rowId xmlns:a16="http://schemas.microsoft.com/office/drawing/2014/main" val="2065648570"/>
                  </a:ext>
                </a:extLst>
              </a:tr>
              <a:tr h="3626362">
                <a:tc>
                  <a:txBody>
                    <a:bodyPr/>
                    <a:lstStyle/>
                    <a:p>
                      <a:r>
                        <a:rPr lang="en-US" i="1" dirty="0">
                          <a:latin typeface="Times New Roman" panose="02020603050405020304" pitchFamily="18" charset="0"/>
                          <a:cs typeface="Times New Roman" panose="02020603050405020304" pitchFamily="18" charset="0"/>
                        </a:rPr>
                        <a:t>Is a learning method that is based on collaboration within a group of collaborating students, throwgh in-depth work that will bring to the contruction of new knowledge.</a:t>
                      </a:r>
                    </a:p>
                    <a:p>
                      <a:endParaRPr lang="it-IT" i="1" dirty="0">
                        <a:latin typeface="Times New Roman" panose="02020603050405020304" pitchFamily="18" charset="0"/>
                        <a:cs typeface="Times New Roman" panose="02020603050405020304" pitchFamily="18" charset="0"/>
                      </a:endParaRPr>
                    </a:p>
                  </a:txBody>
                  <a:tcPr/>
                </a:tc>
                <a:tc>
                  <a:txBody>
                    <a:bodyPr/>
                    <a:lstStyle/>
                    <a:p>
                      <a:r>
                        <a:rPr lang="en-US" i="1" dirty="0">
                          <a:latin typeface="Times New Roman" panose="02020603050405020304" pitchFamily="18" charset="0"/>
                          <a:cs typeface="Times New Roman" panose="02020603050405020304" pitchFamily="18" charset="0"/>
                        </a:rPr>
                        <a:t>Brainstorming is a creative group technique to bring out ideas aimed at solving problem</a:t>
                      </a:r>
                    </a:p>
                    <a:p>
                      <a:endParaRPr lang="it-IT" i="1" dirty="0">
                        <a:latin typeface="Times New Roman" panose="02020603050405020304" pitchFamily="18" charset="0"/>
                        <a:cs typeface="Times New Roman" panose="02020603050405020304" pitchFamily="18" charset="0"/>
                      </a:endParaRPr>
                    </a:p>
                  </a:txBody>
                  <a:tcPr/>
                </a:tc>
                <a:tc>
                  <a:txBody>
                    <a:bodyPr/>
                    <a:lstStyle/>
                    <a:p>
                      <a:r>
                        <a:rPr lang="en-US" i="1" dirty="0">
                          <a:latin typeface="Times New Roman" panose="02020603050405020304" pitchFamily="18" charset="0"/>
                          <a:cs typeface="Times New Roman" panose="02020603050405020304" pitchFamily="18" charset="0"/>
                        </a:rPr>
                        <a:t>Is a compex of necessary techniques to analyze a  problem and implement the best solutions</a:t>
                      </a:r>
                    </a:p>
                    <a:p>
                      <a:endParaRPr lang="it-IT" i="1" dirty="0">
                        <a:latin typeface="Times New Roman" panose="02020603050405020304" pitchFamily="18" charset="0"/>
                        <a:cs typeface="Times New Roman" panose="02020603050405020304" pitchFamily="18" charset="0"/>
                      </a:endParaRPr>
                    </a:p>
                  </a:txBody>
                  <a:tcPr/>
                </a:tc>
                <a:tc>
                  <a:txBody>
                    <a:bodyPr/>
                    <a:lstStyle/>
                    <a:p>
                      <a:r>
                        <a:rPr lang="en-US" i="1" dirty="0">
                          <a:latin typeface="Times New Roman" panose="02020603050405020304" pitchFamily="18" charset="0"/>
                          <a:cs typeface="Times New Roman" panose="02020603050405020304" pitchFamily="18" charset="0"/>
                        </a:rPr>
                        <a:t>Is a moment of final analysis made by a group to evaluate the situations</a:t>
                      </a:r>
                    </a:p>
                    <a:p>
                      <a:endParaRPr lang="it-IT" dirty="0"/>
                    </a:p>
                  </a:txBody>
                  <a:tcPr/>
                </a:tc>
                <a:extLst>
                  <a:ext uri="{0D108BD9-81ED-4DB2-BD59-A6C34878D82A}">
                    <a16:rowId xmlns:a16="http://schemas.microsoft.com/office/drawing/2014/main" val="2973165456"/>
                  </a:ext>
                </a:extLst>
              </a:tr>
            </a:tbl>
          </a:graphicData>
        </a:graphic>
      </p:graphicFrame>
      <p:pic>
        <p:nvPicPr>
          <p:cNvPr id="5" name="Immagine 4">
            <a:extLst>
              <a:ext uri="{FF2B5EF4-FFF2-40B4-BE49-F238E27FC236}">
                <a16:creationId xmlns:a16="http://schemas.microsoft.com/office/drawing/2014/main" id="{397EF6EE-04FC-41DC-851E-D67128E5D92B}"/>
              </a:ext>
            </a:extLst>
          </p:cNvPr>
          <p:cNvPicPr>
            <a:picLocks noChangeAspect="1"/>
          </p:cNvPicPr>
          <p:nvPr/>
        </p:nvPicPr>
        <p:blipFill>
          <a:blip r:embed="rId2"/>
          <a:stretch>
            <a:fillRect/>
          </a:stretch>
        </p:blipFill>
        <p:spPr>
          <a:xfrm>
            <a:off x="1154624" y="1193368"/>
            <a:ext cx="1689315" cy="1020778"/>
          </a:xfrm>
          <a:prstGeom prst="rect">
            <a:avLst/>
          </a:prstGeom>
        </p:spPr>
      </p:pic>
      <p:pic>
        <p:nvPicPr>
          <p:cNvPr id="6" name="Immagine 5">
            <a:extLst>
              <a:ext uri="{FF2B5EF4-FFF2-40B4-BE49-F238E27FC236}">
                <a16:creationId xmlns:a16="http://schemas.microsoft.com/office/drawing/2014/main" id="{A53D5CDB-4B14-4127-99E3-FF71A63D2983}"/>
              </a:ext>
            </a:extLst>
          </p:cNvPr>
          <p:cNvPicPr>
            <a:picLocks noChangeAspect="1"/>
          </p:cNvPicPr>
          <p:nvPr/>
        </p:nvPicPr>
        <p:blipFill rotWithShape="1">
          <a:blip r:embed="rId3"/>
          <a:srcRect b="49688"/>
          <a:stretch/>
        </p:blipFill>
        <p:spPr>
          <a:xfrm>
            <a:off x="3122909" y="882873"/>
            <a:ext cx="1689315" cy="1333907"/>
          </a:xfrm>
          <a:prstGeom prst="rect">
            <a:avLst/>
          </a:prstGeom>
        </p:spPr>
      </p:pic>
      <p:pic>
        <p:nvPicPr>
          <p:cNvPr id="7" name="Immagine 6">
            <a:extLst>
              <a:ext uri="{FF2B5EF4-FFF2-40B4-BE49-F238E27FC236}">
                <a16:creationId xmlns:a16="http://schemas.microsoft.com/office/drawing/2014/main" id="{33A35840-B392-405D-9339-5449A4A875C1}"/>
              </a:ext>
            </a:extLst>
          </p:cNvPr>
          <p:cNvPicPr>
            <a:picLocks noChangeAspect="1"/>
          </p:cNvPicPr>
          <p:nvPr/>
        </p:nvPicPr>
        <p:blipFill>
          <a:blip r:embed="rId4"/>
          <a:stretch>
            <a:fillRect/>
          </a:stretch>
        </p:blipFill>
        <p:spPr>
          <a:xfrm>
            <a:off x="4943583" y="882874"/>
            <a:ext cx="2014780" cy="1333907"/>
          </a:xfrm>
          <a:prstGeom prst="rect">
            <a:avLst/>
          </a:prstGeom>
        </p:spPr>
      </p:pic>
      <p:pic>
        <p:nvPicPr>
          <p:cNvPr id="10" name="Immagine 9">
            <a:extLst>
              <a:ext uri="{FF2B5EF4-FFF2-40B4-BE49-F238E27FC236}">
                <a16:creationId xmlns:a16="http://schemas.microsoft.com/office/drawing/2014/main" id="{D0DFD2EB-5C80-4BC2-B185-F9E71C6A0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9722" y="822467"/>
            <a:ext cx="2399482" cy="1696327"/>
          </a:xfrm>
          <a:prstGeom prst="rect">
            <a:avLst/>
          </a:prstGeom>
        </p:spPr>
      </p:pic>
      <p:pic>
        <p:nvPicPr>
          <p:cNvPr id="11" name="Immagine 10">
            <a:hlinkClick r:id="rId6" action="ppaction://hlinksldjump"/>
            <a:extLst>
              <a:ext uri="{FF2B5EF4-FFF2-40B4-BE49-F238E27FC236}">
                <a16:creationId xmlns:a16="http://schemas.microsoft.com/office/drawing/2014/main" id="{4CE72FB7-3832-46F9-8DA1-D50A82340D5E}"/>
              </a:ext>
            </a:extLst>
          </p:cNvPr>
          <p:cNvPicPr>
            <a:picLocks noChangeAspect="1"/>
          </p:cNvPicPr>
          <p:nvPr/>
        </p:nvPicPr>
        <p:blipFill>
          <a:blip r:embed="rId7"/>
          <a:stretch>
            <a:fillRect/>
          </a:stretch>
        </p:blipFill>
        <p:spPr>
          <a:xfrm rot="16200000">
            <a:off x="2272293" y="5282077"/>
            <a:ext cx="2846069" cy="1702777"/>
          </a:xfrm>
          <a:prstGeom prst="rect">
            <a:avLst/>
          </a:prstGeom>
        </p:spPr>
      </p:pic>
      <p:pic>
        <p:nvPicPr>
          <p:cNvPr id="9" name="Immagine 8">
            <a:hlinkClick r:id="rId6" action="ppaction://hlinksldjump"/>
            <a:extLst>
              <a:ext uri="{FF2B5EF4-FFF2-40B4-BE49-F238E27FC236}">
                <a16:creationId xmlns:a16="http://schemas.microsoft.com/office/drawing/2014/main" id="{AB48E0CF-F90C-4409-B41D-7837EB2F64E0}"/>
              </a:ext>
            </a:extLst>
          </p:cNvPr>
          <p:cNvPicPr>
            <a:picLocks noChangeAspect="1"/>
          </p:cNvPicPr>
          <p:nvPr/>
        </p:nvPicPr>
        <p:blipFill>
          <a:blip r:embed="rId8"/>
          <a:stretch>
            <a:fillRect/>
          </a:stretch>
        </p:blipFill>
        <p:spPr>
          <a:xfrm>
            <a:off x="8620620" y="3129126"/>
            <a:ext cx="1929300" cy="1298247"/>
          </a:xfrm>
          <a:prstGeom prst="rect">
            <a:avLst/>
          </a:prstGeom>
        </p:spPr>
      </p:pic>
      <p:sp>
        <p:nvSpPr>
          <p:cNvPr id="2" name="CasellaDiTesto 1">
            <a:extLst>
              <a:ext uri="{FF2B5EF4-FFF2-40B4-BE49-F238E27FC236}">
                <a16:creationId xmlns:a16="http://schemas.microsoft.com/office/drawing/2014/main" id="{7995E6E5-9342-4F41-9094-04C0DEF81E68}"/>
              </a:ext>
            </a:extLst>
          </p:cNvPr>
          <p:cNvSpPr txBox="1"/>
          <p:nvPr/>
        </p:nvSpPr>
        <p:spPr>
          <a:xfrm>
            <a:off x="3645976" y="329450"/>
            <a:ext cx="4609993" cy="523220"/>
          </a:xfrm>
          <a:prstGeom prst="rect">
            <a:avLst/>
          </a:prstGeom>
          <a:noFill/>
        </p:spPr>
        <p:txBody>
          <a:bodyPr wrap="square" rtlCol="0">
            <a:spAutoFit/>
          </a:bodyPr>
          <a:lstStyle/>
          <a:p>
            <a:r>
              <a:rPr lang="it-IT" sz="2800" dirty="0">
                <a:solidFill>
                  <a:schemeClr val="accent5">
                    <a:lumMod val="75000"/>
                  </a:schemeClr>
                </a:solidFill>
                <a:latin typeface="Times New Roman" panose="02020603050405020304" pitchFamily="18" charset="0"/>
                <a:cs typeface="Times New Roman" panose="02020603050405020304" pitchFamily="18" charset="0"/>
              </a:rPr>
              <a:t>Scelte metodologiche</a:t>
            </a:r>
          </a:p>
        </p:txBody>
      </p:sp>
    </p:spTree>
    <p:extLst>
      <p:ext uri="{BB962C8B-B14F-4D97-AF65-F5344CB8AC3E}">
        <p14:creationId xmlns:p14="http://schemas.microsoft.com/office/powerpoint/2010/main" val="343453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 0 L 0.25 0 E" pathEditMode="relative" ptsTypes="">
                                      <p:cBhvr>
                                        <p:cTn id="29"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E461C4AB-9579-44FC-822A-7F08AD828859}"/>
              </a:ext>
            </a:extLst>
          </p:cNvPr>
          <p:cNvSpPr txBox="1">
            <a:spLocks/>
          </p:cNvSpPr>
          <p:nvPr/>
        </p:nvSpPr>
        <p:spPr>
          <a:xfrm>
            <a:off x="1136176" y="1190127"/>
            <a:ext cx="8421049" cy="551839"/>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BES</a:t>
            </a:r>
          </a:p>
        </p:txBody>
      </p:sp>
      <p:graphicFrame>
        <p:nvGraphicFramePr>
          <p:cNvPr id="2" name="Tabella 2">
            <a:extLst>
              <a:ext uri="{FF2B5EF4-FFF2-40B4-BE49-F238E27FC236}">
                <a16:creationId xmlns:a16="http://schemas.microsoft.com/office/drawing/2014/main" id="{E7EAE5B3-2285-4677-B8C4-78B2D01C0C06}"/>
              </a:ext>
            </a:extLst>
          </p:cNvPr>
          <p:cNvGraphicFramePr>
            <a:graphicFrameLocks noGrp="1"/>
          </p:cNvGraphicFramePr>
          <p:nvPr/>
        </p:nvGraphicFramePr>
        <p:xfrm>
          <a:off x="877218" y="1879641"/>
          <a:ext cx="2308728" cy="3651630"/>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2308728">
                  <a:extLst>
                    <a:ext uri="{9D8B030D-6E8A-4147-A177-3AD203B41FA5}">
                      <a16:colId xmlns:a16="http://schemas.microsoft.com/office/drawing/2014/main" val="2430975167"/>
                    </a:ext>
                  </a:extLst>
                </a:gridCol>
              </a:tblGrid>
              <a:tr h="1185965">
                <a:tc>
                  <a:txBody>
                    <a:bodyPr/>
                    <a:lstStyle/>
                    <a:p>
                      <a:pPr algn="ctr"/>
                      <a:r>
                        <a:rPr lang="it-IT" sz="1600" dirty="0">
                          <a:latin typeface="Times New Roman" panose="02020603050405020304" pitchFamily="18" charset="0"/>
                          <a:cs typeface="Times New Roman" panose="02020603050405020304" pitchFamily="18" charset="0"/>
                        </a:rPr>
                        <a:t>DISABILITA’</a:t>
                      </a:r>
                    </a:p>
                    <a:p>
                      <a:pPr algn="ctr"/>
                      <a:r>
                        <a:rPr lang="it-IT" sz="1200" dirty="0">
                          <a:latin typeface="Times New Roman" panose="02020603050405020304" pitchFamily="18" charset="0"/>
                          <a:cs typeface="Times New Roman" panose="02020603050405020304" pitchFamily="18" charset="0"/>
                        </a:rPr>
                        <a:t>(certificata ex L. 104/92)</a:t>
                      </a:r>
                    </a:p>
                  </a:txBody>
                  <a:tcPr marL="80201" marR="80201" marT="40100" marB="40100"/>
                </a:tc>
                <a:extLst>
                  <a:ext uri="{0D108BD9-81ED-4DB2-BD59-A6C34878D82A}">
                    <a16:rowId xmlns:a16="http://schemas.microsoft.com/office/drawing/2014/main" val="1012977350"/>
                  </a:ext>
                </a:extLst>
              </a:tr>
              <a:tr h="2465665">
                <a:tc>
                  <a:txBody>
                    <a:bodyPr/>
                    <a:lstStyle/>
                    <a:p>
                      <a:pPr marL="285750" indent="-285750">
                        <a:buFont typeface="Wingdings" panose="05000000000000000000" pitchFamily="2" charset="2"/>
                        <a:buChar char="Ø"/>
                      </a:pPr>
                      <a:r>
                        <a:rPr lang="it-IT" sz="1700" dirty="0"/>
                        <a:t>Disabilità psico-motoria</a:t>
                      </a:r>
                    </a:p>
                    <a:p>
                      <a:pPr marL="285750" indent="-285750">
                        <a:buFont typeface="Wingdings" panose="05000000000000000000" pitchFamily="2" charset="2"/>
                        <a:buChar char="Ø"/>
                      </a:pPr>
                      <a:r>
                        <a:rPr lang="it-IT" sz="1700" dirty="0"/>
                        <a:t>Disabilità sensoriale</a:t>
                      </a:r>
                    </a:p>
                    <a:p>
                      <a:pPr marL="285750" indent="-285750">
                        <a:buFont typeface="Wingdings" panose="05000000000000000000" pitchFamily="2" charset="2"/>
                        <a:buChar char="Ø"/>
                      </a:pPr>
                      <a:r>
                        <a:rPr lang="it-IT" sz="1700" dirty="0"/>
                        <a:t>Disturbi neuropsichici</a:t>
                      </a:r>
                    </a:p>
                    <a:p>
                      <a:pPr marL="285750" indent="-285750">
                        <a:buFont typeface="Wingdings" panose="05000000000000000000" pitchFamily="2" charset="2"/>
                        <a:buChar char="Ø"/>
                      </a:pPr>
                      <a:r>
                        <a:rPr lang="it-IT" sz="1700" dirty="0"/>
                        <a:t>Pluridisabilità</a:t>
                      </a:r>
                    </a:p>
                    <a:p>
                      <a:pPr marL="0" indent="0">
                        <a:buFont typeface="Wingdings" panose="05000000000000000000" pitchFamily="2" charset="2"/>
                        <a:buNone/>
                      </a:pPr>
                      <a:endParaRPr lang="it-IT" sz="1700" dirty="0"/>
                    </a:p>
                    <a:p>
                      <a:pPr marL="0" indent="0">
                        <a:buFont typeface="Wingdings" panose="05000000000000000000" pitchFamily="2" charset="2"/>
                        <a:buNone/>
                      </a:pPr>
                      <a:endParaRPr lang="it-IT" sz="1700" dirty="0"/>
                    </a:p>
                    <a:p>
                      <a:pPr marL="0" indent="0">
                        <a:buFont typeface="Wingdings" panose="05000000000000000000" pitchFamily="2" charset="2"/>
                        <a:buNone/>
                      </a:pPr>
                      <a:r>
                        <a:rPr lang="it-IT" sz="1700" dirty="0"/>
                        <a:t>Insegnante di sostegno </a:t>
                      </a:r>
                    </a:p>
                  </a:txBody>
                  <a:tcPr marL="80201" marR="80201" marT="40100" marB="40100"/>
                </a:tc>
                <a:extLst>
                  <a:ext uri="{0D108BD9-81ED-4DB2-BD59-A6C34878D82A}">
                    <a16:rowId xmlns:a16="http://schemas.microsoft.com/office/drawing/2014/main" val="2612345148"/>
                  </a:ext>
                </a:extLst>
              </a:tr>
            </a:tbl>
          </a:graphicData>
        </a:graphic>
      </p:graphicFrame>
      <p:graphicFrame>
        <p:nvGraphicFramePr>
          <p:cNvPr id="11" name="Tabella 2">
            <a:extLst>
              <a:ext uri="{FF2B5EF4-FFF2-40B4-BE49-F238E27FC236}">
                <a16:creationId xmlns:a16="http://schemas.microsoft.com/office/drawing/2014/main" id="{3C5E9731-B2A8-4F22-8BA2-EA9F0273AC33}"/>
              </a:ext>
            </a:extLst>
          </p:cNvPr>
          <p:cNvGraphicFramePr>
            <a:graphicFrameLocks noGrp="1"/>
          </p:cNvGraphicFramePr>
          <p:nvPr/>
        </p:nvGraphicFramePr>
        <p:xfrm>
          <a:off x="4051635" y="1879069"/>
          <a:ext cx="2308727" cy="3144692"/>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2308727">
                  <a:extLst>
                    <a:ext uri="{9D8B030D-6E8A-4147-A177-3AD203B41FA5}">
                      <a16:colId xmlns:a16="http://schemas.microsoft.com/office/drawing/2014/main" val="2430975167"/>
                    </a:ext>
                  </a:extLst>
                </a:gridCol>
              </a:tblGrid>
              <a:tr h="1209130">
                <a:tc>
                  <a:txBody>
                    <a:bodyPr/>
                    <a:lstStyle/>
                    <a:p>
                      <a:pPr algn="ctr"/>
                      <a:r>
                        <a:rPr lang="it-IT" sz="1600" dirty="0">
                          <a:solidFill>
                            <a:schemeClr val="bg1"/>
                          </a:solidFill>
                          <a:latin typeface="Times New Roman" panose="02020603050405020304" pitchFamily="18" charset="0"/>
                          <a:cs typeface="Times New Roman" panose="02020603050405020304" pitchFamily="18" charset="0"/>
                        </a:rPr>
                        <a:t>DISTURBI EVOLUTIVI SPECIFICI</a:t>
                      </a:r>
                    </a:p>
                    <a:p>
                      <a:pPr algn="ctr"/>
                      <a:endParaRPr lang="it-IT" sz="1200" dirty="0">
                        <a:solidFill>
                          <a:srgbClr val="FF0000"/>
                        </a:solidFill>
                        <a:latin typeface="Times New Roman" panose="02020603050405020304" pitchFamily="18" charset="0"/>
                        <a:cs typeface="Times New Roman" panose="02020603050405020304" pitchFamily="18" charset="0"/>
                      </a:endParaRPr>
                    </a:p>
                  </a:txBody>
                  <a:tcPr marL="80201" marR="80201" marT="40100" marB="40100">
                    <a:solidFill>
                      <a:srgbClr val="FFC000"/>
                    </a:solidFill>
                  </a:tcPr>
                </a:tc>
                <a:extLst>
                  <a:ext uri="{0D108BD9-81ED-4DB2-BD59-A6C34878D82A}">
                    <a16:rowId xmlns:a16="http://schemas.microsoft.com/office/drawing/2014/main" val="1012977350"/>
                  </a:ext>
                </a:extLst>
              </a:tr>
              <a:tr h="1935562">
                <a:tc>
                  <a:txBody>
                    <a:bodyPr/>
                    <a:lstStyle/>
                    <a:p>
                      <a:pPr marL="285750" indent="-285750">
                        <a:buFont typeface="Wingdings" panose="05000000000000000000" pitchFamily="2" charset="2"/>
                        <a:buChar char="Ø"/>
                      </a:pPr>
                      <a:r>
                        <a:rPr lang="it-IT" sz="1700" dirty="0"/>
                        <a:t>DSA (L. 170/2010)</a:t>
                      </a:r>
                    </a:p>
                    <a:p>
                      <a:pPr marL="285750" indent="-285750">
                        <a:buFont typeface="Wingdings" panose="05000000000000000000" pitchFamily="2" charset="2"/>
                        <a:buChar char="Ø"/>
                      </a:pPr>
                      <a:r>
                        <a:rPr lang="it-IT" sz="1700" dirty="0"/>
                        <a:t>Deficit del linguaggio</a:t>
                      </a:r>
                    </a:p>
                    <a:p>
                      <a:pPr marL="285750" indent="-285750">
                        <a:buFont typeface="Wingdings" panose="05000000000000000000" pitchFamily="2" charset="2"/>
                        <a:buChar char="Ø"/>
                      </a:pPr>
                      <a:r>
                        <a:rPr lang="it-IT" sz="1700" dirty="0"/>
                        <a:t>ADHD</a:t>
                      </a:r>
                    </a:p>
                    <a:p>
                      <a:pPr marL="285750" indent="-285750">
                        <a:buFont typeface="Wingdings" panose="05000000000000000000" pitchFamily="2" charset="2"/>
                        <a:buChar char="Ø"/>
                      </a:pPr>
                      <a:r>
                        <a:rPr lang="it-IT" sz="1700" dirty="0"/>
                        <a:t>DOP</a:t>
                      </a:r>
                    </a:p>
                    <a:p>
                      <a:pPr marL="285750" indent="-285750">
                        <a:buFont typeface="Wingdings" panose="05000000000000000000" pitchFamily="2" charset="2"/>
                        <a:buChar char="Ø"/>
                      </a:pPr>
                      <a:r>
                        <a:rPr lang="it-IT" sz="1700" dirty="0"/>
                        <a:t>Altri disturbi evolutivi (DM 27/12/2012)</a:t>
                      </a:r>
                    </a:p>
                    <a:p>
                      <a:pPr marL="285750" indent="-285750">
                        <a:buFont typeface="Wingdings" panose="05000000000000000000" pitchFamily="2" charset="2"/>
                        <a:buChar char="Ø"/>
                      </a:pPr>
                      <a:endParaRPr lang="it-IT" sz="1700" dirty="0"/>
                    </a:p>
                  </a:txBody>
                  <a:tcPr marL="80201" marR="80201" marT="40100" marB="40100"/>
                </a:tc>
                <a:extLst>
                  <a:ext uri="{0D108BD9-81ED-4DB2-BD59-A6C34878D82A}">
                    <a16:rowId xmlns:a16="http://schemas.microsoft.com/office/drawing/2014/main" val="2612345148"/>
                  </a:ext>
                </a:extLst>
              </a:tr>
            </a:tbl>
          </a:graphicData>
        </a:graphic>
      </p:graphicFrame>
      <p:graphicFrame>
        <p:nvGraphicFramePr>
          <p:cNvPr id="12" name="Tabella 2">
            <a:extLst>
              <a:ext uri="{FF2B5EF4-FFF2-40B4-BE49-F238E27FC236}">
                <a16:creationId xmlns:a16="http://schemas.microsoft.com/office/drawing/2014/main" id="{CEADA5DE-2EA5-42F0-AF5E-6F0E18DC81C2}"/>
              </a:ext>
            </a:extLst>
          </p:cNvPr>
          <p:cNvGraphicFramePr>
            <a:graphicFrameLocks noGrp="1"/>
          </p:cNvGraphicFramePr>
          <p:nvPr/>
        </p:nvGraphicFramePr>
        <p:xfrm>
          <a:off x="7172098" y="1874495"/>
          <a:ext cx="2385127" cy="3397815"/>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2385127">
                  <a:extLst>
                    <a:ext uri="{9D8B030D-6E8A-4147-A177-3AD203B41FA5}">
                      <a16:colId xmlns:a16="http://schemas.microsoft.com/office/drawing/2014/main" val="2430975167"/>
                    </a:ext>
                  </a:extLst>
                </a:gridCol>
              </a:tblGrid>
              <a:tr h="1197202">
                <a:tc>
                  <a:txBody>
                    <a:bodyPr/>
                    <a:lstStyle/>
                    <a:p>
                      <a:pPr algn="ctr"/>
                      <a:r>
                        <a:rPr lang="it-IT" sz="1600" dirty="0">
                          <a:latin typeface="Times New Roman" panose="02020603050405020304" pitchFamily="18" charset="0"/>
                          <a:cs typeface="Times New Roman" panose="02020603050405020304" pitchFamily="18" charset="0"/>
                        </a:rPr>
                        <a:t>SVANTAGGIO</a:t>
                      </a:r>
                    </a:p>
                    <a:p>
                      <a:pPr algn="ctr"/>
                      <a:r>
                        <a:rPr lang="it-IT" sz="1600" dirty="0">
                          <a:latin typeface="Times New Roman" panose="02020603050405020304" pitchFamily="18" charset="0"/>
                          <a:cs typeface="Times New Roman" panose="02020603050405020304" pitchFamily="18" charset="0"/>
                        </a:rPr>
                        <a:t>(D.M. 27/12/2012 e C.M. 8/2013)</a:t>
                      </a:r>
                    </a:p>
                  </a:txBody>
                  <a:tcPr marL="80201" marR="80201" marT="40100" marB="40100">
                    <a:solidFill>
                      <a:srgbClr val="00B0F0"/>
                    </a:solidFill>
                  </a:tcPr>
                </a:tc>
                <a:extLst>
                  <a:ext uri="{0D108BD9-81ED-4DB2-BD59-A6C34878D82A}">
                    <a16:rowId xmlns:a16="http://schemas.microsoft.com/office/drawing/2014/main" val="1012977350"/>
                  </a:ext>
                </a:extLst>
              </a:tr>
              <a:tr h="2200613">
                <a:tc>
                  <a:txBody>
                    <a:bodyPr/>
                    <a:lstStyle/>
                    <a:p>
                      <a:pPr marL="285750" indent="-285750">
                        <a:buFont typeface="Wingdings" panose="05000000000000000000" pitchFamily="2" charset="2"/>
                        <a:buChar char="Ø"/>
                      </a:pPr>
                      <a:r>
                        <a:rPr lang="it-IT" sz="1700" dirty="0"/>
                        <a:t>Svantaggio linguistico</a:t>
                      </a:r>
                    </a:p>
                    <a:p>
                      <a:pPr marL="285750" indent="-285750">
                        <a:buFont typeface="Wingdings" panose="05000000000000000000" pitchFamily="2" charset="2"/>
                        <a:buChar char="Ø"/>
                      </a:pPr>
                      <a:r>
                        <a:rPr lang="it-IT" sz="1700" dirty="0"/>
                        <a:t>Svantaggio socioeconomico</a:t>
                      </a:r>
                    </a:p>
                    <a:p>
                      <a:pPr marL="285750" indent="-285750">
                        <a:buFont typeface="Wingdings" panose="05000000000000000000" pitchFamily="2" charset="2"/>
                        <a:buChar char="Ø"/>
                      </a:pPr>
                      <a:r>
                        <a:rPr lang="it-IT" sz="1700" dirty="0"/>
                        <a:t>Svantaggio socioculturale</a:t>
                      </a:r>
                    </a:p>
                    <a:p>
                      <a:pPr marL="285750" indent="-285750">
                        <a:buFont typeface="Wingdings" panose="05000000000000000000" pitchFamily="2" charset="2"/>
                        <a:buChar char="Ø"/>
                      </a:pPr>
                      <a:r>
                        <a:rPr lang="it-IT" sz="1700" dirty="0"/>
                        <a:t>Disagio comportamentale relazionale</a:t>
                      </a:r>
                    </a:p>
                  </a:txBody>
                  <a:tcPr marL="80201" marR="80201" marT="40100" marB="40100"/>
                </a:tc>
                <a:extLst>
                  <a:ext uri="{0D108BD9-81ED-4DB2-BD59-A6C34878D82A}">
                    <a16:rowId xmlns:a16="http://schemas.microsoft.com/office/drawing/2014/main" val="2612345148"/>
                  </a:ext>
                </a:extLst>
              </a:tr>
            </a:tbl>
          </a:graphicData>
        </a:graphic>
      </p:graphicFrame>
      <p:sp>
        <p:nvSpPr>
          <p:cNvPr id="13" name="Freccia in giù 12">
            <a:extLst>
              <a:ext uri="{FF2B5EF4-FFF2-40B4-BE49-F238E27FC236}">
                <a16:creationId xmlns:a16="http://schemas.microsoft.com/office/drawing/2014/main" id="{56862292-3A54-4885-9E7F-DB957D0D2311}"/>
              </a:ext>
            </a:extLst>
          </p:cNvPr>
          <p:cNvSpPr/>
          <p:nvPr/>
        </p:nvSpPr>
        <p:spPr>
          <a:xfrm>
            <a:off x="1991483" y="5595844"/>
            <a:ext cx="40099" cy="441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79"/>
          </a:p>
        </p:txBody>
      </p:sp>
      <p:sp>
        <p:nvSpPr>
          <p:cNvPr id="16" name="Freccia in giù 15">
            <a:extLst>
              <a:ext uri="{FF2B5EF4-FFF2-40B4-BE49-F238E27FC236}">
                <a16:creationId xmlns:a16="http://schemas.microsoft.com/office/drawing/2014/main" id="{CA6E8FCA-7225-4B5D-8543-31483E6289C2}"/>
              </a:ext>
            </a:extLst>
          </p:cNvPr>
          <p:cNvSpPr/>
          <p:nvPr/>
        </p:nvSpPr>
        <p:spPr>
          <a:xfrm>
            <a:off x="5209116" y="5143229"/>
            <a:ext cx="40099" cy="441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79"/>
          </a:p>
        </p:txBody>
      </p:sp>
      <p:sp>
        <p:nvSpPr>
          <p:cNvPr id="17" name="Freccia in giù 16">
            <a:extLst>
              <a:ext uri="{FF2B5EF4-FFF2-40B4-BE49-F238E27FC236}">
                <a16:creationId xmlns:a16="http://schemas.microsoft.com/office/drawing/2014/main" id="{385C281D-C018-4501-AFDD-3D13D02E9773}"/>
              </a:ext>
            </a:extLst>
          </p:cNvPr>
          <p:cNvSpPr/>
          <p:nvPr/>
        </p:nvSpPr>
        <p:spPr>
          <a:xfrm>
            <a:off x="8344611" y="5404839"/>
            <a:ext cx="40099" cy="441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79"/>
          </a:p>
        </p:txBody>
      </p:sp>
      <p:sp>
        <p:nvSpPr>
          <p:cNvPr id="18" name="Rettangolo 17">
            <a:extLst>
              <a:ext uri="{FF2B5EF4-FFF2-40B4-BE49-F238E27FC236}">
                <a16:creationId xmlns:a16="http://schemas.microsoft.com/office/drawing/2014/main" id="{55BDB686-D0AF-4397-8C32-B037517B1C48}"/>
              </a:ext>
            </a:extLst>
          </p:cNvPr>
          <p:cNvSpPr/>
          <p:nvPr/>
        </p:nvSpPr>
        <p:spPr>
          <a:xfrm>
            <a:off x="877218" y="6145638"/>
            <a:ext cx="2308728" cy="4414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79" dirty="0"/>
              <a:t>PEI</a:t>
            </a:r>
          </a:p>
        </p:txBody>
      </p:sp>
      <p:sp>
        <p:nvSpPr>
          <p:cNvPr id="20" name="Rettangolo 19">
            <a:extLst>
              <a:ext uri="{FF2B5EF4-FFF2-40B4-BE49-F238E27FC236}">
                <a16:creationId xmlns:a16="http://schemas.microsoft.com/office/drawing/2014/main" id="{218C505E-005C-4C8A-B40E-23E95778E359}"/>
              </a:ext>
            </a:extLst>
          </p:cNvPr>
          <p:cNvSpPr/>
          <p:nvPr/>
        </p:nvSpPr>
        <p:spPr>
          <a:xfrm>
            <a:off x="4051634" y="6145638"/>
            <a:ext cx="2308728" cy="4414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79" dirty="0"/>
              <a:t>PDP</a:t>
            </a:r>
          </a:p>
        </p:txBody>
      </p:sp>
      <p:sp>
        <p:nvSpPr>
          <p:cNvPr id="21" name="Rettangolo 20">
            <a:extLst>
              <a:ext uri="{FF2B5EF4-FFF2-40B4-BE49-F238E27FC236}">
                <a16:creationId xmlns:a16="http://schemas.microsoft.com/office/drawing/2014/main" id="{BFF0CD2A-723E-4E09-8C16-24729F03412E}"/>
              </a:ext>
            </a:extLst>
          </p:cNvPr>
          <p:cNvSpPr/>
          <p:nvPr/>
        </p:nvSpPr>
        <p:spPr>
          <a:xfrm>
            <a:off x="7210297" y="6127722"/>
            <a:ext cx="2308728" cy="44147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79" dirty="0"/>
              <a:t>PDP</a:t>
            </a:r>
          </a:p>
        </p:txBody>
      </p:sp>
    </p:spTree>
    <p:extLst>
      <p:ext uri="{BB962C8B-B14F-4D97-AF65-F5344CB8AC3E}">
        <p14:creationId xmlns:p14="http://schemas.microsoft.com/office/powerpoint/2010/main" val="311207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410078" y="565404"/>
            <a:ext cx="4293235" cy="3213100"/>
            <a:chOff x="5410078" y="565404"/>
            <a:chExt cx="4293235" cy="3213100"/>
          </a:xfrm>
          <a:solidFill>
            <a:schemeClr val="accent5">
              <a:lumMod val="60000"/>
              <a:lumOff val="40000"/>
            </a:schemeClr>
          </a:solidFill>
        </p:grpSpPr>
        <p:sp>
          <p:nvSpPr>
            <p:cNvPr id="4" name="object 4"/>
            <p:cNvSpPr/>
            <p:nvPr/>
          </p:nvSpPr>
          <p:spPr>
            <a:xfrm>
              <a:off x="5422270" y="577596"/>
              <a:ext cx="4267200" cy="3200400"/>
            </a:xfrm>
            <a:custGeom>
              <a:avLst/>
              <a:gdLst/>
              <a:ahLst/>
              <a:cxnLst/>
              <a:rect l="l" t="t" r="r" b="b"/>
              <a:pathLst>
                <a:path w="4267200" h="3200400">
                  <a:moveTo>
                    <a:pt x="4267200" y="3200400"/>
                  </a:moveTo>
                  <a:lnTo>
                    <a:pt x="4267200" y="711708"/>
                  </a:lnTo>
                  <a:lnTo>
                    <a:pt x="4265566" y="662965"/>
                  </a:lnTo>
                  <a:lnTo>
                    <a:pt x="4260735" y="615106"/>
                  </a:lnTo>
                  <a:lnTo>
                    <a:pt x="4252811" y="568237"/>
                  </a:lnTo>
                  <a:lnTo>
                    <a:pt x="4241898" y="522463"/>
                  </a:lnTo>
                  <a:lnTo>
                    <a:pt x="4228102" y="477891"/>
                  </a:lnTo>
                  <a:lnTo>
                    <a:pt x="4211526" y="434625"/>
                  </a:lnTo>
                  <a:lnTo>
                    <a:pt x="4192275" y="392773"/>
                  </a:lnTo>
                  <a:lnTo>
                    <a:pt x="4170454" y="352439"/>
                  </a:lnTo>
                  <a:lnTo>
                    <a:pt x="4146167" y="313729"/>
                  </a:lnTo>
                  <a:lnTo>
                    <a:pt x="4119518" y="276750"/>
                  </a:lnTo>
                  <a:lnTo>
                    <a:pt x="4090613" y="241607"/>
                  </a:lnTo>
                  <a:lnTo>
                    <a:pt x="4059555" y="208407"/>
                  </a:lnTo>
                  <a:lnTo>
                    <a:pt x="4026449" y="177254"/>
                  </a:lnTo>
                  <a:lnTo>
                    <a:pt x="3991400" y="148254"/>
                  </a:lnTo>
                  <a:lnTo>
                    <a:pt x="3954512" y="121515"/>
                  </a:lnTo>
                  <a:lnTo>
                    <a:pt x="3915889" y="97140"/>
                  </a:lnTo>
                  <a:lnTo>
                    <a:pt x="3875637" y="75237"/>
                  </a:lnTo>
                  <a:lnTo>
                    <a:pt x="3833860" y="55911"/>
                  </a:lnTo>
                  <a:lnTo>
                    <a:pt x="3790661" y="39268"/>
                  </a:lnTo>
                  <a:lnTo>
                    <a:pt x="3746147" y="25414"/>
                  </a:lnTo>
                  <a:lnTo>
                    <a:pt x="3700420" y="14454"/>
                  </a:lnTo>
                  <a:lnTo>
                    <a:pt x="3653587" y="6494"/>
                  </a:lnTo>
                  <a:lnTo>
                    <a:pt x="3605750" y="1641"/>
                  </a:lnTo>
                  <a:lnTo>
                    <a:pt x="3557016" y="0"/>
                  </a:lnTo>
                  <a:lnTo>
                    <a:pt x="711708" y="0"/>
                  </a:lnTo>
                  <a:lnTo>
                    <a:pt x="662965" y="1641"/>
                  </a:lnTo>
                  <a:lnTo>
                    <a:pt x="615106" y="6494"/>
                  </a:lnTo>
                  <a:lnTo>
                    <a:pt x="568237" y="14454"/>
                  </a:lnTo>
                  <a:lnTo>
                    <a:pt x="522463" y="25414"/>
                  </a:lnTo>
                  <a:lnTo>
                    <a:pt x="477891" y="39268"/>
                  </a:lnTo>
                  <a:lnTo>
                    <a:pt x="434625" y="55911"/>
                  </a:lnTo>
                  <a:lnTo>
                    <a:pt x="392773" y="75237"/>
                  </a:lnTo>
                  <a:lnTo>
                    <a:pt x="352439" y="97140"/>
                  </a:lnTo>
                  <a:lnTo>
                    <a:pt x="313729" y="121515"/>
                  </a:lnTo>
                  <a:lnTo>
                    <a:pt x="276750" y="148254"/>
                  </a:lnTo>
                  <a:lnTo>
                    <a:pt x="241607" y="177254"/>
                  </a:lnTo>
                  <a:lnTo>
                    <a:pt x="208407" y="208407"/>
                  </a:lnTo>
                  <a:lnTo>
                    <a:pt x="177254" y="241607"/>
                  </a:lnTo>
                  <a:lnTo>
                    <a:pt x="148254" y="276750"/>
                  </a:lnTo>
                  <a:lnTo>
                    <a:pt x="121515" y="313729"/>
                  </a:lnTo>
                  <a:lnTo>
                    <a:pt x="97140" y="352439"/>
                  </a:lnTo>
                  <a:lnTo>
                    <a:pt x="75237" y="392773"/>
                  </a:lnTo>
                  <a:lnTo>
                    <a:pt x="55911" y="434625"/>
                  </a:lnTo>
                  <a:lnTo>
                    <a:pt x="39268" y="477891"/>
                  </a:lnTo>
                  <a:lnTo>
                    <a:pt x="25414" y="522463"/>
                  </a:lnTo>
                  <a:lnTo>
                    <a:pt x="14454" y="568237"/>
                  </a:lnTo>
                  <a:lnTo>
                    <a:pt x="6494" y="615106"/>
                  </a:lnTo>
                  <a:lnTo>
                    <a:pt x="1641" y="662965"/>
                  </a:lnTo>
                  <a:lnTo>
                    <a:pt x="0" y="711708"/>
                  </a:lnTo>
                  <a:lnTo>
                    <a:pt x="0" y="3200400"/>
                  </a:lnTo>
                  <a:lnTo>
                    <a:pt x="4267200" y="3200400"/>
                  </a:lnTo>
                  <a:close/>
                </a:path>
              </a:pathLst>
            </a:custGeom>
            <a:grpFill/>
          </p:spPr>
          <p:txBody>
            <a:bodyPr wrap="square" lIns="0" tIns="0" rIns="0" bIns="0" rtlCol="0"/>
            <a:lstStyle/>
            <a:p>
              <a:endParaRPr/>
            </a:p>
          </p:txBody>
        </p:sp>
        <p:sp>
          <p:nvSpPr>
            <p:cNvPr id="5" name="object 5"/>
            <p:cNvSpPr/>
            <p:nvPr/>
          </p:nvSpPr>
          <p:spPr>
            <a:xfrm>
              <a:off x="5410078" y="565404"/>
              <a:ext cx="4293235" cy="3213100"/>
            </a:xfrm>
            <a:custGeom>
              <a:avLst/>
              <a:gdLst/>
              <a:ahLst/>
              <a:cxnLst/>
              <a:rect l="l" t="t" r="r" b="b"/>
              <a:pathLst>
                <a:path w="4293234" h="3213100">
                  <a:moveTo>
                    <a:pt x="4293108" y="3212592"/>
                  </a:moveTo>
                  <a:lnTo>
                    <a:pt x="4293108" y="723900"/>
                  </a:lnTo>
                  <a:lnTo>
                    <a:pt x="4291584" y="687324"/>
                  </a:lnTo>
                  <a:lnTo>
                    <a:pt x="4288536" y="649224"/>
                  </a:lnTo>
                  <a:lnTo>
                    <a:pt x="4277868" y="577596"/>
                  </a:lnTo>
                  <a:lnTo>
                    <a:pt x="4248912" y="475488"/>
                  </a:lnTo>
                  <a:lnTo>
                    <a:pt x="4221480" y="409956"/>
                  </a:lnTo>
                  <a:lnTo>
                    <a:pt x="4187952" y="348996"/>
                  </a:lnTo>
                  <a:lnTo>
                    <a:pt x="4126992" y="263652"/>
                  </a:lnTo>
                  <a:lnTo>
                    <a:pt x="4081272" y="211836"/>
                  </a:lnTo>
                  <a:lnTo>
                    <a:pt x="4029456" y="164592"/>
                  </a:lnTo>
                  <a:lnTo>
                    <a:pt x="3973068" y="123444"/>
                  </a:lnTo>
                  <a:lnTo>
                    <a:pt x="3913632" y="86868"/>
                  </a:lnTo>
                  <a:lnTo>
                    <a:pt x="3851148" y="56388"/>
                  </a:lnTo>
                  <a:lnTo>
                    <a:pt x="3784092" y="32004"/>
                  </a:lnTo>
                  <a:lnTo>
                    <a:pt x="3713988" y="15240"/>
                  </a:lnTo>
                  <a:lnTo>
                    <a:pt x="3642360" y="4572"/>
                  </a:lnTo>
                  <a:lnTo>
                    <a:pt x="3569208" y="0"/>
                  </a:lnTo>
                  <a:lnTo>
                    <a:pt x="723900" y="0"/>
                  </a:lnTo>
                  <a:lnTo>
                    <a:pt x="649224" y="4572"/>
                  </a:lnTo>
                  <a:lnTo>
                    <a:pt x="577596" y="15240"/>
                  </a:lnTo>
                  <a:lnTo>
                    <a:pt x="475488" y="44196"/>
                  </a:lnTo>
                  <a:lnTo>
                    <a:pt x="409956" y="71628"/>
                  </a:lnTo>
                  <a:lnTo>
                    <a:pt x="348996" y="105156"/>
                  </a:lnTo>
                  <a:lnTo>
                    <a:pt x="263652" y="166116"/>
                  </a:lnTo>
                  <a:lnTo>
                    <a:pt x="211836" y="211836"/>
                  </a:lnTo>
                  <a:lnTo>
                    <a:pt x="164592" y="263652"/>
                  </a:lnTo>
                  <a:lnTo>
                    <a:pt x="123444" y="320040"/>
                  </a:lnTo>
                  <a:lnTo>
                    <a:pt x="86868" y="379476"/>
                  </a:lnTo>
                  <a:lnTo>
                    <a:pt x="56388" y="441960"/>
                  </a:lnTo>
                  <a:lnTo>
                    <a:pt x="32004" y="509016"/>
                  </a:lnTo>
                  <a:lnTo>
                    <a:pt x="15240" y="579120"/>
                  </a:lnTo>
                  <a:lnTo>
                    <a:pt x="4572" y="650748"/>
                  </a:lnTo>
                  <a:lnTo>
                    <a:pt x="0" y="723900"/>
                  </a:lnTo>
                  <a:lnTo>
                    <a:pt x="0" y="3212592"/>
                  </a:lnTo>
                  <a:lnTo>
                    <a:pt x="25908" y="3212592"/>
                  </a:lnTo>
                  <a:lnTo>
                    <a:pt x="25908" y="687324"/>
                  </a:lnTo>
                  <a:lnTo>
                    <a:pt x="28956" y="652272"/>
                  </a:lnTo>
                  <a:lnTo>
                    <a:pt x="39624" y="583692"/>
                  </a:lnTo>
                  <a:lnTo>
                    <a:pt x="56388" y="516636"/>
                  </a:lnTo>
                  <a:lnTo>
                    <a:pt x="80772" y="452628"/>
                  </a:lnTo>
                  <a:lnTo>
                    <a:pt x="109728" y="391668"/>
                  </a:lnTo>
                  <a:lnTo>
                    <a:pt x="144780" y="333756"/>
                  </a:lnTo>
                  <a:lnTo>
                    <a:pt x="185928" y="278892"/>
                  </a:lnTo>
                  <a:lnTo>
                    <a:pt x="230124" y="230124"/>
                  </a:lnTo>
                  <a:lnTo>
                    <a:pt x="280416" y="184404"/>
                  </a:lnTo>
                  <a:lnTo>
                    <a:pt x="333756" y="144780"/>
                  </a:lnTo>
                  <a:lnTo>
                    <a:pt x="391668" y="109728"/>
                  </a:lnTo>
                  <a:lnTo>
                    <a:pt x="452628" y="80772"/>
                  </a:lnTo>
                  <a:lnTo>
                    <a:pt x="516636" y="56388"/>
                  </a:lnTo>
                  <a:lnTo>
                    <a:pt x="583692" y="39624"/>
                  </a:lnTo>
                  <a:lnTo>
                    <a:pt x="653796" y="28956"/>
                  </a:lnTo>
                  <a:lnTo>
                    <a:pt x="3605784" y="25908"/>
                  </a:lnTo>
                  <a:lnTo>
                    <a:pt x="3640836" y="28956"/>
                  </a:lnTo>
                  <a:lnTo>
                    <a:pt x="3709416" y="39624"/>
                  </a:lnTo>
                  <a:lnTo>
                    <a:pt x="3776472" y="56388"/>
                  </a:lnTo>
                  <a:lnTo>
                    <a:pt x="3840480" y="80772"/>
                  </a:lnTo>
                  <a:lnTo>
                    <a:pt x="3901440" y="109728"/>
                  </a:lnTo>
                  <a:lnTo>
                    <a:pt x="3959352" y="144780"/>
                  </a:lnTo>
                  <a:lnTo>
                    <a:pt x="4014216" y="185928"/>
                  </a:lnTo>
                  <a:lnTo>
                    <a:pt x="4062984" y="230124"/>
                  </a:lnTo>
                  <a:lnTo>
                    <a:pt x="4108704" y="280416"/>
                  </a:lnTo>
                  <a:lnTo>
                    <a:pt x="4148328" y="333756"/>
                  </a:lnTo>
                  <a:lnTo>
                    <a:pt x="4183380" y="391668"/>
                  </a:lnTo>
                  <a:lnTo>
                    <a:pt x="4212336" y="452628"/>
                  </a:lnTo>
                  <a:lnTo>
                    <a:pt x="4236720" y="516636"/>
                  </a:lnTo>
                  <a:lnTo>
                    <a:pt x="4253484" y="583692"/>
                  </a:lnTo>
                  <a:lnTo>
                    <a:pt x="4264152" y="653796"/>
                  </a:lnTo>
                  <a:lnTo>
                    <a:pt x="4267200" y="688848"/>
                  </a:lnTo>
                  <a:lnTo>
                    <a:pt x="4267200" y="3212592"/>
                  </a:lnTo>
                  <a:lnTo>
                    <a:pt x="4293108" y="3212592"/>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5760102" y="785876"/>
            <a:ext cx="361696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chemeClr val="accent5">
                    <a:lumMod val="75000"/>
                  </a:schemeClr>
                </a:solidFill>
                <a:latin typeface="Arial"/>
                <a:cs typeface="Arial"/>
              </a:rPr>
              <a:t>I </a:t>
            </a:r>
            <a:r>
              <a:rPr sz="1800" spc="-90" dirty="0">
                <a:solidFill>
                  <a:schemeClr val="accent5">
                    <a:lumMod val="75000"/>
                  </a:schemeClr>
                </a:solidFill>
                <a:latin typeface="Arial"/>
                <a:cs typeface="Arial"/>
              </a:rPr>
              <a:t>4 </a:t>
            </a:r>
            <a:r>
              <a:rPr sz="1800" spc="-35" dirty="0">
                <a:solidFill>
                  <a:schemeClr val="accent5">
                    <a:lumMod val="75000"/>
                  </a:schemeClr>
                </a:solidFill>
                <a:latin typeface="Arial"/>
                <a:cs typeface="Arial"/>
              </a:rPr>
              <a:t>pilastri </a:t>
            </a:r>
            <a:r>
              <a:rPr sz="1800" spc="-60" dirty="0">
                <a:solidFill>
                  <a:schemeClr val="accent5">
                    <a:lumMod val="75000"/>
                  </a:schemeClr>
                </a:solidFill>
                <a:latin typeface="Arial"/>
                <a:cs typeface="Arial"/>
              </a:rPr>
              <a:t>della </a:t>
            </a:r>
            <a:r>
              <a:rPr sz="1800" b="1" spc="-195" dirty="0">
                <a:solidFill>
                  <a:schemeClr val="accent5">
                    <a:lumMod val="75000"/>
                  </a:schemeClr>
                </a:solidFill>
                <a:latin typeface="Arial"/>
                <a:cs typeface="Arial"/>
              </a:rPr>
              <a:t>DIDATTICA</a:t>
            </a:r>
            <a:r>
              <a:rPr sz="1800" b="1" spc="-235" dirty="0">
                <a:solidFill>
                  <a:schemeClr val="accent5">
                    <a:lumMod val="75000"/>
                  </a:schemeClr>
                </a:solidFill>
                <a:latin typeface="Arial"/>
                <a:cs typeface="Arial"/>
              </a:rPr>
              <a:t> </a:t>
            </a:r>
            <a:r>
              <a:rPr sz="1800" b="1" spc="-195" dirty="0">
                <a:solidFill>
                  <a:schemeClr val="accent5">
                    <a:lumMod val="75000"/>
                  </a:schemeClr>
                </a:solidFill>
                <a:latin typeface="Arial"/>
                <a:cs typeface="Arial"/>
              </a:rPr>
              <a:t>INCLUSIVA:</a:t>
            </a:r>
            <a:endParaRPr sz="1800" dirty="0">
              <a:solidFill>
                <a:schemeClr val="accent5">
                  <a:lumMod val="75000"/>
                </a:schemeClr>
              </a:solidFill>
              <a:latin typeface="Arial"/>
              <a:cs typeface="Arial"/>
            </a:endParaRPr>
          </a:p>
        </p:txBody>
      </p:sp>
      <p:sp>
        <p:nvSpPr>
          <p:cNvPr id="7" name="object 7"/>
          <p:cNvSpPr txBox="1"/>
          <p:nvPr/>
        </p:nvSpPr>
        <p:spPr>
          <a:xfrm>
            <a:off x="5709810" y="1060196"/>
            <a:ext cx="3692525" cy="1122680"/>
          </a:xfrm>
          <a:prstGeom prst="rect">
            <a:avLst/>
          </a:prstGeom>
        </p:spPr>
        <p:txBody>
          <a:bodyPr vert="horz" wrap="square" lIns="0" tIns="12700" rIns="0" bIns="0" rtlCol="0">
            <a:spAutoFit/>
          </a:bodyPr>
          <a:lstStyle/>
          <a:p>
            <a:pPr marL="12700" marR="5080" algn="just">
              <a:lnSpc>
                <a:spcPct val="100000"/>
              </a:lnSpc>
              <a:spcBef>
                <a:spcPts val="100"/>
              </a:spcBef>
              <a:buSzPct val="94444"/>
              <a:buFont typeface="Wingdings"/>
              <a:buChar char=""/>
              <a:tabLst>
                <a:tab pos="118110" algn="l"/>
              </a:tabLst>
            </a:pPr>
            <a:r>
              <a:rPr sz="1800" b="1" spc="-229" dirty="0">
                <a:solidFill>
                  <a:schemeClr val="accent5">
                    <a:lumMod val="75000"/>
                  </a:schemeClr>
                </a:solidFill>
                <a:latin typeface="Arial"/>
                <a:cs typeface="Arial"/>
              </a:rPr>
              <a:t>COLLABORAZIONE: </a:t>
            </a:r>
            <a:r>
              <a:rPr sz="1800" spc="-25" dirty="0">
                <a:solidFill>
                  <a:schemeClr val="accent5">
                    <a:lumMod val="75000"/>
                  </a:schemeClr>
                </a:solidFill>
                <a:latin typeface="Arial"/>
                <a:cs typeface="Arial"/>
              </a:rPr>
              <a:t>l’intera </a:t>
            </a:r>
            <a:r>
              <a:rPr sz="1800" spc="-55" dirty="0">
                <a:solidFill>
                  <a:schemeClr val="accent5">
                    <a:lumMod val="75000"/>
                  </a:schemeClr>
                </a:solidFill>
                <a:latin typeface="Arial"/>
                <a:cs typeface="Arial"/>
              </a:rPr>
              <a:t>comunità  </a:t>
            </a:r>
            <a:r>
              <a:rPr sz="1800" spc="-100" dirty="0">
                <a:solidFill>
                  <a:schemeClr val="accent5">
                    <a:lumMod val="75000"/>
                  </a:schemeClr>
                </a:solidFill>
                <a:latin typeface="Arial"/>
                <a:cs typeface="Arial"/>
              </a:rPr>
              <a:t>scolastica </a:t>
            </a:r>
            <a:r>
              <a:rPr sz="1800" spc="-70" dirty="0">
                <a:solidFill>
                  <a:schemeClr val="accent5">
                    <a:lumMod val="75000"/>
                  </a:schemeClr>
                </a:solidFill>
                <a:latin typeface="Arial"/>
                <a:cs typeface="Arial"/>
              </a:rPr>
              <a:t>collabora </a:t>
            </a:r>
            <a:r>
              <a:rPr sz="1800" spc="-110" dirty="0">
                <a:solidFill>
                  <a:schemeClr val="accent5">
                    <a:lumMod val="75000"/>
                  </a:schemeClr>
                </a:solidFill>
                <a:latin typeface="Arial"/>
                <a:cs typeface="Arial"/>
              </a:rPr>
              <a:t>e </a:t>
            </a:r>
            <a:r>
              <a:rPr sz="1800" spc="-60" dirty="0">
                <a:solidFill>
                  <a:schemeClr val="accent5">
                    <a:lumMod val="75000"/>
                  </a:schemeClr>
                </a:solidFill>
                <a:latin typeface="Arial"/>
                <a:cs typeface="Arial"/>
              </a:rPr>
              <a:t>diviene </a:t>
            </a:r>
            <a:r>
              <a:rPr sz="1800" spc="-85" dirty="0">
                <a:solidFill>
                  <a:schemeClr val="accent5">
                    <a:lumMod val="75000"/>
                  </a:schemeClr>
                </a:solidFill>
                <a:latin typeface="Arial"/>
                <a:cs typeface="Arial"/>
              </a:rPr>
              <a:t>agente </a:t>
            </a:r>
            <a:r>
              <a:rPr sz="1800" spc="-25" dirty="0">
                <a:solidFill>
                  <a:schemeClr val="accent5">
                    <a:lumMod val="75000"/>
                  </a:schemeClr>
                </a:solidFill>
                <a:latin typeface="Arial"/>
                <a:cs typeface="Arial"/>
              </a:rPr>
              <a:t>di  </a:t>
            </a:r>
            <a:r>
              <a:rPr sz="1800" spc="-70" dirty="0">
                <a:solidFill>
                  <a:schemeClr val="accent5">
                    <a:lumMod val="75000"/>
                  </a:schemeClr>
                </a:solidFill>
                <a:latin typeface="Arial"/>
                <a:cs typeface="Arial"/>
              </a:rPr>
              <a:t>reale cambiamento </a:t>
            </a:r>
            <a:r>
              <a:rPr sz="1800" spc="-50" dirty="0">
                <a:solidFill>
                  <a:schemeClr val="accent5">
                    <a:lumMod val="75000"/>
                  </a:schemeClr>
                </a:solidFill>
                <a:latin typeface="Arial"/>
                <a:cs typeface="Arial"/>
              </a:rPr>
              <a:t>culturale,  </a:t>
            </a:r>
            <a:r>
              <a:rPr sz="1800" spc="-60" dirty="0">
                <a:solidFill>
                  <a:schemeClr val="accent5">
                    <a:lumMod val="75000"/>
                  </a:schemeClr>
                </a:solidFill>
                <a:latin typeface="Arial"/>
                <a:cs typeface="Arial"/>
              </a:rPr>
              <a:t>metodologico, </a:t>
            </a:r>
            <a:r>
              <a:rPr sz="1800" spc="-40" dirty="0">
                <a:solidFill>
                  <a:schemeClr val="accent5">
                    <a:lumMod val="75000"/>
                  </a:schemeClr>
                </a:solidFill>
                <a:latin typeface="Arial"/>
                <a:cs typeface="Arial"/>
              </a:rPr>
              <a:t>didattico, </a:t>
            </a:r>
            <a:r>
              <a:rPr sz="1800" spc="-85" dirty="0">
                <a:solidFill>
                  <a:schemeClr val="accent5">
                    <a:lumMod val="75000"/>
                  </a:schemeClr>
                </a:solidFill>
                <a:latin typeface="Arial"/>
                <a:cs typeface="Arial"/>
              </a:rPr>
              <a:t>organizzativo</a:t>
            </a:r>
            <a:r>
              <a:rPr sz="1800" spc="-165" dirty="0">
                <a:solidFill>
                  <a:schemeClr val="accent5">
                    <a:lumMod val="75000"/>
                  </a:schemeClr>
                </a:solidFill>
                <a:latin typeface="Arial"/>
                <a:cs typeface="Arial"/>
              </a:rPr>
              <a:t> </a:t>
            </a:r>
            <a:r>
              <a:rPr sz="1800" spc="-50" dirty="0">
                <a:solidFill>
                  <a:schemeClr val="accent5">
                    <a:lumMod val="75000"/>
                  </a:schemeClr>
                </a:solidFill>
                <a:latin typeface="Arial"/>
                <a:cs typeface="Arial"/>
              </a:rPr>
              <a:t>.</a:t>
            </a:r>
            <a:endParaRPr sz="1800" dirty="0">
              <a:solidFill>
                <a:schemeClr val="accent5">
                  <a:lumMod val="75000"/>
                </a:schemeClr>
              </a:solidFill>
              <a:latin typeface="Arial"/>
              <a:cs typeface="Arial"/>
            </a:endParaRPr>
          </a:p>
        </p:txBody>
      </p:sp>
      <p:sp>
        <p:nvSpPr>
          <p:cNvPr id="8" name="object 8"/>
          <p:cNvSpPr txBox="1"/>
          <p:nvPr/>
        </p:nvSpPr>
        <p:spPr>
          <a:xfrm>
            <a:off x="5709810" y="2157477"/>
            <a:ext cx="2223135" cy="574040"/>
          </a:xfrm>
          <a:prstGeom prst="rect">
            <a:avLst/>
          </a:prstGeom>
        </p:spPr>
        <p:txBody>
          <a:bodyPr vert="horz" wrap="square" lIns="0" tIns="12700" rIns="0" bIns="0" rtlCol="0">
            <a:spAutoFit/>
          </a:bodyPr>
          <a:lstStyle/>
          <a:p>
            <a:pPr marL="12700" marR="5080">
              <a:lnSpc>
                <a:spcPct val="100000"/>
              </a:lnSpc>
              <a:spcBef>
                <a:spcPts val="100"/>
              </a:spcBef>
              <a:buSzPct val="94444"/>
              <a:buFont typeface="Wingdings"/>
              <a:buChar char=""/>
              <a:tabLst>
                <a:tab pos="118110" algn="l"/>
                <a:tab pos="1002665" algn="l"/>
                <a:tab pos="1403985" algn="l"/>
                <a:tab pos="2048510" algn="l"/>
              </a:tabLst>
            </a:pPr>
            <a:r>
              <a:rPr sz="1800" b="1" spc="-245" dirty="0">
                <a:solidFill>
                  <a:schemeClr val="accent5">
                    <a:lumMod val="75000"/>
                  </a:schemeClr>
                </a:solidFill>
                <a:latin typeface="Arial"/>
                <a:cs typeface="Arial"/>
              </a:rPr>
              <a:t>P</a:t>
            </a:r>
            <a:r>
              <a:rPr sz="1800" b="1" spc="-310" dirty="0">
                <a:solidFill>
                  <a:schemeClr val="accent5">
                    <a:lumMod val="75000"/>
                  </a:schemeClr>
                </a:solidFill>
                <a:latin typeface="Arial"/>
                <a:cs typeface="Arial"/>
              </a:rPr>
              <a:t>R</a:t>
            </a:r>
            <a:r>
              <a:rPr sz="1800" b="1" spc="-195" dirty="0">
                <a:solidFill>
                  <a:schemeClr val="accent5">
                    <a:lumMod val="75000"/>
                  </a:schemeClr>
                </a:solidFill>
                <a:latin typeface="Arial"/>
                <a:cs typeface="Arial"/>
              </a:rPr>
              <a:t>O</a:t>
            </a:r>
            <a:r>
              <a:rPr sz="1800" b="1" spc="-250" dirty="0">
                <a:solidFill>
                  <a:schemeClr val="accent5">
                    <a:lumMod val="75000"/>
                  </a:schemeClr>
                </a:solidFill>
                <a:latin typeface="Arial"/>
                <a:cs typeface="Arial"/>
              </a:rPr>
              <a:t>G</a:t>
            </a:r>
            <a:r>
              <a:rPr sz="1800" b="1" spc="-330" dirty="0">
                <a:solidFill>
                  <a:schemeClr val="accent5">
                    <a:lumMod val="75000"/>
                  </a:schemeClr>
                </a:solidFill>
                <a:latin typeface="Arial"/>
                <a:cs typeface="Arial"/>
              </a:rPr>
              <a:t>E</a:t>
            </a:r>
            <a:r>
              <a:rPr sz="1800" b="1" spc="-190" dirty="0">
                <a:solidFill>
                  <a:schemeClr val="accent5">
                    <a:lumMod val="75000"/>
                  </a:schemeClr>
                </a:solidFill>
                <a:latin typeface="Arial"/>
                <a:cs typeface="Arial"/>
              </a:rPr>
              <a:t>T</a:t>
            </a:r>
            <a:r>
              <a:rPr sz="1800" b="1" spc="-360" dirty="0">
                <a:solidFill>
                  <a:schemeClr val="accent5">
                    <a:lumMod val="75000"/>
                  </a:schemeClr>
                </a:solidFill>
                <a:latin typeface="Arial"/>
                <a:cs typeface="Arial"/>
              </a:rPr>
              <a:t>T</a:t>
            </a:r>
            <a:r>
              <a:rPr sz="1800" b="1" spc="-210" dirty="0">
                <a:solidFill>
                  <a:schemeClr val="accent5">
                    <a:lumMod val="75000"/>
                  </a:schemeClr>
                </a:solidFill>
                <a:latin typeface="Arial"/>
                <a:cs typeface="Arial"/>
              </a:rPr>
              <a:t>A</a:t>
            </a:r>
            <a:r>
              <a:rPr sz="1800" b="1" spc="-240" dirty="0">
                <a:solidFill>
                  <a:schemeClr val="accent5">
                    <a:lumMod val="75000"/>
                  </a:schemeClr>
                </a:solidFill>
                <a:latin typeface="Arial"/>
                <a:cs typeface="Arial"/>
              </a:rPr>
              <a:t>Z</a:t>
            </a:r>
            <a:r>
              <a:rPr sz="1800" b="1" spc="-25" dirty="0">
                <a:solidFill>
                  <a:schemeClr val="accent5">
                    <a:lumMod val="75000"/>
                  </a:schemeClr>
                </a:solidFill>
                <a:latin typeface="Arial"/>
                <a:cs typeface="Arial"/>
              </a:rPr>
              <a:t>I</a:t>
            </a:r>
            <a:r>
              <a:rPr sz="1800" b="1" spc="-195" dirty="0">
                <a:solidFill>
                  <a:schemeClr val="accent5">
                    <a:lumMod val="75000"/>
                  </a:schemeClr>
                </a:solidFill>
                <a:latin typeface="Arial"/>
                <a:cs typeface="Arial"/>
              </a:rPr>
              <a:t>O</a:t>
            </a:r>
            <a:r>
              <a:rPr sz="1800" b="1" spc="-125" dirty="0">
                <a:solidFill>
                  <a:schemeClr val="accent5">
                    <a:lumMod val="75000"/>
                  </a:schemeClr>
                </a:solidFill>
                <a:latin typeface="Arial"/>
                <a:cs typeface="Arial"/>
              </a:rPr>
              <a:t>N</a:t>
            </a:r>
            <a:r>
              <a:rPr sz="1800" b="1" spc="-330" dirty="0">
                <a:solidFill>
                  <a:schemeClr val="accent5">
                    <a:lumMod val="75000"/>
                  </a:schemeClr>
                </a:solidFill>
                <a:latin typeface="Arial"/>
                <a:cs typeface="Arial"/>
              </a:rPr>
              <a:t>E</a:t>
            </a:r>
            <a:r>
              <a:rPr sz="1800" b="1" spc="-105" dirty="0">
                <a:solidFill>
                  <a:schemeClr val="accent5">
                    <a:lumMod val="75000"/>
                  </a:schemeClr>
                </a:solidFill>
                <a:latin typeface="Arial"/>
                <a:cs typeface="Arial"/>
              </a:rPr>
              <a:t>:</a:t>
            </a:r>
            <a:r>
              <a:rPr sz="1800" dirty="0">
                <a:solidFill>
                  <a:schemeClr val="accent5">
                    <a:lumMod val="75000"/>
                  </a:schemeClr>
                </a:solidFill>
                <a:latin typeface="Times New Roman"/>
                <a:cs typeface="Times New Roman"/>
              </a:rPr>
              <a:t>	</a:t>
            </a:r>
            <a:r>
              <a:rPr sz="1800" dirty="0">
                <a:solidFill>
                  <a:schemeClr val="accent5">
                    <a:lumMod val="75000"/>
                  </a:schemeClr>
                </a:solidFill>
                <a:latin typeface="Arial"/>
                <a:cs typeface="Arial"/>
              </a:rPr>
              <a:t>l</a:t>
            </a:r>
            <a:r>
              <a:rPr sz="1800" spc="-105" dirty="0">
                <a:solidFill>
                  <a:schemeClr val="accent5">
                    <a:lumMod val="75000"/>
                  </a:schemeClr>
                </a:solidFill>
                <a:latin typeface="Arial"/>
                <a:cs typeface="Arial"/>
              </a:rPr>
              <a:t>a </a:t>
            </a:r>
            <a:r>
              <a:rPr sz="1800" spc="-65" dirty="0">
                <a:solidFill>
                  <a:schemeClr val="accent5">
                    <a:lumMod val="75000"/>
                  </a:schemeClr>
                </a:solidFill>
                <a:latin typeface="Times New Roman"/>
                <a:cs typeface="Times New Roman"/>
              </a:rPr>
              <a:t> </a:t>
            </a:r>
            <a:r>
              <a:rPr sz="1800" dirty="0">
                <a:solidFill>
                  <a:schemeClr val="accent5">
                    <a:lumMod val="75000"/>
                  </a:schemeClr>
                </a:solidFill>
                <a:latin typeface="Arial"/>
                <a:cs typeface="Arial"/>
              </a:rPr>
              <a:t>i</a:t>
            </a:r>
            <a:r>
              <a:rPr sz="1800" spc="-60" dirty="0">
                <a:solidFill>
                  <a:schemeClr val="accent5">
                    <a:lumMod val="75000"/>
                  </a:schemeClr>
                </a:solidFill>
                <a:latin typeface="Arial"/>
                <a:cs typeface="Arial"/>
              </a:rPr>
              <a:t>n</a:t>
            </a:r>
            <a:r>
              <a:rPr sz="1800" spc="-150" dirty="0">
                <a:solidFill>
                  <a:schemeClr val="accent5">
                    <a:lumMod val="75000"/>
                  </a:schemeClr>
                </a:solidFill>
                <a:latin typeface="Arial"/>
                <a:cs typeface="Arial"/>
              </a:rPr>
              <a:t>c</a:t>
            </a:r>
            <a:r>
              <a:rPr sz="1800" spc="15" dirty="0">
                <a:solidFill>
                  <a:schemeClr val="accent5">
                    <a:lumMod val="75000"/>
                  </a:schemeClr>
                </a:solidFill>
                <a:latin typeface="Arial"/>
                <a:cs typeface="Arial"/>
              </a:rPr>
              <a:t>l</a:t>
            </a:r>
            <a:r>
              <a:rPr sz="1800" spc="-60" dirty="0">
                <a:solidFill>
                  <a:schemeClr val="accent5">
                    <a:lumMod val="75000"/>
                  </a:schemeClr>
                </a:solidFill>
                <a:latin typeface="Arial"/>
                <a:cs typeface="Arial"/>
              </a:rPr>
              <a:t>u</a:t>
            </a:r>
            <a:r>
              <a:rPr sz="1800" spc="-200" dirty="0">
                <a:solidFill>
                  <a:schemeClr val="accent5">
                    <a:lumMod val="75000"/>
                  </a:schemeClr>
                </a:solidFill>
                <a:latin typeface="Arial"/>
                <a:cs typeface="Arial"/>
              </a:rPr>
              <a:t>s</a:t>
            </a:r>
            <a:r>
              <a:rPr sz="1800" dirty="0">
                <a:solidFill>
                  <a:schemeClr val="accent5">
                    <a:lumMod val="75000"/>
                  </a:schemeClr>
                </a:solidFill>
                <a:latin typeface="Arial"/>
                <a:cs typeface="Arial"/>
              </a:rPr>
              <a:t>i</a:t>
            </a:r>
            <a:r>
              <a:rPr sz="1800" spc="-114" dirty="0">
                <a:solidFill>
                  <a:schemeClr val="accent5">
                    <a:lumMod val="75000"/>
                  </a:schemeClr>
                </a:solidFill>
                <a:latin typeface="Arial"/>
                <a:cs typeface="Arial"/>
              </a:rPr>
              <a:t>v</a:t>
            </a:r>
            <a:r>
              <a:rPr sz="1800" spc="-140" dirty="0">
                <a:solidFill>
                  <a:schemeClr val="accent5">
                    <a:lumMod val="75000"/>
                  </a:schemeClr>
                </a:solidFill>
                <a:latin typeface="Arial"/>
                <a:cs typeface="Arial"/>
              </a:rPr>
              <a:t>a</a:t>
            </a:r>
            <a:r>
              <a:rPr sz="1800" dirty="0">
                <a:solidFill>
                  <a:schemeClr val="accent5">
                    <a:lumMod val="75000"/>
                  </a:schemeClr>
                </a:solidFill>
                <a:latin typeface="Times New Roman"/>
                <a:cs typeface="Times New Roman"/>
              </a:rPr>
              <a:t>	</a:t>
            </a:r>
            <a:r>
              <a:rPr sz="1800" spc="-200" dirty="0">
                <a:solidFill>
                  <a:schemeClr val="accent5">
                    <a:lumMod val="75000"/>
                  </a:schemeClr>
                </a:solidFill>
                <a:latin typeface="Arial"/>
                <a:cs typeface="Arial"/>
              </a:rPr>
              <a:t>s</a:t>
            </a:r>
            <a:r>
              <a:rPr sz="1800" spc="-110" dirty="0">
                <a:solidFill>
                  <a:schemeClr val="accent5">
                    <a:lumMod val="75000"/>
                  </a:schemeClr>
                </a:solidFill>
                <a:latin typeface="Arial"/>
                <a:cs typeface="Arial"/>
              </a:rPr>
              <a:t>e</a:t>
            </a:r>
            <a:r>
              <a:rPr sz="1800" dirty="0">
                <a:solidFill>
                  <a:schemeClr val="accent5">
                    <a:lumMod val="75000"/>
                  </a:schemeClr>
                </a:solidFill>
                <a:latin typeface="Times New Roman"/>
                <a:cs typeface="Times New Roman"/>
              </a:rPr>
              <a:t>	</a:t>
            </a:r>
            <a:r>
              <a:rPr sz="1800" spc="-50" dirty="0">
                <a:solidFill>
                  <a:schemeClr val="accent5">
                    <a:lumMod val="75000"/>
                  </a:schemeClr>
                </a:solidFill>
                <a:latin typeface="Arial"/>
                <a:cs typeface="Arial"/>
              </a:rPr>
              <a:t>p</a:t>
            </a:r>
            <a:r>
              <a:rPr sz="1800" spc="-110" dirty="0">
                <a:solidFill>
                  <a:schemeClr val="accent5">
                    <a:lumMod val="75000"/>
                  </a:schemeClr>
                </a:solidFill>
                <a:latin typeface="Arial"/>
                <a:cs typeface="Arial"/>
              </a:rPr>
              <a:t>e</a:t>
            </a:r>
            <a:r>
              <a:rPr sz="1800" spc="-60" dirty="0">
                <a:solidFill>
                  <a:schemeClr val="accent5">
                    <a:lumMod val="75000"/>
                  </a:schemeClr>
                </a:solidFill>
                <a:latin typeface="Arial"/>
                <a:cs typeface="Arial"/>
              </a:rPr>
              <a:t>n</a:t>
            </a:r>
            <a:r>
              <a:rPr sz="1800" spc="-200" dirty="0">
                <a:solidFill>
                  <a:schemeClr val="accent5">
                    <a:lumMod val="75000"/>
                  </a:schemeClr>
                </a:solidFill>
                <a:latin typeface="Arial"/>
                <a:cs typeface="Arial"/>
              </a:rPr>
              <a:t>s</a:t>
            </a:r>
            <a:r>
              <a:rPr sz="1800" spc="-155" dirty="0">
                <a:solidFill>
                  <a:schemeClr val="accent5">
                    <a:lumMod val="75000"/>
                  </a:schemeClr>
                </a:solidFill>
                <a:latin typeface="Arial"/>
                <a:cs typeface="Arial"/>
              </a:rPr>
              <a:t>a</a:t>
            </a:r>
            <a:r>
              <a:rPr sz="1800" spc="70" dirty="0">
                <a:solidFill>
                  <a:schemeClr val="accent5">
                    <a:lumMod val="75000"/>
                  </a:schemeClr>
                </a:solidFill>
                <a:latin typeface="Arial"/>
                <a:cs typeface="Arial"/>
              </a:rPr>
              <a:t>t</a:t>
            </a:r>
            <a:r>
              <a:rPr sz="1800" spc="-140" dirty="0">
                <a:solidFill>
                  <a:schemeClr val="accent5">
                    <a:lumMod val="75000"/>
                  </a:schemeClr>
                </a:solidFill>
                <a:latin typeface="Arial"/>
                <a:cs typeface="Arial"/>
              </a:rPr>
              <a:t>a</a:t>
            </a:r>
            <a:r>
              <a:rPr sz="1800" spc="-55" dirty="0">
                <a:solidFill>
                  <a:schemeClr val="accent5">
                    <a:lumMod val="75000"/>
                  </a:schemeClr>
                </a:solidFill>
                <a:latin typeface="Arial"/>
                <a:cs typeface="Arial"/>
              </a:rPr>
              <a:t>,</a:t>
            </a:r>
            <a:endParaRPr sz="1800" dirty="0">
              <a:solidFill>
                <a:schemeClr val="accent5">
                  <a:lumMod val="75000"/>
                </a:schemeClr>
              </a:solidFill>
              <a:latin typeface="Arial"/>
              <a:cs typeface="Arial"/>
            </a:endParaRPr>
          </a:p>
        </p:txBody>
      </p:sp>
      <p:sp>
        <p:nvSpPr>
          <p:cNvPr id="9" name="object 9"/>
          <p:cNvSpPr txBox="1"/>
          <p:nvPr/>
        </p:nvSpPr>
        <p:spPr>
          <a:xfrm>
            <a:off x="8091823" y="2157477"/>
            <a:ext cx="1310005" cy="574040"/>
          </a:xfrm>
          <a:prstGeom prst="rect">
            <a:avLst/>
          </a:prstGeom>
        </p:spPr>
        <p:txBody>
          <a:bodyPr vert="horz" wrap="square" lIns="0" tIns="12700" rIns="0" bIns="0" rtlCol="0">
            <a:spAutoFit/>
          </a:bodyPr>
          <a:lstStyle/>
          <a:p>
            <a:pPr marL="12700" marR="5080" indent="88265">
              <a:lnSpc>
                <a:spcPct val="100000"/>
              </a:lnSpc>
              <a:spcBef>
                <a:spcPts val="100"/>
              </a:spcBef>
              <a:tabLst>
                <a:tab pos="1183005" algn="l"/>
              </a:tabLst>
            </a:pPr>
            <a:r>
              <a:rPr sz="1800" spc="-50" dirty="0">
                <a:solidFill>
                  <a:schemeClr val="accent5">
                    <a:lumMod val="75000"/>
                  </a:schemeClr>
                </a:solidFill>
                <a:latin typeface="Arial"/>
                <a:cs typeface="Arial"/>
              </a:rPr>
              <a:t>d</a:t>
            </a:r>
            <a:r>
              <a:rPr sz="1800" dirty="0">
                <a:solidFill>
                  <a:schemeClr val="accent5">
                    <a:lumMod val="75000"/>
                  </a:schemeClr>
                </a:solidFill>
                <a:latin typeface="Arial"/>
                <a:cs typeface="Arial"/>
              </a:rPr>
              <a:t>i</a:t>
            </a:r>
            <a:r>
              <a:rPr sz="1800" spc="-60" dirty="0">
                <a:solidFill>
                  <a:schemeClr val="accent5">
                    <a:lumMod val="75000"/>
                  </a:schemeClr>
                </a:solidFill>
                <a:latin typeface="Arial"/>
                <a:cs typeface="Arial"/>
              </a:rPr>
              <a:t>d</a:t>
            </a:r>
            <a:r>
              <a:rPr sz="1800" spc="-155" dirty="0">
                <a:solidFill>
                  <a:schemeClr val="accent5">
                    <a:lumMod val="75000"/>
                  </a:schemeClr>
                </a:solidFill>
                <a:latin typeface="Arial"/>
                <a:cs typeface="Arial"/>
              </a:rPr>
              <a:t>a</a:t>
            </a:r>
            <a:r>
              <a:rPr sz="1800" spc="70" dirty="0">
                <a:solidFill>
                  <a:schemeClr val="accent5">
                    <a:lumMod val="75000"/>
                  </a:schemeClr>
                </a:solidFill>
                <a:latin typeface="Arial"/>
                <a:cs typeface="Arial"/>
              </a:rPr>
              <a:t>t</a:t>
            </a:r>
            <a:r>
              <a:rPr sz="1800" spc="95" dirty="0">
                <a:solidFill>
                  <a:schemeClr val="accent5">
                    <a:lumMod val="75000"/>
                  </a:schemeClr>
                </a:solidFill>
                <a:latin typeface="Arial"/>
                <a:cs typeface="Arial"/>
              </a:rPr>
              <a:t>t</a:t>
            </a:r>
            <a:r>
              <a:rPr sz="1800" spc="15" dirty="0">
                <a:solidFill>
                  <a:schemeClr val="accent5">
                    <a:lumMod val="75000"/>
                  </a:schemeClr>
                </a:solidFill>
                <a:latin typeface="Arial"/>
                <a:cs typeface="Arial"/>
              </a:rPr>
              <a:t>i</a:t>
            </a:r>
            <a:r>
              <a:rPr sz="1800" spc="-160" dirty="0">
                <a:solidFill>
                  <a:schemeClr val="accent5">
                    <a:lumMod val="75000"/>
                  </a:schemeClr>
                </a:solidFill>
                <a:latin typeface="Arial"/>
                <a:cs typeface="Arial"/>
              </a:rPr>
              <a:t>c</a:t>
            </a:r>
            <a:r>
              <a:rPr sz="1800" spc="-140" dirty="0">
                <a:solidFill>
                  <a:schemeClr val="accent5">
                    <a:lumMod val="75000"/>
                  </a:schemeClr>
                </a:solidFill>
                <a:latin typeface="Arial"/>
                <a:cs typeface="Arial"/>
              </a:rPr>
              <a:t>a</a:t>
            </a:r>
            <a:r>
              <a:rPr sz="1800" dirty="0">
                <a:solidFill>
                  <a:schemeClr val="accent5">
                    <a:lumMod val="75000"/>
                  </a:schemeClr>
                </a:solidFill>
                <a:latin typeface="Times New Roman"/>
                <a:cs typeface="Times New Roman"/>
              </a:rPr>
              <a:t>	</a:t>
            </a:r>
            <a:r>
              <a:rPr sz="1800" spc="-80" dirty="0">
                <a:solidFill>
                  <a:schemeClr val="accent5">
                    <a:lumMod val="75000"/>
                  </a:schemeClr>
                </a:solidFill>
                <a:latin typeface="Arial"/>
                <a:cs typeface="Arial"/>
              </a:rPr>
              <a:t>è </a:t>
            </a:r>
            <a:r>
              <a:rPr sz="1800" spc="-50" dirty="0">
                <a:solidFill>
                  <a:schemeClr val="accent5">
                    <a:lumMod val="75000"/>
                  </a:schemeClr>
                </a:solidFill>
                <a:latin typeface="Times New Roman"/>
                <a:cs typeface="Times New Roman"/>
              </a:rPr>
              <a:t> </a:t>
            </a:r>
            <a:r>
              <a:rPr sz="1800" spc="-60" dirty="0">
                <a:solidFill>
                  <a:schemeClr val="accent5">
                    <a:lumMod val="75000"/>
                  </a:schemeClr>
                </a:solidFill>
                <a:latin typeface="Arial"/>
                <a:cs typeface="Arial"/>
              </a:rPr>
              <a:t>p</a:t>
            </a:r>
            <a:r>
              <a:rPr sz="1800" spc="-5" dirty="0">
                <a:solidFill>
                  <a:schemeClr val="accent5">
                    <a:lumMod val="75000"/>
                  </a:schemeClr>
                </a:solidFill>
                <a:latin typeface="Arial"/>
                <a:cs typeface="Arial"/>
              </a:rPr>
              <a:t>r</a:t>
            </a:r>
            <a:r>
              <a:rPr sz="1800" spc="-60" dirty="0">
                <a:solidFill>
                  <a:schemeClr val="accent5">
                    <a:lumMod val="75000"/>
                  </a:schemeClr>
                </a:solidFill>
                <a:latin typeface="Arial"/>
                <a:cs typeface="Arial"/>
              </a:rPr>
              <a:t>o</a:t>
            </a:r>
            <a:r>
              <a:rPr sz="1800" spc="-165" dirty="0">
                <a:solidFill>
                  <a:schemeClr val="accent5">
                    <a:lumMod val="75000"/>
                  </a:schemeClr>
                </a:solidFill>
                <a:latin typeface="Arial"/>
                <a:cs typeface="Arial"/>
              </a:rPr>
              <a:t>g</a:t>
            </a:r>
            <a:r>
              <a:rPr sz="1800" spc="-120" dirty="0">
                <a:solidFill>
                  <a:schemeClr val="accent5">
                    <a:lumMod val="75000"/>
                  </a:schemeClr>
                </a:solidFill>
                <a:latin typeface="Arial"/>
                <a:cs typeface="Arial"/>
              </a:rPr>
              <a:t>e</a:t>
            </a:r>
            <a:r>
              <a:rPr sz="1800" spc="70" dirty="0">
                <a:solidFill>
                  <a:schemeClr val="accent5">
                    <a:lumMod val="75000"/>
                  </a:schemeClr>
                </a:solidFill>
                <a:latin typeface="Arial"/>
                <a:cs typeface="Arial"/>
              </a:rPr>
              <a:t>tt</a:t>
            </a:r>
            <a:r>
              <a:rPr sz="1800" spc="-155" dirty="0">
                <a:solidFill>
                  <a:schemeClr val="accent5">
                    <a:lumMod val="75000"/>
                  </a:schemeClr>
                </a:solidFill>
                <a:latin typeface="Arial"/>
                <a:cs typeface="Arial"/>
              </a:rPr>
              <a:t>a</a:t>
            </a:r>
            <a:r>
              <a:rPr sz="1800" spc="70" dirty="0">
                <a:solidFill>
                  <a:schemeClr val="accent5">
                    <a:lumMod val="75000"/>
                  </a:schemeClr>
                </a:solidFill>
                <a:latin typeface="Arial"/>
                <a:cs typeface="Arial"/>
              </a:rPr>
              <a:t>t</a:t>
            </a:r>
            <a:r>
              <a:rPr sz="1800" spc="-140" dirty="0">
                <a:solidFill>
                  <a:schemeClr val="accent5">
                    <a:lumMod val="75000"/>
                  </a:schemeClr>
                </a:solidFill>
                <a:latin typeface="Arial"/>
                <a:cs typeface="Arial"/>
              </a:rPr>
              <a:t>a</a:t>
            </a:r>
            <a:r>
              <a:rPr sz="1800" dirty="0">
                <a:solidFill>
                  <a:schemeClr val="accent5">
                    <a:lumMod val="75000"/>
                  </a:schemeClr>
                </a:solidFill>
                <a:latin typeface="Times New Roman"/>
                <a:cs typeface="Times New Roman"/>
              </a:rPr>
              <a:t>	</a:t>
            </a:r>
            <a:r>
              <a:rPr sz="1800" spc="-110" dirty="0">
                <a:solidFill>
                  <a:schemeClr val="accent5">
                    <a:lumMod val="75000"/>
                  </a:schemeClr>
                </a:solidFill>
                <a:latin typeface="Arial"/>
                <a:cs typeface="Arial"/>
              </a:rPr>
              <a:t>e</a:t>
            </a:r>
            <a:endParaRPr sz="1800" dirty="0">
              <a:solidFill>
                <a:schemeClr val="accent5">
                  <a:lumMod val="75000"/>
                </a:schemeClr>
              </a:solidFill>
              <a:latin typeface="Arial"/>
              <a:cs typeface="Arial"/>
            </a:endParaRPr>
          </a:p>
        </p:txBody>
      </p:sp>
      <p:sp>
        <p:nvSpPr>
          <p:cNvPr id="10" name="object 10"/>
          <p:cNvSpPr txBox="1"/>
          <p:nvPr/>
        </p:nvSpPr>
        <p:spPr>
          <a:xfrm>
            <a:off x="5709810" y="2706118"/>
            <a:ext cx="369189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55" dirty="0">
                <a:solidFill>
                  <a:schemeClr val="accent5">
                    <a:lumMod val="75000"/>
                  </a:schemeClr>
                </a:solidFill>
                <a:latin typeface="Arial"/>
                <a:cs typeface="Arial"/>
              </a:rPr>
              <a:t>pianificata </a:t>
            </a:r>
            <a:r>
              <a:rPr sz="1800" spc="-85" dirty="0">
                <a:solidFill>
                  <a:schemeClr val="accent5">
                    <a:lumMod val="75000"/>
                  </a:schemeClr>
                </a:solidFill>
                <a:latin typeface="Arial"/>
                <a:cs typeface="Arial"/>
              </a:rPr>
              <a:t>sin </a:t>
            </a:r>
            <a:r>
              <a:rPr sz="1800" spc="-100" dirty="0">
                <a:solidFill>
                  <a:schemeClr val="accent5">
                    <a:lumMod val="75000"/>
                  </a:schemeClr>
                </a:solidFill>
                <a:latin typeface="Arial"/>
                <a:cs typeface="Arial"/>
              </a:rPr>
              <a:t>da </a:t>
            </a:r>
            <a:r>
              <a:rPr sz="1800" spc="-35" dirty="0">
                <a:solidFill>
                  <a:schemeClr val="accent5">
                    <a:lumMod val="75000"/>
                  </a:schemeClr>
                </a:solidFill>
                <a:latin typeface="Arial"/>
                <a:cs typeface="Arial"/>
              </a:rPr>
              <a:t>principio </a:t>
            </a:r>
            <a:r>
              <a:rPr sz="1800" spc="-75" dirty="0">
                <a:solidFill>
                  <a:schemeClr val="accent5">
                    <a:lumMod val="75000"/>
                  </a:schemeClr>
                </a:solidFill>
                <a:latin typeface="Arial"/>
                <a:cs typeface="Arial"/>
              </a:rPr>
              <a:t>sulla </a:t>
            </a:r>
            <a:r>
              <a:rPr sz="1800" spc="-125" dirty="0">
                <a:solidFill>
                  <a:schemeClr val="accent5">
                    <a:lumMod val="75000"/>
                  </a:schemeClr>
                </a:solidFill>
                <a:latin typeface="Arial"/>
                <a:cs typeface="Arial"/>
              </a:rPr>
              <a:t>base  </a:t>
            </a:r>
            <a:r>
              <a:rPr sz="1800" spc="-55" dirty="0">
                <a:solidFill>
                  <a:schemeClr val="accent5">
                    <a:lumMod val="75000"/>
                  </a:schemeClr>
                </a:solidFill>
                <a:latin typeface="Arial"/>
                <a:cs typeface="Arial"/>
              </a:rPr>
              <a:t>delle </a:t>
            </a:r>
            <a:r>
              <a:rPr sz="1800" spc="-50" dirty="0">
                <a:solidFill>
                  <a:schemeClr val="accent5">
                    <a:lumMod val="75000"/>
                  </a:schemeClr>
                </a:solidFill>
                <a:latin typeface="Arial"/>
                <a:cs typeface="Arial"/>
              </a:rPr>
              <a:t>potenziali </a:t>
            </a:r>
            <a:r>
              <a:rPr sz="1800" spc="-65" dirty="0">
                <a:solidFill>
                  <a:schemeClr val="accent5">
                    <a:lumMod val="75000"/>
                  </a:schemeClr>
                </a:solidFill>
                <a:latin typeface="Arial"/>
                <a:cs typeface="Arial"/>
              </a:rPr>
              <a:t>differenze </a:t>
            </a:r>
            <a:r>
              <a:rPr sz="1800" spc="-20" dirty="0">
                <a:solidFill>
                  <a:schemeClr val="accent5">
                    <a:lumMod val="75000"/>
                  </a:schemeClr>
                </a:solidFill>
                <a:latin typeface="Arial"/>
                <a:cs typeface="Arial"/>
              </a:rPr>
              <a:t>di </a:t>
            </a:r>
            <a:r>
              <a:rPr sz="1800" spc="-85" dirty="0">
                <a:solidFill>
                  <a:schemeClr val="accent5">
                    <a:lumMod val="75000"/>
                  </a:schemeClr>
                </a:solidFill>
                <a:latin typeface="Arial"/>
                <a:cs typeface="Arial"/>
              </a:rPr>
              <a:t>una  </a:t>
            </a:r>
            <a:r>
              <a:rPr sz="1800" spc="-120" dirty="0">
                <a:solidFill>
                  <a:schemeClr val="accent5">
                    <a:lumMod val="75000"/>
                  </a:schemeClr>
                </a:solidFill>
                <a:latin typeface="Arial"/>
                <a:cs typeface="Arial"/>
              </a:rPr>
              <a:t>classe.</a:t>
            </a:r>
            <a:endParaRPr sz="1800" dirty="0">
              <a:solidFill>
                <a:schemeClr val="accent5">
                  <a:lumMod val="75000"/>
                </a:schemeClr>
              </a:solidFill>
              <a:latin typeface="Arial"/>
              <a:cs typeface="Arial"/>
            </a:endParaRPr>
          </a:p>
        </p:txBody>
      </p:sp>
      <p:sp>
        <p:nvSpPr>
          <p:cNvPr id="11" name="object 11"/>
          <p:cNvSpPr txBox="1"/>
          <p:nvPr/>
        </p:nvSpPr>
        <p:spPr>
          <a:xfrm>
            <a:off x="5709810" y="3529079"/>
            <a:ext cx="3694429" cy="299720"/>
          </a:xfrm>
          <a:prstGeom prst="rect">
            <a:avLst/>
          </a:prstGeom>
        </p:spPr>
        <p:txBody>
          <a:bodyPr vert="horz" wrap="square" lIns="0" tIns="12700" rIns="0" bIns="0" rtlCol="0">
            <a:spAutoFit/>
          </a:bodyPr>
          <a:lstStyle/>
          <a:p>
            <a:pPr marL="117475" indent="-105410">
              <a:lnSpc>
                <a:spcPct val="100000"/>
              </a:lnSpc>
              <a:spcBef>
                <a:spcPts val="100"/>
              </a:spcBef>
              <a:buSzPct val="94444"/>
              <a:buFont typeface="Wingdings"/>
              <a:buChar char=""/>
              <a:tabLst>
                <a:tab pos="118110" algn="l"/>
                <a:tab pos="1421765" algn="l"/>
                <a:tab pos="2661285" algn="l"/>
                <a:tab pos="3188335" algn="l"/>
              </a:tabLst>
            </a:pPr>
            <a:r>
              <a:rPr sz="1800" b="1" spc="-330" dirty="0">
                <a:solidFill>
                  <a:schemeClr val="accent5">
                    <a:lumMod val="75000"/>
                  </a:schemeClr>
                </a:solidFill>
                <a:latin typeface="Arial"/>
                <a:cs typeface="Arial"/>
              </a:rPr>
              <a:t>E</a:t>
            </a:r>
            <a:r>
              <a:rPr sz="1800" b="1" spc="-275" dirty="0">
                <a:solidFill>
                  <a:schemeClr val="accent5">
                    <a:lumMod val="75000"/>
                  </a:schemeClr>
                </a:solidFill>
                <a:latin typeface="Arial"/>
                <a:cs typeface="Arial"/>
              </a:rPr>
              <a:t>FF</a:t>
            </a:r>
            <a:r>
              <a:rPr sz="1800" b="1" spc="-25" dirty="0">
                <a:solidFill>
                  <a:schemeClr val="accent5">
                    <a:lumMod val="75000"/>
                  </a:schemeClr>
                </a:solidFill>
                <a:latin typeface="Arial"/>
                <a:cs typeface="Arial"/>
              </a:rPr>
              <a:t>I</a:t>
            </a:r>
            <a:r>
              <a:rPr sz="1800" b="1" spc="-355" dirty="0">
                <a:solidFill>
                  <a:schemeClr val="accent5">
                    <a:lumMod val="75000"/>
                  </a:schemeClr>
                </a:solidFill>
                <a:latin typeface="Arial"/>
                <a:cs typeface="Arial"/>
              </a:rPr>
              <a:t>C</a:t>
            </a:r>
            <a:r>
              <a:rPr sz="1800" b="1" spc="-235" dirty="0">
                <a:solidFill>
                  <a:schemeClr val="accent5">
                    <a:lumMod val="75000"/>
                  </a:schemeClr>
                </a:solidFill>
                <a:latin typeface="Arial"/>
                <a:cs typeface="Arial"/>
              </a:rPr>
              <a:t>A</a:t>
            </a:r>
            <a:r>
              <a:rPr sz="1800" b="1" spc="-355" dirty="0">
                <a:solidFill>
                  <a:schemeClr val="accent5">
                    <a:lumMod val="75000"/>
                  </a:schemeClr>
                </a:solidFill>
                <a:latin typeface="Arial"/>
                <a:cs typeface="Arial"/>
              </a:rPr>
              <a:t>C</a:t>
            </a:r>
            <a:r>
              <a:rPr sz="1800" b="1" spc="-40" dirty="0">
                <a:solidFill>
                  <a:schemeClr val="accent5">
                    <a:lumMod val="75000"/>
                  </a:schemeClr>
                </a:solidFill>
                <a:latin typeface="Arial"/>
                <a:cs typeface="Arial"/>
              </a:rPr>
              <a:t>I</a:t>
            </a:r>
            <a:r>
              <a:rPr sz="1800" b="1" spc="-210" dirty="0">
                <a:solidFill>
                  <a:schemeClr val="accent5">
                    <a:lumMod val="75000"/>
                  </a:schemeClr>
                </a:solidFill>
                <a:latin typeface="Arial"/>
                <a:cs typeface="Arial"/>
              </a:rPr>
              <a:t>A</a:t>
            </a:r>
            <a:r>
              <a:rPr sz="1800" b="1" spc="-105" dirty="0">
                <a:solidFill>
                  <a:srgbClr val="1E487C"/>
                </a:solidFill>
                <a:latin typeface="Arial"/>
                <a:cs typeface="Arial"/>
              </a:rPr>
              <a:t>:</a:t>
            </a:r>
            <a:r>
              <a:rPr sz="1800" dirty="0">
                <a:solidFill>
                  <a:srgbClr val="1E487C"/>
                </a:solidFill>
                <a:latin typeface="Times New Roman"/>
                <a:cs typeface="Times New Roman"/>
              </a:rPr>
              <a:t>	</a:t>
            </a:r>
            <a:r>
              <a:rPr sz="1800" spc="-220" dirty="0">
                <a:solidFill>
                  <a:schemeClr val="accent5">
                    <a:lumMod val="75000"/>
                  </a:schemeClr>
                </a:solidFill>
                <a:latin typeface="Arial"/>
                <a:cs typeface="Arial"/>
              </a:rPr>
              <a:t>s</a:t>
            </a:r>
            <a:r>
              <a:rPr sz="1800" spc="-90" dirty="0">
                <a:solidFill>
                  <a:schemeClr val="accent5">
                    <a:lumMod val="75000"/>
                  </a:schemeClr>
                </a:solidFill>
                <a:latin typeface="Arial"/>
                <a:cs typeface="Arial"/>
              </a:rPr>
              <a:t>v</a:t>
            </a:r>
            <a:r>
              <a:rPr sz="1800" spc="-10" dirty="0">
                <a:solidFill>
                  <a:schemeClr val="accent5">
                    <a:lumMod val="75000"/>
                  </a:schemeClr>
                </a:solidFill>
                <a:latin typeface="Arial"/>
                <a:cs typeface="Arial"/>
              </a:rPr>
              <a:t>i</a:t>
            </a:r>
            <a:r>
              <a:rPr sz="1800" dirty="0">
                <a:solidFill>
                  <a:schemeClr val="accent5">
                    <a:lumMod val="75000"/>
                  </a:schemeClr>
                </a:solidFill>
                <a:latin typeface="Arial"/>
                <a:cs typeface="Arial"/>
              </a:rPr>
              <a:t>l</a:t>
            </a:r>
            <a:r>
              <a:rPr sz="1800" spc="-60" dirty="0">
                <a:solidFill>
                  <a:schemeClr val="accent5">
                    <a:lumMod val="75000"/>
                  </a:schemeClr>
                </a:solidFill>
                <a:latin typeface="Arial"/>
                <a:cs typeface="Arial"/>
              </a:rPr>
              <a:t>upp</a:t>
            </a:r>
            <a:r>
              <a:rPr sz="1800" spc="-140" dirty="0">
                <a:solidFill>
                  <a:schemeClr val="accent5">
                    <a:lumMod val="75000"/>
                  </a:schemeClr>
                </a:solidFill>
                <a:latin typeface="Arial"/>
                <a:cs typeface="Arial"/>
              </a:rPr>
              <a:t>a</a:t>
            </a:r>
            <a:r>
              <a:rPr sz="1800" spc="-5" dirty="0">
                <a:solidFill>
                  <a:schemeClr val="accent5">
                    <a:lumMod val="75000"/>
                  </a:schemeClr>
                </a:solidFill>
                <a:latin typeface="Arial"/>
                <a:cs typeface="Arial"/>
              </a:rPr>
              <a:t>r</a:t>
            </a:r>
            <a:r>
              <a:rPr sz="1800" spc="-110" dirty="0">
                <a:solidFill>
                  <a:schemeClr val="accent5">
                    <a:lumMod val="75000"/>
                  </a:schemeClr>
                </a:solidFill>
                <a:latin typeface="Arial"/>
                <a:cs typeface="Arial"/>
              </a:rPr>
              <a:t>e</a:t>
            </a:r>
            <a:r>
              <a:rPr sz="1800" dirty="0">
                <a:solidFill>
                  <a:schemeClr val="accent5">
                    <a:lumMod val="75000"/>
                  </a:schemeClr>
                </a:solidFill>
                <a:latin typeface="Times New Roman"/>
                <a:cs typeface="Times New Roman"/>
              </a:rPr>
              <a:t>	</a:t>
            </a:r>
            <a:r>
              <a:rPr sz="1800" spc="-60" dirty="0">
                <a:solidFill>
                  <a:schemeClr val="accent5">
                    <a:lumMod val="75000"/>
                  </a:schemeClr>
                </a:solidFill>
                <a:latin typeface="Arial"/>
                <a:cs typeface="Arial"/>
              </a:rPr>
              <a:t>un</a:t>
            </a:r>
            <a:r>
              <a:rPr sz="1800" dirty="0">
                <a:solidFill>
                  <a:schemeClr val="accent5">
                    <a:lumMod val="75000"/>
                  </a:schemeClr>
                </a:solidFill>
                <a:latin typeface="Times New Roman"/>
                <a:cs typeface="Times New Roman"/>
              </a:rPr>
              <a:t>	</a:t>
            </a:r>
            <a:r>
              <a:rPr sz="1800" spc="-114" dirty="0">
                <a:solidFill>
                  <a:schemeClr val="accent5">
                    <a:lumMod val="75000"/>
                  </a:schemeClr>
                </a:solidFill>
                <a:latin typeface="Arial"/>
                <a:cs typeface="Arial"/>
              </a:rPr>
              <a:t>v</a:t>
            </a:r>
            <a:r>
              <a:rPr sz="1800" spc="-140" dirty="0">
                <a:solidFill>
                  <a:schemeClr val="accent5">
                    <a:lumMod val="75000"/>
                  </a:schemeClr>
                </a:solidFill>
                <a:latin typeface="Arial"/>
                <a:cs typeface="Arial"/>
              </a:rPr>
              <a:t>a</a:t>
            </a:r>
            <a:r>
              <a:rPr sz="1800" spc="-220" dirty="0">
                <a:solidFill>
                  <a:schemeClr val="accent5">
                    <a:lumMod val="75000"/>
                  </a:schemeClr>
                </a:solidFill>
                <a:latin typeface="Arial"/>
                <a:cs typeface="Arial"/>
              </a:rPr>
              <a:t>s</a:t>
            </a:r>
            <a:r>
              <a:rPr sz="1800" spc="85" dirty="0">
                <a:solidFill>
                  <a:schemeClr val="accent5">
                    <a:lumMod val="75000"/>
                  </a:schemeClr>
                </a:solidFill>
                <a:latin typeface="Arial"/>
                <a:cs typeface="Arial"/>
              </a:rPr>
              <a:t>t</a:t>
            </a:r>
            <a:r>
              <a:rPr sz="1800" spc="-55" dirty="0">
                <a:solidFill>
                  <a:schemeClr val="accent5">
                    <a:lumMod val="75000"/>
                  </a:schemeClr>
                </a:solidFill>
                <a:latin typeface="Arial"/>
                <a:cs typeface="Arial"/>
              </a:rPr>
              <a:t>o</a:t>
            </a:r>
            <a:endParaRPr sz="1800" dirty="0">
              <a:solidFill>
                <a:schemeClr val="accent5">
                  <a:lumMod val="75000"/>
                </a:schemeClr>
              </a:solidFill>
              <a:latin typeface="Arial"/>
              <a:cs typeface="Arial"/>
            </a:endParaRPr>
          </a:p>
        </p:txBody>
      </p:sp>
      <p:grpSp>
        <p:nvGrpSpPr>
          <p:cNvPr id="12" name="object 12"/>
          <p:cNvGrpSpPr/>
          <p:nvPr/>
        </p:nvGrpSpPr>
        <p:grpSpPr>
          <a:xfrm>
            <a:off x="1162693" y="1627632"/>
            <a:ext cx="91440" cy="73660"/>
            <a:chOff x="1162693" y="1627632"/>
            <a:chExt cx="91440" cy="73660"/>
          </a:xfrm>
        </p:grpSpPr>
        <p:sp>
          <p:nvSpPr>
            <p:cNvPr id="13" name="object 13"/>
            <p:cNvSpPr/>
            <p:nvPr/>
          </p:nvSpPr>
          <p:spPr>
            <a:xfrm>
              <a:off x="1162693" y="1659636"/>
              <a:ext cx="9525" cy="0"/>
            </a:xfrm>
            <a:custGeom>
              <a:avLst/>
              <a:gdLst/>
              <a:ahLst/>
              <a:cxnLst/>
              <a:rect l="l" t="t" r="r" b="b"/>
              <a:pathLst>
                <a:path w="9525">
                  <a:moveTo>
                    <a:pt x="0" y="0"/>
                  </a:moveTo>
                  <a:lnTo>
                    <a:pt x="9144" y="0"/>
                  </a:lnTo>
                </a:path>
              </a:pathLst>
            </a:custGeom>
            <a:ln w="9144">
              <a:solidFill>
                <a:srgbClr val="D3D7C0"/>
              </a:solidFill>
            </a:ln>
          </p:spPr>
          <p:txBody>
            <a:bodyPr wrap="square" lIns="0" tIns="0" rIns="0" bIns="0" rtlCol="0"/>
            <a:lstStyle/>
            <a:p>
              <a:endParaRPr/>
            </a:p>
          </p:txBody>
        </p:sp>
        <p:sp>
          <p:nvSpPr>
            <p:cNvPr id="14" name="object 14"/>
            <p:cNvSpPr/>
            <p:nvPr/>
          </p:nvSpPr>
          <p:spPr>
            <a:xfrm>
              <a:off x="1162693" y="1627632"/>
              <a:ext cx="91440" cy="73152"/>
            </a:xfrm>
            <a:prstGeom prst="rect">
              <a:avLst/>
            </a:prstGeom>
            <a:blipFill>
              <a:blip r:embed="rId2" cstate="print"/>
              <a:stretch>
                <a:fillRect/>
              </a:stretch>
            </a:blipFill>
          </p:spPr>
          <p:txBody>
            <a:bodyPr wrap="square" lIns="0" tIns="0" rIns="0" bIns="0" rtlCol="0"/>
            <a:lstStyle/>
            <a:p>
              <a:endParaRPr/>
            </a:p>
          </p:txBody>
        </p:sp>
      </p:grpSp>
      <p:grpSp>
        <p:nvGrpSpPr>
          <p:cNvPr id="312" name="object 312"/>
          <p:cNvGrpSpPr/>
          <p:nvPr/>
        </p:nvGrpSpPr>
        <p:grpSpPr>
          <a:xfrm>
            <a:off x="5422270" y="3777996"/>
            <a:ext cx="4293235" cy="2129136"/>
            <a:chOff x="5410078" y="3777996"/>
            <a:chExt cx="4293235" cy="2223770"/>
          </a:xfrm>
          <a:solidFill>
            <a:schemeClr val="accent5">
              <a:lumMod val="60000"/>
              <a:lumOff val="40000"/>
            </a:schemeClr>
          </a:solidFill>
        </p:grpSpPr>
        <p:sp>
          <p:nvSpPr>
            <p:cNvPr id="313" name="object 313"/>
            <p:cNvSpPr/>
            <p:nvPr/>
          </p:nvSpPr>
          <p:spPr>
            <a:xfrm>
              <a:off x="5422270" y="3777996"/>
              <a:ext cx="4267200" cy="2209800"/>
            </a:xfrm>
            <a:custGeom>
              <a:avLst/>
              <a:gdLst/>
              <a:ahLst/>
              <a:cxnLst/>
              <a:rect l="l" t="t" r="r" b="b"/>
              <a:pathLst>
                <a:path w="4267200" h="2209800">
                  <a:moveTo>
                    <a:pt x="4267200" y="1499615"/>
                  </a:moveTo>
                  <a:lnTo>
                    <a:pt x="4267200" y="0"/>
                  </a:lnTo>
                  <a:lnTo>
                    <a:pt x="0" y="0"/>
                  </a:lnTo>
                  <a:lnTo>
                    <a:pt x="0" y="1499615"/>
                  </a:lnTo>
                  <a:lnTo>
                    <a:pt x="1641" y="1548350"/>
                  </a:lnTo>
                  <a:lnTo>
                    <a:pt x="6494" y="1596186"/>
                  </a:lnTo>
                  <a:lnTo>
                    <a:pt x="14454" y="1643020"/>
                  </a:lnTo>
                  <a:lnTo>
                    <a:pt x="25414" y="1688746"/>
                  </a:lnTo>
                  <a:lnTo>
                    <a:pt x="39268" y="1733261"/>
                  </a:lnTo>
                  <a:lnTo>
                    <a:pt x="55911" y="1776459"/>
                  </a:lnTo>
                  <a:lnTo>
                    <a:pt x="75237" y="1818237"/>
                  </a:lnTo>
                  <a:lnTo>
                    <a:pt x="97140" y="1858489"/>
                  </a:lnTo>
                  <a:lnTo>
                    <a:pt x="121515" y="1897111"/>
                  </a:lnTo>
                  <a:lnTo>
                    <a:pt x="148254" y="1933999"/>
                  </a:lnTo>
                  <a:lnTo>
                    <a:pt x="177254" y="1969048"/>
                  </a:lnTo>
                  <a:lnTo>
                    <a:pt x="208407" y="2002154"/>
                  </a:lnTo>
                  <a:lnTo>
                    <a:pt x="241607" y="2033212"/>
                  </a:lnTo>
                  <a:lnTo>
                    <a:pt x="276750" y="2062118"/>
                  </a:lnTo>
                  <a:lnTo>
                    <a:pt x="313729" y="2088766"/>
                  </a:lnTo>
                  <a:lnTo>
                    <a:pt x="352439" y="2113053"/>
                  </a:lnTo>
                  <a:lnTo>
                    <a:pt x="392773" y="2134875"/>
                  </a:lnTo>
                  <a:lnTo>
                    <a:pt x="434625" y="2154126"/>
                  </a:lnTo>
                  <a:lnTo>
                    <a:pt x="477891" y="2170702"/>
                  </a:lnTo>
                  <a:lnTo>
                    <a:pt x="522463" y="2184498"/>
                  </a:lnTo>
                  <a:lnTo>
                    <a:pt x="568237" y="2195411"/>
                  </a:lnTo>
                  <a:lnTo>
                    <a:pt x="615106" y="2203335"/>
                  </a:lnTo>
                  <a:lnTo>
                    <a:pt x="662965" y="2208166"/>
                  </a:lnTo>
                  <a:lnTo>
                    <a:pt x="711708" y="2209799"/>
                  </a:lnTo>
                  <a:lnTo>
                    <a:pt x="3557016" y="2209799"/>
                  </a:lnTo>
                  <a:lnTo>
                    <a:pt x="3605750" y="2208166"/>
                  </a:lnTo>
                  <a:lnTo>
                    <a:pt x="3653587" y="2203335"/>
                  </a:lnTo>
                  <a:lnTo>
                    <a:pt x="3700420" y="2195411"/>
                  </a:lnTo>
                  <a:lnTo>
                    <a:pt x="3746147" y="2184498"/>
                  </a:lnTo>
                  <a:lnTo>
                    <a:pt x="3790661" y="2170702"/>
                  </a:lnTo>
                  <a:lnTo>
                    <a:pt x="3833860" y="2154126"/>
                  </a:lnTo>
                  <a:lnTo>
                    <a:pt x="3875637" y="2134875"/>
                  </a:lnTo>
                  <a:lnTo>
                    <a:pt x="3915889" y="2113053"/>
                  </a:lnTo>
                  <a:lnTo>
                    <a:pt x="3954512" y="2088766"/>
                  </a:lnTo>
                  <a:lnTo>
                    <a:pt x="3991400" y="2062118"/>
                  </a:lnTo>
                  <a:lnTo>
                    <a:pt x="4026449" y="2033212"/>
                  </a:lnTo>
                  <a:lnTo>
                    <a:pt x="4059555" y="2002154"/>
                  </a:lnTo>
                  <a:lnTo>
                    <a:pt x="4090613" y="1969048"/>
                  </a:lnTo>
                  <a:lnTo>
                    <a:pt x="4119518" y="1933999"/>
                  </a:lnTo>
                  <a:lnTo>
                    <a:pt x="4146167" y="1897111"/>
                  </a:lnTo>
                  <a:lnTo>
                    <a:pt x="4170454" y="1858489"/>
                  </a:lnTo>
                  <a:lnTo>
                    <a:pt x="4192275" y="1818237"/>
                  </a:lnTo>
                  <a:lnTo>
                    <a:pt x="4211526" y="1776459"/>
                  </a:lnTo>
                  <a:lnTo>
                    <a:pt x="4228102" y="1733261"/>
                  </a:lnTo>
                  <a:lnTo>
                    <a:pt x="4241898" y="1688746"/>
                  </a:lnTo>
                  <a:lnTo>
                    <a:pt x="4252811" y="1643020"/>
                  </a:lnTo>
                  <a:lnTo>
                    <a:pt x="4260735" y="1596186"/>
                  </a:lnTo>
                  <a:lnTo>
                    <a:pt x="4265566" y="1548350"/>
                  </a:lnTo>
                  <a:lnTo>
                    <a:pt x="4267200" y="1499615"/>
                  </a:lnTo>
                  <a:close/>
                </a:path>
              </a:pathLst>
            </a:custGeom>
            <a:grpFill/>
          </p:spPr>
          <p:txBody>
            <a:bodyPr wrap="square" lIns="0" tIns="0" rIns="0" bIns="0" rtlCol="0"/>
            <a:lstStyle/>
            <a:p>
              <a:endParaRPr>
                <a:solidFill>
                  <a:schemeClr val="accent5">
                    <a:lumMod val="75000"/>
                  </a:schemeClr>
                </a:solidFill>
              </a:endParaRPr>
            </a:p>
          </p:txBody>
        </p:sp>
        <p:sp>
          <p:nvSpPr>
            <p:cNvPr id="314" name="object 314"/>
            <p:cNvSpPr/>
            <p:nvPr/>
          </p:nvSpPr>
          <p:spPr>
            <a:xfrm>
              <a:off x="5410078" y="3777996"/>
              <a:ext cx="4293235" cy="2223770"/>
            </a:xfrm>
            <a:custGeom>
              <a:avLst/>
              <a:gdLst/>
              <a:ahLst/>
              <a:cxnLst/>
              <a:rect l="l" t="t" r="r" b="b"/>
              <a:pathLst>
                <a:path w="4293234" h="2223770">
                  <a:moveTo>
                    <a:pt x="4293108" y="1499615"/>
                  </a:moveTo>
                  <a:lnTo>
                    <a:pt x="4293108" y="0"/>
                  </a:lnTo>
                  <a:lnTo>
                    <a:pt x="4267200" y="0"/>
                  </a:lnTo>
                  <a:lnTo>
                    <a:pt x="4267200" y="1536191"/>
                  </a:lnTo>
                  <a:lnTo>
                    <a:pt x="4264152" y="1571243"/>
                  </a:lnTo>
                  <a:lnTo>
                    <a:pt x="4259580" y="1606295"/>
                  </a:lnTo>
                  <a:lnTo>
                    <a:pt x="4253484" y="1639823"/>
                  </a:lnTo>
                  <a:lnTo>
                    <a:pt x="4245864" y="1674875"/>
                  </a:lnTo>
                  <a:lnTo>
                    <a:pt x="4235196" y="1706879"/>
                  </a:lnTo>
                  <a:lnTo>
                    <a:pt x="4224528" y="1740407"/>
                  </a:lnTo>
                  <a:lnTo>
                    <a:pt x="4198620" y="1802891"/>
                  </a:lnTo>
                  <a:lnTo>
                    <a:pt x="4166616" y="1862327"/>
                  </a:lnTo>
                  <a:lnTo>
                    <a:pt x="4128516" y="1917191"/>
                  </a:lnTo>
                  <a:lnTo>
                    <a:pt x="4085844" y="1969007"/>
                  </a:lnTo>
                  <a:lnTo>
                    <a:pt x="4038600" y="2016251"/>
                  </a:lnTo>
                  <a:lnTo>
                    <a:pt x="3986784" y="2058923"/>
                  </a:lnTo>
                  <a:lnTo>
                    <a:pt x="3930396" y="2097023"/>
                  </a:lnTo>
                  <a:lnTo>
                    <a:pt x="3870960" y="2129027"/>
                  </a:lnTo>
                  <a:lnTo>
                    <a:pt x="3776472" y="2167127"/>
                  </a:lnTo>
                  <a:lnTo>
                    <a:pt x="3709416" y="2183891"/>
                  </a:lnTo>
                  <a:lnTo>
                    <a:pt x="3639312" y="2194559"/>
                  </a:lnTo>
                  <a:lnTo>
                    <a:pt x="3604260" y="2197607"/>
                  </a:lnTo>
                  <a:lnTo>
                    <a:pt x="687324" y="2197607"/>
                  </a:lnTo>
                  <a:lnTo>
                    <a:pt x="617220" y="2189987"/>
                  </a:lnTo>
                  <a:lnTo>
                    <a:pt x="548640" y="2176271"/>
                  </a:lnTo>
                  <a:lnTo>
                    <a:pt x="516636" y="2165603"/>
                  </a:lnTo>
                  <a:lnTo>
                    <a:pt x="483108" y="2154935"/>
                  </a:lnTo>
                  <a:lnTo>
                    <a:pt x="420624" y="2129027"/>
                  </a:lnTo>
                  <a:lnTo>
                    <a:pt x="361188" y="2097023"/>
                  </a:lnTo>
                  <a:lnTo>
                    <a:pt x="306324" y="2058923"/>
                  </a:lnTo>
                  <a:lnTo>
                    <a:pt x="254508" y="2016251"/>
                  </a:lnTo>
                  <a:lnTo>
                    <a:pt x="207264" y="1969007"/>
                  </a:lnTo>
                  <a:lnTo>
                    <a:pt x="164592" y="1917191"/>
                  </a:lnTo>
                  <a:lnTo>
                    <a:pt x="126492" y="1860803"/>
                  </a:lnTo>
                  <a:lnTo>
                    <a:pt x="94488" y="1801367"/>
                  </a:lnTo>
                  <a:lnTo>
                    <a:pt x="56388" y="1706879"/>
                  </a:lnTo>
                  <a:lnTo>
                    <a:pt x="39624" y="1639823"/>
                  </a:lnTo>
                  <a:lnTo>
                    <a:pt x="28956" y="1569719"/>
                  </a:lnTo>
                  <a:lnTo>
                    <a:pt x="25908" y="1534667"/>
                  </a:lnTo>
                  <a:lnTo>
                    <a:pt x="25908" y="0"/>
                  </a:lnTo>
                  <a:lnTo>
                    <a:pt x="0" y="0"/>
                  </a:lnTo>
                  <a:lnTo>
                    <a:pt x="0" y="1499615"/>
                  </a:lnTo>
                  <a:lnTo>
                    <a:pt x="1524" y="1536191"/>
                  </a:lnTo>
                  <a:lnTo>
                    <a:pt x="4572" y="1574291"/>
                  </a:lnTo>
                  <a:lnTo>
                    <a:pt x="15240" y="1645919"/>
                  </a:lnTo>
                  <a:lnTo>
                    <a:pt x="44196" y="1748027"/>
                  </a:lnTo>
                  <a:lnTo>
                    <a:pt x="71628" y="1813559"/>
                  </a:lnTo>
                  <a:lnTo>
                    <a:pt x="105156" y="1874519"/>
                  </a:lnTo>
                  <a:lnTo>
                    <a:pt x="166116" y="1959863"/>
                  </a:lnTo>
                  <a:lnTo>
                    <a:pt x="211836" y="2011679"/>
                  </a:lnTo>
                  <a:lnTo>
                    <a:pt x="263652" y="2057399"/>
                  </a:lnTo>
                  <a:lnTo>
                    <a:pt x="291084" y="2080259"/>
                  </a:lnTo>
                  <a:lnTo>
                    <a:pt x="348996" y="2118359"/>
                  </a:lnTo>
                  <a:lnTo>
                    <a:pt x="409956" y="2151887"/>
                  </a:lnTo>
                  <a:lnTo>
                    <a:pt x="475488" y="2179319"/>
                  </a:lnTo>
                  <a:lnTo>
                    <a:pt x="544068" y="2200655"/>
                  </a:lnTo>
                  <a:lnTo>
                    <a:pt x="614172" y="2214371"/>
                  </a:lnTo>
                  <a:lnTo>
                    <a:pt x="687324" y="2221991"/>
                  </a:lnTo>
                  <a:lnTo>
                    <a:pt x="723900" y="2223515"/>
                  </a:lnTo>
                  <a:lnTo>
                    <a:pt x="3569208" y="2223515"/>
                  </a:lnTo>
                  <a:lnTo>
                    <a:pt x="3643884" y="2218943"/>
                  </a:lnTo>
                  <a:lnTo>
                    <a:pt x="3715512" y="2208275"/>
                  </a:lnTo>
                  <a:lnTo>
                    <a:pt x="3817620" y="2179319"/>
                  </a:lnTo>
                  <a:lnTo>
                    <a:pt x="3883152" y="2151887"/>
                  </a:lnTo>
                  <a:lnTo>
                    <a:pt x="3944112" y="2118359"/>
                  </a:lnTo>
                  <a:lnTo>
                    <a:pt x="4029456" y="2057399"/>
                  </a:lnTo>
                  <a:lnTo>
                    <a:pt x="4081272" y="2011679"/>
                  </a:lnTo>
                  <a:lnTo>
                    <a:pt x="4149852" y="1932431"/>
                  </a:lnTo>
                  <a:lnTo>
                    <a:pt x="4187952" y="1874519"/>
                  </a:lnTo>
                  <a:lnTo>
                    <a:pt x="4221480" y="1813559"/>
                  </a:lnTo>
                  <a:lnTo>
                    <a:pt x="4248912" y="1748027"/>
                  </a:lnTo>
                  <a:lnTo>
                    <a:pt x="4270248" y="1679447"/>
                  </a:lnTo>
                  <a:lnTo>
                    <a:pt x="4283964" y="1609343"/>
                  </a:lnTo>
                  <a:lnTo>
                    <a:pt x="4291584" y="1536191"/>
                  </a:lnTo>
                  <a:lnTo>
                    <a:pt x="4293108" y="1499615"/>
                  </a:lnTo>
                  <a:close/>
                </a:path>
              </a:pathLst>
            </a:custGeom>
            <a:grpFill/>
          </p:spPr>
          <p:txBody>
            <a:bodyPr wrap="square" lIns="0" tIns="0" rIns="0" bIns="0" rtlCol="0"/>
            <a:lstStyle/>
            <a:p>
              <a:endParaRPr>
                <a:solidFill>
                  <a:schemeClr val="accent5">
                    <a:lumMod val="75000"/>
                  </a:schemeClr>
                </a:solidFill>
              </a:endParaRPr>
            </a:p>
          </p:txBody>
        </p:sp>
      </p:grpSp>
      <p:sp>
        <p:nvSpPr>
          <p:cNvPr id="315" name="object 315"/>
          <p:cNvSpPr txBox="1"/>
          <p:nvPr/>
        </p:nvSpPr>
        <p:spPr>
          <a:xfrm>
            <a:off x="5709810" y="3803399"/>
            <a:ext cx="3691890" cy="574040"/>
          </a:xfrm>
          <a:prstGeom prst="rect">
            <a:avLst/>
          </a:prstGeom>
        </p:spPr>
        <p:txBody>
          <a:bodyPr vert="horz" wrap="square" lIns="0" tIns="12700" rIns="0" bIns="0" rtlCol="0">
            <a:spAutoFit/>
          </a:bodyPr>
          <a:lstStyle/>
          <a:p>
            <a:pPr marL="12700" marR="5080">
              <a:lnSpc>
                <a:spcPct val="100000"/>
              </a:lnSpc>
              <a:spcBef>
                <a:spcPts val="100"/>
              </a:spcBef>
              <a:tabLst>
                <a:tab pos="1106805" algn="l"/>
                <a:tab pos="1423670" algn="l"/>
                <a:tab pos="2745105" algn="l"/>
              </a:tabLst>
            </a:pPr>
            <a:r>
              <a:rPr sz="1800" spc="-5" dirty="0">
                <a:solidFill>
                  <a:schemeClr val="accent5">
                    <a:lumMod val="75000"/>
                  </a:schemeClr>
                </a:solidFill>
                <a:latin typeface="Arial"/>
                <a:cs typeface="Arial"/>
              </a:rPr>
              <a:t>r</a:t>
            </a:r>
            <a:r>
              <a:rPr sz="1800" spc="-110" dirty="0">
                <a:solidFill>
                  <a:schemeClr val="accent5">
                    <a:lumMod val="75000"/>
                  </a:schemeClr>
                </a:solidFill>
                <a:latin typeface="Arial"/>
                <a:cs typeface="Arial"/>
              </a:rPr>
              <a:t>e</a:t>
            </a:r>
            <a:r>
              <a:rPr sz="1800" spc="-60" dirty="0">
                <a:solidFill>
                  <a:schemeClr val="accent5">
                    <a:lumMod val="75000"/>
                  </a:schemeClr>
                </a:solidFill>
                <a:latin typeface="Arial"/>
                <a:cs typeface="Arial"/>
              </a:rPr>
              <a:t>p</a:t>
            </a:r>
            <a:r>
              <a:rPr sz="1800" spc="-110" dirty="0">
                <a:solidFill>
                  <a:schemeClr val="accent5">
                    <a:lumMod val="75000"/>
                  </a:schemeClr>
                </a:solidFill>
                <a:latin typeface="Arial"/>
                <a:cs typeface="Arial"/>
              </a:rPr>
              <a:t>e</a:t>
            </a:r>
            <a:r>
              <a:rPr sz="1800" spc="20" dirty="0">
                <a:solidFill>
                  <a:schemeClr val="accent5">
                    <a:lumMod val="75000"/>
                  </a:schemeClr>
                </a:solidFill>
                <a:latin typeface="Arial"/>
                <a:cs typeface="Arial"/>
              </a:rPr>
              <a:t>r</a:t>
            </a:r>
            <a:r>
              <a:rPr sz="1800" spc="85" dirty="0">
                <a:solidFill>
                  <a:schemeClr val="accent5">
                    <a:lumMod val="75000"/>
                  </a:schemeClr>
                </a:solidFill>
                <a:latin typeface="Arial"/>
                <a:cs typeface="Arial"/>
              </a:rPr>
              <a:t>t</a:t>
            </a:r>
            <a:r>
              <a:rPr sz="1800" spc="-60" dirty="0">
                <a:solidFill>
                  <a:schemeClr val="accent5">
                    <a:lumMod val="75000"/>
                  </a:schemeClr>
                </a:solidFill>
                <a:latin typeface="Arial"/>
                <a:cs typeface="Arial"/>
              </a:rPr>
              <a:t>o</a:t>
            </a:r>
            <a:r>
              <a:rPr sz="1800" spc="20" dirty="0">
                <a:solidFill>
                  <a:schemeClr val="accent5">
                    <a:lumMod val="75000"/>
                  </a:schemeClr>
                </a:solidFill>
                <a:latin typeface="Arial"/>
                <a:cs typeface="Arial"/>
              </a:rPr>
              <a:t>r</a:t>
            </a:r>
            <a:r>
              <a:rPr sz="1800" dirty="0">
                <a:solidFill>
                  <a:schemeClr val="accent5">
                    <a:lumMod val="75000"/>
                  </a:schemeClr>
                </a:solidFill>
                <a:latin typeface="Arial"/>
                <a:cs typeface="Arial"/>
              </a:rPr>
              <a:t>i</a:t>
            </a:r>
            <a:r>
              <a:rPr sz="1800" spc="-55" dirty="0">
                <a:solidFill>
                  <a:schemeClr val="accent5">
                    <a:lumMod val="75000"/>
                  </a:schemeClr>
                </a:solidFill>
                <a:latin typeface="Arial"/>
                <a:cs typeface="Arial"/>
              </a:rPr>
              <a:t>o</a:t>
            </a:r>
            <a:r>
              <a:rPr sz="1800" dirty="0">
                <a:solidFill>
                  <a:schemeClr val="accent5">
                    <a:lumMod val="75000"/>
                  </a:schemeClr>
                </a:solidFill>
                <a:latin typeface="Times New Roman"/>
                <a:cs typeface="Times New Roman"/>
              </a:rPr>
              <a:t>	</a:t>
            </a:r>
            <a:r>
              <a:rPr sz="1800" spc="-60" dirty="0">
                <a:solidFill>
                  <a:schemeClr val="accent5">
                    <a:lumMod val="75000"/>
                  </a:schemeClr>
                </a:solidFill>
                <a:latin typeface="Arial"/>
                <a:cs typeface="Arial"/>
              </a:rPr>
              <a:t>d</a:t>
            </a:r>
            <a:r>
              <a:rPr sz="1800" spc="10" dirty="0">
                <a:solidFill>
                  <a:schemeClr val="accent5">
                    <a:lumMod val="75000"/>
                  </a:schemeClr>
                </a:solidFill>
                <a:latin typeface="Arial"/>
                <a:cs typeface="Arial"/>
              </a:rPr>
              <a:t>i</a:t>
            </a:r>
            <a:r>
              <a:rPr sz="1800" dirty="0">
                <a:solidFill>
                  <a:schemeClr val="accent5">
                    <a:lumMod val="75000"/>
                  </a:schemeClr>
                </a:solidFill>
                <a:latin typeface="Times New Roman"/>
                <a:cs typeface="Times New Roman"/>
              </a:rPr>
              <a:t>	</a:t>
            </a:r>
            <a:r>
              <a:rPr sz="1800" spc="-65" dirty="0">
                <a:solidFill>
                  <a:schemeClr val="accent5">
                    <a:lumMod val="75000"/>
                  </a:schemeClr>
                </a:solidFill>
                <a:latin typeface="Arial"/>
                <a:cs typeface="Arial"/>
              </a:rPr>
              <a:t>m</a:t>
            </a:r>
            <a:r>
              <a:rPr sz="1800" spc="-120" dirty="0">
                <a:solidFill>
                  <a:schemeClr val="accent5">
                    <a:lumMod val="75000"/>
                  </a:schemeClr>
                </a:solidFill>
                <a:latin typeface="Arial"/>
                <a:cs typeface="Arial"/>
              </a:rPr>
              <a:t>e</a:t>
            </a:r>
            <a:r>
              <a:rPr sz="1800" spc="85" dirty="0">
                <a:solidFill>
                  <a:schemeClr val="accent5">
                    <a:lumMod val="75000"/>
                  </a:schemeClr>
                </a:solidFill>
                <a:latin typeface="Arial"/>
                <a:cs typeface="Arial"/>
              </a:rPr>
              <a:t>t</a:t>
            </a:r>
            <a:r>
              <a:rPr sz="1800" spc="-60" dirty="0">
                <a:solidFill>
                  <a:schemeClr val="accent5">
                    <a:lumMod val="75000"/>
                  </a:schemeClr>
                </a:solidFill>
                <a:latin typeface="Arial"/>
                <a:cs typeface="Arial"/>
              </a:rPr>
              <a:t>odo</a:t>
            </a:r>
            <a:r>
              <a:rPr sz="1800" dirty="0">
                <a:solidFill>
                  <a:schemeClr val="accent5">
                    <a:lumMod val="75000"/>
                  </a:schemeClr>
                </a:solidFill>
                <a:latin typeface="Arial"/>
                <a:cs typeface="Arial"/>
              </a:rPr>
              <a:t>l</a:t>
            </a:r>
            <a:r>
              <a:rPr sz="1800" spc="-60" dirty="0">
                <a:solidFill>
                  <a:schemeClr val="accent5">
                    <a:lumMod val="75000"/>
                  </a:schemeClr>
                </a:solidFill>
                <a:latin typeface="Arial"/>
                <a:cs typeface="Arial"/>
              </a:rPr>
              <a:t>o</a:t>
            </a:r>
            <a:r>
              <a:rPr sz="1800" spc="-155" dirty="0">
                <a:solidFill>
                  <a:schemeClr val="accent5">
                    <a:lumMod val="75000"/>
                  </a:schemeClr>
                </a:solidFill>
                <a:latin typeface="Arial"/>
                <a:cs typeface="Arial"/>
              </a:rPr>
              <a:t>g</a:t>
            </a:r>
            <a:r>
              <a:rPr sz="1800" dirty="0">
                <a:solidFill>
                  <a:schemeClr val="accent5">
                    <a:lumMod val="75000"/>
                  </a:schemeClr>
                </a:solidFill>
                <a:latin typeface="Arial"/>
                <a:cs typeface="Arial"/>
              </a:rPr>
              <a:t>i</a:t>
            </a:r>
            <a:r>
              <a:rPr sz="1800" spc="-110" dirty="0">
                <a:solidFill>
                  <a:schemeClr val="accent5">
                    <a:lumMod val="75000"/>
                  </a:schemeClr>
                </a:solidFill>
                <a:latin typeface="Arial"/>
                <a:cs typeface="Arial"/>
              </a:rPr>
              <a:t>e</a:t>
            </a:r>
            <a:r>
              <a:rPr sz="1800" dirty="0">
                <a:solidFill>
                  <a:schemeClr val="accent5">
                    <a:lumMod val="75000"/>
                  </a:schemeClr>
                </a:solidFill>
                <a:latin typeface="Times New Roman"/>
                <a:cs typeface="Times New Roman"/>
              </a:rPr>
              <a:t>	</a:t>
            </a:r>
            <a:r>
              <a:rPr sz="1800" spc="-60" dirty="0">
                <a:solidFill>
                  <a:schemeClr val="accent5">
                    <a:lumMod val="75000"/>
                  </a:schemeClr>
                </a:solidFill>
                <a:latin typeface="Arial"/>
                <a:cs typeface="Arial"/>
              </a:rPr>
              <a:t>d</a:t>
            </a:r>
            <a:r>
              <a:rPr sz="1800" spc="15" dirty="0">
                <a:solidFill>
                  <a:schemeClr val="accent5">
                    <a:lumMod val="75000"/>
                  </a:schemeClr>
                </a:solidFill>
                <a:latin typeface="Arial"/>
                <a:cs typeface="Arial"/>
              </a:rPr>
              <a:t>i</a:t>
            </a:r>
            <a:r>
              <a:rPr sz="1800" spc="-60" dirty="0">
                <a:solidFill>
                  <a:schemeClr val="accent5">
                    <a:lumMod val="75000"/>
                  </a:schemeClr>
                </a:solidFill>
                <a:latin typeface="Arial"/>
                <a:cs typeface="Arial"/>
              </a:rPr>
              <a:t>d</a:t>
            </a:r>
            <a:r>
              <a:rPr sz="1800" spc="-155" dirty="0">
                <a:solidFill>
                  <a:schemeClr val="accent5">
                    <a:lumMod val="75000"/>
                  </a:schemeClr>
                </a:solidFill>
                <a:latin typeface="Arial"/>
                <a:cs typeface="Arial"/>
              </a:rPr>
              <a:t>a</a:t>
            </a:r>
            <a:r>
              <a:rPr sz="1800" spc="70" dirty="0">
                <a:solidFill>
                  <a:schemeClr val="accent5">
                    <a:lumMod val="75000"/>
                  </a:schemeClr>
                </a:solidFill>
                <a:latin typeface="Arial"/>
                <a:cs typeface="Arial"/>
              </a:rPr>
              <a:t>t</a:t>
            </a:r>
            <a:r>
              <a:rPr sz="1800" spc="95" dirty="0">
                <a:solidFill>
                  <a:schemeClr val="accent5">
                    <a:lumMod val="75000"/>
                  </a:schemeClr>
                </a:solidFill>
                <a:latin typeface="Arial"/>
                <a:cs typeface="Arial"/>
              </a:rPr>
              <a:t>t</a:t>
            </a:r>
            <a:r>
              <a:rPr sz="1800" dirty="0">
                <a:solidFill>
                  <a:schemeClr val="accent5">
                    <a:lumMod val="75000"/>
                  </a:schemeClr>
                </a:solidFill>
                <a:latin typeface="Arial"/>
                <a:cs typeface="Arial"/>
              </a:rPr>
              <a:t>i</a:t>
            </a:r>
            <a:r>
              <a:rPr sz="1800" spc="-150" dirty="0">
                <a:solidFill>
                  <a:schemeClr val="accent5">
                    <a:lumMod val="75000"/>
                  </a:schemeClr>
                </a:solidFill>
                <a:latin typeface="Arial"/>
                <a:cs typeface="Arial"/>
              </a:rPr>
              <a:t>c</a:t>
            </a:r>
            <a:r>
              <a:rPr sz="1800" spc="-60" dirty="0">
                <a:solidFill>
                  <a:schemeClr val="accent5">
                    <a:lumMod val="75000"/>
                  </a:schemeClr>
                </a:solidFill>
                <a:latin typeface="Arial"/>
                <a:cs typeface="Arial"/>
              </a:rPr>
              <a:t>h</a:t>
            </a:r>
            <a:r>
              <a:rPr sz="1800" spc="-80" dirty="0">
                <a:solidFill>
                  <a:schemeClr val="accent5">
                    <a:lumMod val="75000"/>
                  </a:schemeClr>
                </a:solidFill>
                <a:latin typeface="Arial"/>
                <a:cs typeface="Arial"/>
              </a:rPr>
              <a:t>e </a:t>
            </a:r>
            <a:r>
              <a:rPr sz="1800" spc="-50" dirty="0">
                <a:solidFill>
                  <a:schemeClr val="accent5">
                    <a:lumMod val="75000"/>
                  </a:schemeClr>
                </a:solidFill>
                <a:latin typeface="Times New Roman"/>
                <a:cs typeface="Times New Roman"/>
              </a:rPr>
              <a:t> </a:t>
            </a:r>
            <a:r>
              <a:rPr sz="1800" spc="-75" dirty="0">
                <a:solidFill>
                  <a:schemeClr val="accent5">
                    <a:lumMod val="75000"/>
                  </a:schemeClr>
                </a:solidFill>
                <a:latin typeface="Arial"/>
                <a:cs typeface="Arial"/>
              </a:rPr>
              <a:t>considerate </a:t>
            </a:r>
            <a:r>
              <a:rPr sz="1800" spc="-60" dirty="0">
                <a:solidFill>
                  <a:schemeClr val="accent5">
                    <a:lumMod val="75000"/>
                  </a:schemeClr>
                </a:solidFill>
                <a:latin typeface="Arial"/>
                <a:cs typeface="Arial"/>
              </a:rPr>
              <a:t>efficaci </a:t>
            </a:r>
            <a:r>
              <a:rPr sz="1800" spc="-45" dirty="0">
                <a:solidFill>
                  <a:schemeClr val="accent5">
                    <a:lumMod val="75000"/>
                  </a:schemeClr>
                </a:solidFill>
                <a:latin typeface="Arial"/>
                <a:cs typeface="Arial"/>
              </a:rPr>
              <a:t>per</a:t>
            </a:r>
            <a:r>
              <a:rPr sz="1800" spc="-150" dirty="0">
                <a:solidFill>
                  <a:schemeClr val="accent5">
                    <a:lumMod val="75000"/>
                  </a:schemeClr>
                </a:solidFill>
                <a:latin typeface="Arial"/>
                <a:cs typeface="Arial"/>
              </a:rPr>
              <a:t> </a:t>
            </a:r>
            <a:r>
              <a:rPr sz="1800" spc="25" dirty="0">
                <a:solidFill>
                  <a:schemeClr val="accent5">
                    <a:lumMod val="75000"/>
                  </a:schemeClr>
                </a:solidFill>
                <a:latin typeface="Arial"/>
                <a:cs typeface="Arial"/>
              </a:rPr>
              <a:t>tutti.</a:t>
            </a:r>
            <a:endParaRPr sz="1800" dirty="0">
              <a:solidFill>
                <a:schemeClr val="accent5">
                  <a:lumMod val="75000"/>
                </a:schemeClr>
              </a:solidFill>
              <a:latin typeface="Arial"/>
              <a:cs typeface="Arial"/>
            </a:endParaRPr>
          </a:p>
        </p:txBody>
      </p:sp>
      <p:sp>
        <p:nvSpPr>
          <p:cNvPr id="316" name="object 316"/>
          <p:cNvSpPr txBox="1"/>
          <p:nvPr/>
        </p:nvSpPr>
        <p:spPr>
          <a:xfrm>
            <a:off x="5709810" y="4352039"/>
            <a:ext cx="1191895" cy="574040"/>
          </a:xfrm>
          <a:prstGeom prst="rect">
            <a:avLst/>
          </a:prstGeom>
        </p:spPr>
        <p:txBody>
          <a:bodyPr vert="horz" wrap="square" lIns="0" tIns="12700" rIns="0" bIns="0" rtlCol="0">
            <a:spAutoFit/>
          </a:bodyPr>
          <a:lstStyle/>
          <a:p>
            <a:pPr marL="117475" indent="-105410">
              <a:lnSpc>
                <a:spcPct val="100000"/>
              </a:lnSpc>
              <a:spcBef>
                <a:spcPts val="100"/>
              </a:spcBef>
              <a:buSzPct val="94444"/>
              <a:buFont typeface="Wingdings"/>
              <a:buChar char=""/>
              <a:tabLst>
                <a:tab pos="118110" algn="l"/>
              </a:tabLst>
            </a:pPr>
            <a:r>
              <a:rPr sz="1800" b="1" spc="-235" dirty="0">
                <a:solidFill>
                  <a:schemeClr val="accent5">
                    <a:lumMod val="75000"/>
                  </a:schemeClr>
                </a:solidFill>
                <a:latin typeface="Arial"/>
                <a:cs typeface="Arial"/>
              </a:rPr>
              <a:t>RELAZIONE</a:t>
            </a:r>
            <a:endParaRPr sz="1800" dirty="0">
              <a:solidFill>
                <a:schemeClr val="accent5">
                  <a:lumMod val="75000"/>
                </a:schemeClr>
              </a:solidFill>
              <a:latin typeface="Arial"/>
              <a:cs typeface="Arial"/>
            </a:endParaRPr>
          </a:p>
          <a:p>
            <a:pPr marL="12700">
              <a:lnSpc>
                <a:spcPct val="100000"/>
              </a:lnSpc>
            </a:pPr>
            <a:r>
              <a:rPr sz="1800" spc="-90" dirty="0">
                <a:solidFill>
                  <a:schemeClr val="accent5">
                    <a:lumMod val="75000"/>
                  </a:schemeClr>
                </a:solidFill>
                <a:latin typeface="Arial"/>
                <a:cs typeface="Arial"/>
              </a:rPr>
              <a:t>competenze</a:t>
            </a:r>
            <a:endParaRPr sz="1800" dirty="0">
              <a:solidFill>
                <a:schemeClr val="accent5">
                  <a:lumMod val="75000"/>
                </a:schemeClr>
              </a:solidFill>
              <a:latin typeface="Arial"/>
              <a:cs typeface="Arial"/>
            </a:endParaRPr>
          </a:p>
        </p:txBody>
      </p:sp>
      <p:sp>
        <p:nvSpPr>
          <p:cNvPr id="317" name="object 317"/>
          <p:cNvSpPr txBox="1"/>
          <p:nvPr/>
        </p:nvSpPr>
        <p:spPr>
          <a:xfrm>
            <a:off x="7009782" y="4352039"/>
            <a:ext cx="2394585" cy="574040"/>
          </a:xfrm>
          <a:prstGeom prst="rect">
            <a:avLst/>
          </a:prstGeom>
        </p:spPr>
        <p:txBody>
          <a:bodyPr vert="horz" wrap="square" lIns="0" tIns="12700" rIns="0" bIns="0" rtlCol="0">
            <a:spAutoFit/>
          </a:bodyPr>
          <a:lstStyle/>
          <a:p>
            <a:pPr marL="471170">
              <a:lnSpc>
                <a:spcPct val="100000"/>
              </a:lnSpc>
              <a:spcBef>
                <a:spcPts val="100"/>
              </a:spcBef>
              <a:tabLst>
                <a:tab pos="1320165" algn="l"/>
              </a:tabLst>
            </a:pPr>
            <a:r>
              <a:rPr sz="1800" b="1" spc="-330" dirty="0">
                <a:solidFill>
                  <a:schemeClr val="accent5">
                    <a:lumMod val="75000"/>
                  </a:schemeClr>
                </a:solidFill>
                <a:latin typeface="Arial"/>
                <a:cs typeface="Arial"/>
              </a:rPr>
              <a:t>E</a:t>
            </a:r>
            <a:r>
              <a:rPr sz="1800" b="1" spc="-170" dirty="0">
                <a:solidFill>
                  <a:schemeClr val="accent5">
                    <a:lumMod val="75000"/>
                  </a:schemeClr>
                </a:solidFill>
                <a:latin typeface="Arial"/>
                <a:cs typeface="Arial"/>
              </a:rPr>
              <a:t>D</a:t>
            </a:r>
            <a:r>
              <a:rPr sz="1800" dirty="0">
                <a:solidFill>
                  <a:schemeClr val="accent5">
                    <a:lumMod val="75000"/>
                  </a:schemeClr>
                </a:solidFill>
                <a:latin typeface="Times New Roman"/>
                <a:cs typeface="Times New Roman"/>
              </a:rPr>
              <a:t>	</a:t>
            </a:r>
            <a:r>
              <a:rPr sz="1800" b="1" spc="-330" dirty="0">
                <a:solidFill>
                  <a:schemeClr val="accent5">
                    <a:lumMod val="75000"/>
                  </a:schemeClr>
                </a:solidFill>
                <a:latin typeface="Arial"/>
                <a:cs typeface="Arial"/>
              </a:rPr>
              <a:t>E</a:t>
            </a:r>
            <a:r>
              <a:rPr sz="1800" b="1" spc="65" dirty="0">
                <a:solidFill>
                  <a:schemeClr val="accent5">
                    <a:lumMod val="75000"/>
                  </a:schemeClr>
                </a:solidFill>
                <a:latin typeface="Arial"/>
                <a:cs typeface="Arial"/>
              </a:rPr>
              <a:t>M</a:t>
            </a:r>
            <a:r>
              <a:rPr sz="1800" b="1" spc="-215" dirty="0">
                <a:solidFill>
                  <a:schemeClr val="accent5">
                    <a:lumMod val="75000"/>
                  </a:schemeClr>
                </a:solidFill>
                <a:latin typeface="Arial"/>
                <a:cs typeface="Arial"/>
              </a:rPr>
              <a:t>O</a:t>
            </a:r>
            <a:r>
              <a:rPr sz="1800" b="1" spc="-240" dirty="0">
                <a:solidFill>
                  <a:schemeClr val="accent5">
                    <a:lumMod val="75000"/>
                  </a:schemeClr>
                </a:solidFill>
                <a:latin typeface="Arial"/>
                <a:cs typeface="Arial"/>
              </a:rPr>
              <a:t>Z</a:t>
            </a:r>
            <a:r>
              <a:rPr sz="1800" b="1" spc="-25" dirty="0">
                <a:solidFill>
                  <a:schemeClr val="accent5">
                    <a:lumMod val="75000"/>
                  </a:schemeClr>
                </a:solidFill>
                <a:latin typeface="Arial"/>
                <a:cs typeface="Arial"/>
              </a:rPr>
              <a:t>I</a:t>
            </a:r>
            <a:r>
              <a:rPr sz="1800" b="1" spc="-195" dirty="0">
                <a:solidFill>
                  <a:schemeClr val="accent5">
                    <a:lumMod val="75000"/>
                  </a:schemeClr>
                </a:solidFill>
                <a:latin typeface="Arial"/>
                <a:cs typeface="Arial"/>
              </a:rPr>
              <a:t>O</a:t>
            </a:r>
            <a:r>
              <a:rPr sz="1800" b="1" spc="-114" dirty="0">
                <a:solidFill>
                  <a:schemeClr val="accent5">
                    <a:lumMod val="75000"/>
                  </a:schemeClr>
                </a:solidFill>
                <a:latin typeface="Arial"/>
                <a:cs typeface="Arial"/>
              </a:rPr>
              <a:t>N</a:t>
            </a:r>
            <a:r>
              <a:rPr sz="1800" b="1" spc="-25" dirty="0">
                <a:solidFill>
                  <a:schemeClr val="accent5">
                    <a:lumMod val="75000"/>
                  </a:schemeClr>
                </a:solidFill>
                <a:latin typeface="Arial"/>
                <a:cs typeface="Arial"/>
              </a:rPr>
              <a:t>I</a:t>
            </a:r>
            <a:r>
              <a:rPr sz="1800" b="1" spc="-105" dirty="0">
                <a:solidFill>
                  <a:schemeClr val="accent5">
                    <a:lumMod val="75000"/>
                  </a:schemeClr>
                </a:solidFill>
                <a:latin typeface="Arial"/>
                <a:cs typeface="Arial"/>
              </a:rPr>
              <a:t>:</a:t>
            </a:r>
            <a:endParaRPr sz="1800" dirty="0">
              <a:solidFill>
                <a:schemeClr val="accent5">
                  <a:lumMod val="75000"/>
                </a:schemeClr>
              </a:solidFill>
              <a:latin typeface="Arial"/>
              <a:cs typeface="Arial"/>
            </a:endParaRPr>
          </a:p>
          <a:p>
            <a:pPr marL="12700">
              <a:lnSpc>
                <a:spcPct val="100000"/>
              </a:lnSpc>
              <a:tabLst>
                <a:tab pos="745490" algn="l"/>
                <a:tab pos="1141730" algn="l"/>
                <a:tab pos="2065020" algn="l"/>
              </a:tabLst>
            </a:pPr>
            <a:r>
              <a:rPr sz="1800" spc="-200" dirty="0">
                <a:solidFill>
                  <a:schemeClr val="accent5">
                    <a:lumMod val="75000"/>
                  </a:schemeClr>
                </a:solidFill>
                <a:latin typeface="Arial"/>
                <a:cs typeface="Arial"/>
              </a:rPr>
              <a:t>s</a:t>
            </a:r>
            <a:r>
              <a:rPr sz="1800" spc="-60" dirty="0">
                <a:solidFill>
                  <a:schemeClr val="accent5">
                    <a:lumMod val="75000"/>
                  </a:schemeClr>
                </a:solidFill>
                <a:latin typeface="Arial"/>
                <a:cs typeface="Arial"/>
              </a:rPr>
              <a:t>o</a:t>
            </a:r>
            <a:r>
              <a:rPr sz="1800" spc="-150" dirty="0">
                <a:solidFill>
                  <a:schemeClr val="accent5">
                    <a:lumMod val="75000"/>
                  </a:schemeClr>
                </a:solidFill>
                <a:latin typeface="Arial"/>
                <a:cs typeface="Arial"/>
              </a:rPr>
              <a:t>c</a:t>
            </a:r>
            <a:r>
              <a:rPr sz="1800" dirty="0">
                <a:solidFill>
                  <a:schemeClr val="accent5">
                    <a:lumMod val="75000"/>
                  </a:schemeClr>
                </a:solidFill>
                <a:latin typeface="Arial"/>
                <a:cs typeface="Arial"/>
              </a:rPr>
              <a:t>i</a:t>
            </a:r>
            <a:r>
              <a:rPr sz="1800" spc="-140" dirty="0">
                <a:solidFill>
                  <a:schemeClr val="accent5">
                    <a:lumMod val="75000"/>
                  </a:schemeClr>
                </a:solidFill>
                <a:latin typeface="Arial"/>
                <a:cs typeface="Arial"/>
              </a:rPr>
              <a:t>a</a:t>
            </a:r>
            <a:r>
              <a:rPr sz="1800" spc="15" dirty="0">
                <a:solidFill>
                  <a:schemeClr val="accent5">
                    <a:lumMod val="75000"/>
                  </a:schemeClr>
                </a:solidFill>
                <a:latin typeface="Arial"/>
                <a:cs typeface="Arial"/>
              </a:rPr>
              <a:t>l</a:t>
            </a:r>
            <a:r>
              <a:rPr sz="1800" spc="10" dirty="0">
                <a:solidFill>
                  <a:schemeClr val="accent5">
                    <a:lumMod val="75000"/>
                  </a:schemeClr>
                </a:solidFill>
                <a:latin typeface="Arial"/>
                <a:cs typeface="Arial"/>
              </a:rPr>
              <a:t>i</a:t>
            </a:r>
            <a:r>
              <a:rPr sz="1800" dirty="0">
                <a:solidFill>
                  <a:schemeClr val="accent5">
                    <a:lumMod val="75000"/>
                  </a:schemeClr>
                </a:solidFill>
                <a:latin typeface="Times New Roman"/>
                <a:cs typeface="Times New Roman"/>
              </a:rPr>
              <a:t>	</a:t>
            </a:r>
            <a:r>
              <a:rPr sz="1800" spc="-110" dirty="0">
                <a:solidFill>
                  <a:schemeClr val="accent5">
                    <a:lumMod val="75000"/>
                  </a:schemeClr>
                </a:solidFill>
                <a:latin typeface="Arial"/>
                <a:cs typeface="Arial"/>
              </a:rPr>
              <a:t>e</a:t>
            </a:r>
            <a:r>
              <a:rPr sz="1800" spc="-60" dirty="0">
                <a:solidFill>
                  <a:schemeClr val="accent5">
                    <a:lumMod val="75000"/>
                  </a:schemeClr>
                </a:solidFill>
                <a:latin typeface="Arial"/>
                <a:cs typeface="Arial"/>
              </a:rPr>
              <a:t>d</a:t>
            </a:r>
            <a:r>
              <a:rPr sz="1800" dirty="0">
                <a:solidFill>
                  <a:schemeClr val="accent5">
                    <a:lumMod val="75000"/>
                  </a:schemeClr>
                </a:solidFill>
                <a:latin typeface="Times New Roman"/>
                <a:cs typeface="Times New Roman"/>
              </a:rPr>
              <a:t>	</a:t>
            </a:r>
            <a:r>
              <a:rPr sz="1800" spc="-110" dirty="0">
                <a:solidFill>
                  <a:schemeClr val="accent5">
                    <a:lumMod val="75000"/>
                  </a:schemeClr>
                </a:solidFill>
                <a:latin typeface="Arial"/>
                <a:cs typeface="Arial"/>
              </a:rPr>
              <a:t>e</a:t>
            </a:r>
            <a:r>
              <a:rPr sz="1800" spc="-65" dirty="0">
                <a:solidFill>
                  <a:schemeClr val="accent5">
                    <a:lumMod val="75000"/>
                  </a:schemeClr>
                </a:solidFill>
                <a:latin typeface="Arial"/>
                <a:cs typeface="Arial"/>
              </a:rPr>
              <a:t>m</a:t>
            </a:r>
            <a:r>
              <a:rPr sz="1800" spc="-60" dirty="0">
                <a:solidFill>
                  <a:schemeClr val="accent5">
                    <a:lumMod val="75000"/>
                  </a:schemeClr>
                </a:solidFill>
                <a:latin typeface="Arial"/>
                <a:cs typeface="Arial"/>
              </a:rPr>
              <a:t>o</a:t>
            </a:r>
            <a:r>
              <a:rPr sz="1800" spc="95" dirty="0">
                <a:solidFill>
                  <a:schemeClr val="accent5">
                    <a:lumMod val="75000"/>
                  </a:schemeClr>
                </a:solidFill>
                <a:latin typeface="Arial"/>
                <a:cs typeface="Arial"/>
              </a:rPr>
              <a:t>t</a:t>
            </a:r>
            <a:r>
              <a:rPr sz="1800" spc="15" dirty="0">
                <a:solidFill>
                  <a:schemeClr val="accent5">
                    <a:lumMod val="75000"/>
                  </a:schemeClr>
                </a:solidFill>
                <a:latin typeface="Arial"/>
                <a:cs typeface="Arial"/>
              </a:rPr>
              <a:t>i</a:t>
            </a:r>
            <a:r>
              <a:rPr sz="1800" spc="-100" dirty="0">
                <a:solidFill>
                  <a:schemeClr val="accent5">
                    <a:lumMod val="75000"/>
                  </a:schemeClr>
                </a:solidFill>
                <a:latin typeface="Arial"/>
                <a:cs typeface="Arial"/>
              </a:rPr>
              <a:t>v</a:t>
            </a:r>
            <a:r>
              <a:rPr sz="1800" spc="-110" dirty="0">
                <a:solidFill>
                  <a:schemeClr val="accent5">
                    <a:lumMod val="75000"/>
                  </a:schemeClr>
                </a:solidFill>
                <a:latin typeface="Arial"/>
                <a:cs typeface="Arial"/>
              </a:rPr>
              <a:t>e</a:t>
            </a:r>
            <a:r>
              <a:rPr sz="1800" dirty="0">
                <a:solidFill>
                  <a:schemeClr val="accent5">
                    <a:lumMod val="75000"/>
                  </a:schemeClr>
                </a:solidFill>
                <a:latin typeface="Times New Roman"/>
                <a:cs typeface="Times New Roman"/>
              </a:rPr>
              <a:t>	</a:t>
            </a:r>
            <a:r>
              <a:rPr sz="1800" spc="-60" dirty="0">
                <a:solidFill>
                  <a:schemeClr val="accent5">
                    <a:lumMod val="75000"/>
                  </a:schemeClr>
                </a:solidFill>
                <a:latin typeface="Arial"/>
                <a:cs typeface="Arial"/>
              </a:rPr>
              <a:t>p</a:t>
            </a:r>
            <a:r>
              <a:rPr sz="1800" spc="-110" dirty="0">
                <a:solidFill>
                  <a:schemeClr val="accent5">
                    <a:lumMod val="75000"/>
                  </a:schemeClr>
                </a:solidFill>
                <a:latin typeface="Arial"/>
                <a:cs typeface="Arial"/>
              </a:rPr>
              <a:t>e</a:t>
            </a:r>
            <a:r>
              <a:rPr sz="1800" spc="25" dirty="0">
                <a:solidFill>
                  <a:schemeClr val="accent5">
                    <a:lumMod val="75000"/>
                  </a:schemeClr>
                </a:solidFill>
                <a:latin typeface="Arial"/>
                <a:cs typeface="Arial"/>
              </a:rPr>
              <a:t>r</a:t>
            </a:r>
            <a:endParaRPr sz="1800" dirty="0">
              <a:solidFill>
                <a:schemeClr val="accent5">
                  <a:lumMod val="75000"/>
                </a:schemeClr>
              </a:solidFill>
              <a:latin typeface="Arial"/>
              <a:cs typeface="Arial"/>
            </a:endParaRPr>
          </a:p>
        </p:txBody>
      </p:sp>
      <p:sp>
        <p:nvSpPr>
          <p:cNvPr id="318" name="object 318"/>
          <p:cNvSpPr txBox="1"/>
          <p:nvPr/>
        </p:nvSpPr>
        <p:spPr>
          <a:xfrm>
            <a:off x="5736100" y="4900679"/>
            <a:ext cx="1715770" cy="299720"/>
          </a:xfrm>
          <a:prstGeom prst="rect">
            <a:avLst/>
          </a:prstGeom>
        </p:spPr>
        <p:txBody>
          <a:bodyPr vert="horz" wrap="square" lIns="0" tIns="12700" rIns="0" bIns="0" rtlCol="0">
            <a:spAutoFit/>
          </a:bodyPr>
          <a:lstStyle/>
          <a:p>
            <a:pPr marL="12700">
              <a:lnSpc>
                <a:spcPct val="100000"/>
              </a:lnSpc>
              <a:spcBef>
                <a:spcPts val="100"/>
              </a:spcBef>
              <a:tabLst>
                <a:tab pos="850265" algn="l"/>
              </a:tabLst>
            </a:pPr>
            <a:r>
              <a:rPr sz="1800" spc="-45" dirty="0">
                <a:solidFill>
                  <a:schemeClr val="accent5">
                    <a:lumMod val="75000"/>
                  </a:schemeClr>
                </a:solidFill>
                <a:latin typeface="Arial"/>
                <a:cs typeface="Arial"/>
              </a:rPr>
              <a:t>attuare</a:t>
            </a:r>
            <a:r>
              <a:rPr sz="1800" spc="-45" dirty="0">
                <a:solidFill>
                  <a:schemeClr val="accent5">
                    <a:lumMod val="75000"/>
                  </a:schemeClr>
                </a:solidFill>
                <a:latin typeface="Times New Roman"/>
                <a:cs typeface="Times New Roman"/>
              </a:rPr>
              <a:t>	</a:t>
            </a:r>
            <a:r>
              <a:rPr sz="1800" spc="-95" dirty="0">
                <a:solidFill>
                  <a:schemeClr val="accent5">
                    <a:lumMod val="75000"/>
                  </a:schemeClr>
                </a:solidFill>
                <a:latin typeface="Arial"/>
                <a:cs typeface="Arial"/>
              </a:rPr>
              <a:t>vicinanza</a:t>
            </a:r>
            <a:endParaRPr sz="1800" dirty="0">
              <a:solidFill>
                <a:schemeClr val="accent5">
                  <a:lumMod val="75000"/>
                </a:schemeClr>
              </a:solidFill>
              <a:latin typeface="Arial"/>
              <a:cs typeface="Arial"/>
            </a:endParaRPr>
          </a:p>
        </p:txBody>
      </p:sp>
      <p:sp>
        <p:nvSpPr>
          <p:cNvPr id="319" name="object 319"/>
          <p:cNvSpPr txBox="1"/>
          <p:nvPr/>
        </p:nvSpPr>
        <p:spPr>
          <a:xfrm>
            <a:off x="7559947" y="4900679"/>
            <a:ext cx="1842770" cy="299720"/>
          </a:xfrm>
          <a:prstGeom prst="rect">
            <a:avLst/>
          </a:prstGeom>
        </p:spPr>
        <p:txBody>
          <a:bodyPr vert="horz" wrap="square" lIns="0" tIns="12700" rIns="0" bIns="0" rtlCol="0">
            <a:spAutoFit/>
          </a:bodyPr>
          <a:lstStyle/>
          <a:p>
            <a:pPr marL="12700">
              <a:lnSpc>
                <a:spcPct val="100000"/>
              </a:lnSpc>
              <a:spcBef>
                <a:spcPts val="100"/>
              </a:spcBef>
              <a:tabLst>
                <a:tab pos="984885" algn="l"/>
              </a:tabLst>
            </a:pPr>
            <a:r>
              <a:rPr sz="1800" spc="-110" dirty="0">
                <a:solidFill>
                  <a:schemeClr val="accent5">
                    <a:lumMod val="75000"/>
                  </a:schemeClr>
                </a:solidFill>
                <a:latin typeface="Arial"/>
                <a:cs typeface="Arial"/>
              </a:rPr>
              <a:t>e</a:t>
            </a:r>
            <a:r>
              <a:rPr sz="1800" spc="-65" dirty="0">
                <a:solidFill>
                  <a:schemeClr val="accent5">
                    <a:lumMod val="75000"/>
                  </a:schemeClr>
                </a:solidFill>
                <a:latin typeface="Arial"/>
                <a:cs typeface="Arial"/>
              </a:rPr>
              <a:t>m</a:t>
            </a:r>
            <a:r>
              <a:rPr sz="1800" spc="-60" dirty="0">
                <a:solidFill>
                  <a:schemeClr val="accent5">
                    <a:lumMod val="75000"/>
                  </a:schemeClr>
                </a:solidFill>
                <a:latin typeface="Arial"/>
                <a:cs typeface="Arial"/>
              </a:rPr>
              <a:t>o</a:t>
            </a:r>
            <a:r>
              <a:rPr sz="1800" spc="95" dirty="0">
                <a:solidFill>
                  <a:schemeClr val="accent5">
                    <a:lumMod val="75000"/>
                  </a:schemeClr>
                </a:solidFill>
                <a:latin typeface="Arial"/>
                <a:cs typeface="Arial"/>
              </a:rPr>
              <a:t>t</a:t>
            </a:r>
            <a:r>
              <a:rPr sz="1800" dirty="0">
                <a:solidFill>
                  <a:schemeClr val="accent5">
                    <a:lumMod val="75000"/>
                  </a:schemeClr>
                </a:solidFill>
                <a:latin typeface="Arial"/>
                <a:cs typeface="Arial"/>
              </a:rPr>
              <a:t>i</a:t>
            </a:r>
            <a:r>
              <a:rPr sz="1800" spc="-114" dirty="0">
                <a:solidFill>
                  <a:schemeClr val="accent5">
                    <a:lumMod val="75000"/>
                  </a:schemeClr>
                </a:solidFill>
                <a:latin typeface="Arial"/>
                <a:cs typeface="Arial"/>
              </a:rPr>
              <a:t>v</a:t>
            </a:r>
            <a:r>
              <a:rPr sz="1800" spc="-140" dirty="0">
                <a:solidFill>
                  <a:schemeClr val="accent5">
                    <a:lumMod val="75000"/>
                  </a:schemeClr>
                </a:solidFill>
                <a:latin typeface="Arial"/>
                <a:cs typeface="Arial"/>
              </a:rPr>
              <a:t>a</a:t>
            </a:r>
            <a:r>
              <a:rPr sz="1800" spc="-55" dirty="0">
                <a:solidFill>
                  <a:schemeClr val="accent5">
                    <a:lumMod val="75000"/>
                  </a:schemeClr>
                </a:solidFill>
                <a:latin typeface="Arial"/>
                <a:cs typeface="Arial"/>
              </a:rPr>
              <a:t>,</a:t>
            </a:r>
            <a:r>
              <a:rPr sz="1800" dirty="0">
                <a:solidFill>
                  <a:schemeClr val="accent5">
                    <a:lumMod val="75000"/>
                  </a:schemeClr>
                </a:solidFill>
                <a:latin typeface="Times New Roman"/>
                <a:cs typeface="Times New Roman"/>
              </a:rPr>
              <a:t>	</a:t>
            </a:r>
            <a:r>
              <a:rPr sz="1800" spc="-5" dirty="0">
                <a:solidFill>
                  <a:schemeClr val="accent5">
                    <a:lumMod val="75000"/>
                  </a:schemeClr>
                </a:solidFill>
                <a:latin typeface="Arial"/>
                <a:cs typeface="Arial"/>
              </a:rPr>
              <a:t>f</a:t>
            </a:r>
            <a:r>
              <a:rPr sz="1800" spc="-95" dirty="0">
                <a:solidFill>
                  <a:schemeClr val="accent5">
                    <a:lumMod val="75000"/>
                  </a:schemeClr>
                </a:solidFill>
                <a:latin typeface="Arial"/>
                <a:cs typeface="Arial"/>
              </a:rPr>
              <a:t>e</a:t>
            </a:r>
            <a:r>
              <a:rPr sz="1800" spc="-110" dirty="0">
                <a:solidFill>
                  <a:schemeClr val="accent5">
                    <a:lumMod val="75000"/>
                  </a:schemeClr>
                </a:solidFill>
                <a:latin typeface="Arial"/>
                <a:cs typeface="Arial"/>
              </a:rPr>
              <a:t>e</a:t>
            </a:r>
            <a:r>
              <a:rPr sz="1800" spc="-60" dirty="0">
                <a:solidFill>
                  <a:schemeClr val="accent5">
                    <a:lumMod val="75000"/>
                  </a:schemeClr>
                </a:solidFill>
                <a:latin typeface="Arial"/>
                <a:cs typeface="Arial"/>
              </a:rPr>
              <a:t>db</a:t>
            </a:r>
            <a:r>
              <a:rPr sz="1800" spc="-140" dirty="0">
                <a:solidFill>
                  <a:schemeClr val="accent5">
                    <a:lumMod val="75000"/>
                  </a:schemeClr>
                </a:solidFill>
                <a:latin typeface="Arial"/>
                <a:cs typeface="Arial"/>
              </a:rPr>
              <a:t>a</a:t>
            </a:r>
            <a:r>
              <a:rPr sz="1800" spc="-150" dirty="0">
                <a:solidFill>
                  <a:schemeClr val="accent5">
                    <a:lumMod val="75000"/>
                  </a:schemeClr>
                </a:solidFill>
                <a:latin typeface="Arial"/>
                <a:cs typeface="Arial"/>
              </a:rPr>
              <a:t>c</a:t>
            </a:r>
            <a:r>
              <a:rPr sz="1800" spc="-85" dirty="0">
                <a:solidFill>
                  <a:schemeClr val="accent5">
                    <a:lumMod val="75000"/>
                  </a:schemeClr>
                </a:solidFill>
                <a:latin typeface="Arial"/>
                <a:cs typeface="Arial"/>
              </a:rPr>
              <a:t>k</a:t>
            </a:r>
            <a:endParaRPr sz="1800" dirty="0">
              <a:solidFill>
                <a:schemeClr val="accent5">
                  <a:lumMod val="75000"/>
                </a:schemeClr>
              </a:solidFill>
              <a:latin typeface="Arial"/>
              <a:cs typeface="Arial"/>
            </a:endParaRPr>
          </a:p>
        </p:txBody>
      </p:sp>
      <p:sp>
        <p:nvSpPr>
          <p:cNvPr id="320" name="object 320"/>
          <p:cNvSpPr txBox="1"/>
          <p:nvPr/>
        </p:nvSpPr>
        <p:spPr>
          <a:xfrm>
            <a:off x="5709810" y="5175000"/>
            <a:ext cx="3692525" cy="574040"/>
          </a:xfrm>
          <a:prstGeom prst="rect">
            <a:avLst/>
          </a:prstGeom>
        </p:spPr>
        <p:txBody>
          <a:bodyPr vert="horz" wrap="square" lIns="0" tIns="12700" rIns="0" bIns="0" rtlCol="0">
            <a:spAutoFit/>
          </a:bodyPr>
          <a:lstStyle/>
          <a:p>
            <a:pPr marL="12700" marR="5080">
              <a:lnSpc>
                <a:spcPct val="100000"/>
              </a:lnSpc>
              <a:spcBef>
                <a:spcPts val="100"/>
              </a:spcBef>
              <a:tabLst>
                <a:tab pos="932815" algn="l"/>
                <a:tab pos="1623060" algn="l"/>
                <a:tab pos="2455545" algn="l"/>
                <a:tab pos="2940050" algn="l"/>
              </a:tabLst>
            </a:pPr>
            <a:r>
              <a:rPr sz="1800" spc="-60" dirty="0">
                <a:solidFill>
                  <a:schemeClr val="accent5">
                    <a:lumMod val="75000"/>
                  </a:schemeClr>
                </a:solidFill>
                <a:latin typeface="Arial"/>
                <a:cs typeface="Arial"/>
              </a:rPr>
              <a:t>po</a:t>
            </a:r>
            <a:r>
              <a:rPr sz="1800" spc="-200" dirty="0">
                <a:solidFill>
                  <a:schemeClr val="accent5">
                    <a:lumMod val="75000"/>
                  </a:schemeClr>
                </a:solidFill>
                <a:latin typeface="Arial"/>
                <a:cs typeface="Arial"/>
              </a:rPr>
              <a:t>s</a:t>
            </a:r>
            <a:r>
              <a:rPr sz="1800" dirty="0">
                <a:solidFill>
                  <a:schemeClr val="accent5">
                    <a:lumMod val="75000"/>
                  </a:schemeClr>
                </a:solidFill>
                <a:latin typeface="Arial"/>
                <a:cs typeface="Arial"/>
              </a:rPr>
              <a:t>i</a:t>
            </a:r>
            <a:r>
              <a:rPr sz="1800" spc="95" dirty="0">
                <a:solidFill>
                  <a:schemeClr val="accent5">
                    <a:lumMod val="75000"/>
                  </a:schemeClr>
                </a:solidFill>
                <a:latin typeface="Arial"/>
                <a:cs typeface="Arial"/>
              </a:rPr>
              <a:t>t</a:t>
            </a:r>
            <a:r>
              <a:rPr sz="1800" dirty="0">
                <a:solidFill>
                  <a:schemeClr val="accent5">
                    <a:lumMod val="75000"/>
                  </a:schemeClr>
                </a:solidFill>
                <a:latin typeface="Arial"/>
                <a:cs typeface="Arial"/>
              </a:rPr>
              <a:t>i</a:t>
            </a:r>
            <a:r>
              <a:rPr sz="1800" spc="-90" dirty="0">
                <a:solidFill>
                  <a:schemeClr val="accent5">
                    <a:lumMod val="75000"/>
                  </a:schemeClr>
                </a:solidFill>
                <a:latin typeface="Arial"/>
                <a:cs typeface="Arial"/>
              </a:rPr>
              <a:t>v</a:t>
            </a:r>
            <a:r>
              <a:rPr sz="1800" dirty="0">
                <a:solidFill>
                  <a:schemeClr val="accent5">
                    <a:lumMod val="75000"/>
                  </a:schemeClr>
                </a:solidFill>
                <a:latin typeface="Arial"/>
                <a:cs typeface="Arial"/>
              </a:rPr>
              <a:t>i</a:t>
            </a:r>
            <a:r>
              <a:rPr sz="1800" spc="-55" dirty="0">
                <a:solidFill>
                  <a:schemeClr val="accent5">
                    <a:lumMod val="75000"/>
                  </a:schemeClr>
                </a:solidFill>
                <a:latin typeface="Arial"/>
                <a:cs typeface="Arial"/>
              </a:rPr>
              <a:t>,</a:t>
            </a:r>
            <a:r>
              <a:rPr sz="1800" dirty="0">
                <a:solidFill>
                  <a:schemeClr val="accent5">
                    <a:lumMod val="75000"/>
                  </a:schemeClr>
                </a:solidFill>
                <a:latin typeface="Times New Roman"/>
                <a:cs typeface="Times New Roman"/>
              </a:rPr>
              <a:t>	</a:t>
            </a:r>
            <a:r>
              <a:rPr sz="1800" spc="-150" dirty="0">
                <a:solidFill>
                  <a:schemeClr val="accent5">
                    <a:lumMod val="75000"/>
                  </a:schemeClr>
                </a:solidFill>
                <a:latin typeface="Arial"/>
                <a:cs typeface="Arial"/>
              </a:rPr>
              <a:t>c</a:t>
            </a:r>
            <a:r>
              <a:rPr sz="1800" dirty="0">
                <a:solidFill>
                  <a:schemeClr val="accent5">
                    <a:lumMod val="75000"/>
                  </a:schemeClr>
                </a:solidFill>
                <a:latin typeface="Arial"/>
                <a:cs typeface="Arial"/>
              </a:rPr>
              <a:t>li</a:t>
            </a:r>
            <a:r>
              <a:rPr sz="1800" spc="-65" dirty="0">
                <a:solidFill>
                  <a:schemeClr val="accent5">
                    <a:lumMod val="75000"/>
                  </a:schemeClr>
                </a:solidFill>
                <a:latin typeface="Arial"/>
                <a:cs typeface="Arial"/>
              </a:rPr>
              <a:t>m</a:t>
            </a:r>
            <a:r>
              <a:rPr sz="1800" spc="-140" dirty="0">
                <a:solidFill>
                  <a:schemeClr val="accent5">
                    <a:lumMod val="75000"/>
                  </a:schemeClr>
                </a:solidFill>
                <a:latin typeface="Arial"/>
                <a:cs typeface="Arial"/>
              </a:rPr>
              <a:t>a</a:t>
            </a:r>
            <a:r>
              <a:rPr sz="1800" dirty="0">
                <a:solidFill>
                  <a:schemeClr val="accent5">
                    <a:lumMod val="75000"/>
                  </a:schemeClr>
                </a:solidFill>
                <a:latin typeface="Times New Roman"/>
                <a:cs typeface="Times New Roman"/>
              </a:rPr>
              <a:t>	</a:t>
            </a:r>
            <a:r>
              <a:rPr sz="1800" spc="-200" dirty="0">
                <a:solidFill>
                  <a:schemeClr val="accent5">
                    <a:lumMod val="75000"/>
                  </a:schemeClr>
                </a:solidFill>
                <a:latin typeface="Arial"/>
                <a:cs typeface="Arial"/>
              </a:rPr>
              <a:t>s</a:t>
            </a:r>
            <a:r>
              <a:rPr sz="1800" spc="-110" dirty="0">
                <a:solidFill>
                  <a:schemeClr val="accent5">
                    <a:lumMod val="75000"/>
                  </a:schemeClr>
                </a:solidFill>
                <a:latin typeface="Arial"/>
                <a:cs typeface="Arial"/>
              </a:rPr>
              <a:t>e</a:t>
            </a:r>
            <a:r>
              <a:rPr sz="1800" spc="-5" dirty="0">
                <a:solidFill>
                  <a:schemeClr val="accent5">
                    <a:lumMod val="75000"/>
                  </a:schemeClr>
                </a:solidFill>
                <a:latin typeface="Arial"/>
                <a:cs typeface="Arial"/>
              </a:rPr>
              <a:t>r</a:t>
            </a:r>
            <a:r>
              <a:rPr sz="1800" spc="-110" dirty="0">
                <a:solidFill>
                  <a:schemeClr val="accent5">
                    <a:lumMod val="75000"/>
                  </a:schemeClr>
                </a:solidFill>
                <a:latin typeface="Arial"/>
                <a:cs typeface="Arial"/>
              </a:rPr>
              <a:t>e</a:t>
            </a:r>
            <a:r>
              <a:rPr sz="1800" spc="-60" dirty="0">
                <a:solidFill>
                  <a:schemeClr val="accent5">
                    <a:lumMod val="75000"/>
                  </a:schemeClr>
                </a:solidFill>
                <a:latin typeface="Arial"/>
                <a:cs typeface="Arial"/>
              </a:rPr>
              <a:t>n</a:t>
            </a:r>
            <a:r>
              <a:rPr sz="1800" spc="-55" dirty="0">
                <a:solidFill>
                  <a:schemeClr val="accent5">
                    <a:lumMod val="75000"/>
                  </a:schemeClr>
                </a:solidFill>
                <a:latin typeface="Arial"/>
                <a:cs typeface="Arial"/>
              </a:rPr>
              <a:t>o</a:t>
            </a:r>
            <a:r>
              <a:rPr sz="1800" dirty="0">
                <a:solidFill>
                  <a:schemeClr val="accent5">
                    <a:lumMod val="75000"/>
                  </a:schemeClr>
                </a:solidFill>
                <a:latin typeface="Times New Roman"/>
                <a:cs typeface="Times New Roman"/>
              </a:rPr>
              <a:t>	</a:t>
            </a:r>
            <a:r>
              <a:rPr sz="1800" spc="-60" dirty="0">
                <a:solidFill>
                  <a:schemeClr val="accent5">
                    <a:lumMod val="75000"/>
                  </a:schemeClr>
                </a:solidFill>
                <a:latin typeface="Arial"/>
                <a:cs typeface="Arial"/>
              </a:rPr>
              <a:t>n</a:t>
            </a:r>
            <a:r>
              <a:rPr sz="1800" spc="-110" dirty="0">
                <a:solidFill>
                  <a:schemeClr val="accent5">
                    <a:lumMod val="75000"/>
                  </a:schemeClr>
                </a:solidFill>
                <a:latin typeface="Arial"/>
                <a:cs typeface="Arial"/>
              </a:rPr>
              <a:t>e</a:t>
            </a:r>
            <a:r>
              <a:rPr sz="1800" spc="10" dirty="0">
                <a:solidFill>
                  <a:schemeClr val="accent5">
                    <a:lumMod val="75000"/>
                  </a:schemeClr>
                </a:solidFill>
                <a:latin typeface="Arial"/>
                <a:cs typeface="Arial"/>
              </a:rPr>
              <a:t>l</a:t>
            </a:r>
            <a:r>
              <a:rPr sz="1800" dirty="0">
                <a:solidFill>
                  <a:schemeClr val="accent5">
                    <a:lumMod val="75000"/>
                  </a:schemeClr>
                </a:solidFill>
                <a:latin typeface="Times New Roman"/>
                <a:cs typeface="Times New Roman"/>
              </a:rPr>
              <a:t>	</a:t>
            </a:r>
            <a:r>
              <a:rPr sz="1800" spc="-155" dirty="0">
                <a:solidFill>
                  <a:schemeClr val="accent5">
                    <a:lumMod val="75000"/>
                  </a:schemeClr>
                </a:solidFill>
                <a:latin typeface="Arial"/>
                <a:cs typeface="Arial"/>
              </a:rPr>
              <a:t>g</a:t>
            </a:r>
            <a:r>
              <a:rPr sz="1800" spc="20" dirty="0">
                <a:solidFill>
                  <a:schemeClr val="accent5">
                    <a:lumMod val="75000"/>
                  </a:schemeClr>
                </a:solidFill>
                <a:latin typeface="Arial"/>
                <a:cs typeface="Arial"/>
              </a:rPr>
              <a:t>r</a:t>
            </a:r>
            <a:r>
              <a:rPr sz="1800" spc="-60" dirty="0">
                <a:solidFill>
                  <a:schemeClr val="accent5">
                    <a:lumMod val="75000"/>
                  </a:schemeClr>
                </a:solidFill>
                <a:latin typeface="Arial"/>
                <a:cs typeface="Arial"/>
              </a:rPr>
              <a:t>uppo</a:t>
            </a:r>
            <a:r>
              <a:rPr sz="1800" spc="-45" dirty="0">
                <a:solidFill>
                  <a:schemeClr val="accent5">
                    <a:lumMod val="75000"/>
                  </a:schemeClr>
                </a:solidFill>
                <a:latin typeface="Arial"/>
                <a:cs typeface="Arial"/>
              </a:rPr>
              <a:t>- </a:t>
            </a:r>
            <a:r>
              <a:rPr sz="1800" spc="-40" dirty="0">
                <a:solidFill>
                  <a:schemeClr val="accent5">
                    <a:lumMod val="75000"/>
                  </a:schemeClr>
                </a:solidFill>
                <a:latin typeface="Times New Roman"/>
                <a:cs typeface="Times New Roman"/>
              </a:rPr>
              <a:t> </a:t>
            </a:r>
            <a:r>
              <a:rPr sz="1800" spc="-135" dirty="0">
                <a:solidFill>
                  <a:schemeClr val="accent5">
                    <a:lumMod val="75000"/>
                  </a:schemeClr>
                </a:solidFill>
                <a:latin typeface="Arial"/>
                <a:cs typeface="Arial"/>
              </a:rPr>
              <a:t>classe </a:t>
            </a:r>
            <a:r>
              <a:rPr sz="1800" spc="-50" dirty="0">
                <a:solidFill>
                  <a:schemeClr val="accent5">
                    <a:lumMod val="75000"/>
                  </a:schemeClr>
                </a:solidFill>
                <a:latin typeface="Arial"/>
                <a:cs typeface="Arial"/>
              </a:rPr>
              <a:t>. </a:t>
            </a:r>
            <a:r>
              <a:rPr sz="1600" spc="-80" dirty="0">
                <a:solidFill>
                  <a:schemeClr val="accent5">
                    <a:lumMod val="75000"/>
                  </a:schemeClr>
                </a:solidFill>
                <a:latin typeface="Arial"/>
                <a:cs typeface="Arial"/>
              </a:rPr>
              <a:t>(A.</a:t>
            </a:r>
            <a:r>
              <a:rPr sz="1600" spc="-100" dirty="0">
                <a:solidFill>
                  <a:schemeClr val="accent5">
                    <a:lumMod val="75000"/>
                  </a:schemeClr>
                </a:solidFill>
                <a:latin typeface="Arial"/>
                <a:cs typeface="Arial"/>
              </a:rPr>
              <a:t> </a:t>
            </a:r>
            <a:r>
              <a:rPr sz="1600" spc="-40" dirty="0">
                <a:solidFill>
                  <a:schemeClr val="accent5">
                    <a:lumMod val="75000"/>
                  </a:schemeClr>
                </a:solidFill>
                <a:latin typeface="Arial"/>
                <a:cs typeface="Arial"/>
              </a:rPr>
              <a:t>Morganti)</a:t>
            </a:r>
            <a:endParaRPr sz="1600" dirty="0">
              <a:solidFill>
                <a:schemeClr val="accent5">
                  <a:lumMod val="75000"/>
                </a:schemeClr>
              </a:solidFill>
              <a:latin typeface="Arial"/>
              <a:cs typeface="Arial"/>
            </a:endParaRPr>
          </a:p>
        </p:txBody>
      </p:sp>
      <p:pic>
        <p:nvPicPr>
          <p:cNvPr id="321" name="Immagine 320">
            <a:extLst>
              <a:ext uri="{FF2B5EF4-FFF2-40B4-BE49-F238E27FC236}">
                <a16:creationId xmlns:a16="http://schemas.microsoft.com/office/drawing/2014/main" id="{B7E37A4B-A994-4833-937D-C7C29DE95EB8}"/>
              </a:ext>
            </a:extLst>
          </p:cNvPr>
          <p:cNvPicPr>
            <a:picLocks noChangeAspect="1"/>
          </p:cNvPicPr>
          <p:nvPr/>
        </p:nvPicPr>
        <p:blipFill>
          <a:blip r:embed="rId3"/>
          <a:stretch>
            <a:fillRect/>
          </a:stretch>
        </p:blipFill>
        <p:spPr>
          <a:xfrm>
            <a:off x="9689470" y="136939"/>
            <a:ext cx="939795" cy="632398"/>
          </a:xfrm>
          <a:prstGeom prst="rect">
            <a:avLst/>
          </a:prstGeom>
        </p:spPr>
      </p:pic>
      <p:pic>
        <p:nvPicPr>
          <p:cNvPr id="308" name="Immagine 307">
            <a:extLst>
              <a:ext uri="{FF2B5EF4-FFF2-40B4-BE49-F238E27FC236}">
                <a16:creationId xmlns:a16="http://schemas.microsoft.com/office/drawing/2014/main" id="{39E32009-2A1F-4DFE-80BE-0763F3F92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18" y="937878"/>
            <a:ext cx="4287582" cy="3587277"/>
          </a:xfrm>
          <a:prstGeom prst="rect">
            <a:avLst/>
          </a:prstGeom>
        </p:spPr>
      </p:pic>
      <p:sp>
        <p:nvSpPr>
          <p:cNvPr id="309" name="CasellaDiTesto 308">
            <a:extLst>
              <a:ext uri="{FF2B5EF4-FFF2-40B4-BE49-F238E27FC236}">
                <a16:creationId xmlns:a16="http://schemas.microsoft.com/office/drawing/2014/main" id="{261649EF-D6D7-4DF2-AE1D-D4B33E32A5A7}"/>
              </a:ext>
            </a:extLst>
          </p:cNvPr>
          <p:cNvSpPr txBox="1"/>
          <p:nvPr/>
        </p:nvSpPr>
        <p:spPr>
          <a:xfrm>
            <a:off x="1365350" y="4639059"/>
            <a:ext cx="2309248" cy="1938992"/>
          </a:xfrm>
          <a:prstGeom prst="rect">
            <a:avLst/>
          </a:prstGeom>
          <a:noFill/>
        </p:spPr>
        <p:txBody>
          <a:bodyPr wrap="square" rtlCol="0">
            <a:spAutoFit/>
          </a:bodyPr>
          <a:lstStyle/>
          <a:p>
            <a:r>
              <a:rPr lang="it-IT" sz="2400" b="1" i="1" dirty="0">
                <a:solidFill>
                  <a:schemeClr val="accent5">
                    <a:lumMod val="75000"/>
                  </a:schemeClr>
                </a:solidFill>
                <a:latin typeface="Arabic Typesetting" panose="03020402040406030203" pitchFamily="66" charset="-78"/>
                <a:cs typeface="Arabic Typesetting" panose="03020402040406030203" pitchFamily="66" charset="-78"/>
              </a:rPr>
              <a:t>Non c'è nulla di piu’ ingiusto che fare parti uguali tra disuguali</a:t>
            </a:r>
          </a:p>
          <a:p>
            <a:endParaRPr lang="it-IT" sz="2400" b="1" i="1" dirty="0">
              <a:solidFill>
                <a:schemeClr val="accent5">
                  <a:lumMod val="75000"/>
                </a:schemeClr>
              </a:solidFill>
              <a:latin typeface="Arabic Typesetting" panose="03020402040406030203" pitchFamily="66" charset="-78"/>
              <a:cs typeface="Arabic Typesetting" panose="03020402040406030203" pitchFamily="66" charset="-78"/>
            </a:endParaRPr>
          </a:p>
          <a:p>
            <a:r>
              <a:rPr lang="it-IT" sz="2400" b="1" i="1" dirty="0">
                <a:solidFill>
                  <a:schemeClr val="accent5">
                    <a:lumMod val="75000"/>
                  </a:schemeClr>
                </a:solidFill>
                <a:latin typeface="Arabic Typesetting" panose="03020402040406030203" pitchFamily="66" charset="-78"/>
                <a:cs typeface="Arabic Typesetting" panose="03020402040406030203" pitchFamily="66" charset="-78"/>
              </a:rPr>
              <a:t>Don Lorenzo Milani.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EA7E4-9975-401A-84D1-57EF4B9970F0}"/>
              </a:ext>
            </a:extLst>
          </p:cNvPr>
          <p:cNvSpPr txBox="1">
            <a:spLocks/>
          </p:cNvSpPr>
          <p:nvPr/>
        </p:nvSpPr>
        <p:spPr>
          <a:xfrm>
            <a:off x="530456" y="1366716"/>
            <a:ext cx="4987927" cy="691638"/>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508" b="1" i="1" dirty="0">
                <a:solidFill>
                  <a:schemeClr val="accent5">
                    <a:lumMod val="50000"/>
                  </a:schemeClr>
                </a:solidFill>
                <a:latin typeface="Times New Roman" panose="02020603050405020304" pitchFamily="18" charset="0"/>
                <a:cs typeface="Times New Roman" panose="02020603050405020304" pitchFamily="18" charset="0"/>
              </a:rPr>
              <a:t>PUNTI DI DEBOLEZZA</a:t>
            </a:r>
          </a:p>
        </p:txBody>
      </p:sp>
      <p:pic>
        <p:nvPicPr>
          <p:cNvPr id="4" name="Immagine 3">
            <a:extLst>
              <a:ext uri="{FF2B5EF4-FFF2-40B4-BE49-F238E27FC236}">
                <a16:creationId xmlns:a16="http://schemas.microsoft.com/office/drawing/2014/main" id="{7A3339EF-17E9-4847-BA34-6E699F2FA35F}"/>
              </a:ext>
            </a:extLst>
          </p:cNvPr>
          <p:cNvPicPr>
            <a:picLocks noChangeAspect="1"/>
          </p:cNvPicPr>
          <p:nvPr/>
        </p:nvPicPr>
        <p:blipFill>
          <a:blip r:embed="rId2"/>
          <a:stretch>
            <a:fillRect/>
          </a:stretch>
        </p:blipFill>
        <p:spPr>
          <a:xfrm>
            <a:off x="4135031" y="3488919"/>
            <a:ext cx="2305764" cy="1520468"/>
          </a:xfrm>
          <a:prstGeom prst="rect">
            <a:avLst/>
          </a:prstGeom>
        </p:spPr>
      </p:pic>
      <p:sp>
        <p:nvSpPr>
          <p:cNvPr id="5" name="Scorrimento verticale 4">
            <a:extLst>
              <a:ext uri="{FF2B5EF4-FFF2-40B4-BE49-F238E27FC236}">
                <a16:creationId xmlns:a16="http://schemas.microsoft.com/office/drawing/2014/main" id="{861E2CD3-69DF-4F38-AEED-61C6386202EC}"/>
              </a:ext>
            </a:extLst>
          </p:cNvPr>
          <p:cNvSpPr/>
          <p:nvPr/>
        </p:nvSpPr>
        <p:spPr>
          <a:xfrm>
            <a:off x="1096243" y="2168721"/>
            <a:ext cx="3038789" cy="3862868"/>
          </a:xfrm>
          <a:prstGeom prst="verticalScroll">
            <a:avLst/>
          </a:prstGeom>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Carenza linguaggio</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Carenza motricità</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Scarsa collaborazione</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Pigrizia</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Disinteresse</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Cattiva gestione delle emozioni</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Ansia</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Impulsività</a:t>
            </a:r>
          </a:p>
          <a:p>
            <a:pPr marL="250631" indent="-250631">
              <a:buFont typeface="Wingdings" panose="05000000000000000000" pitchFamily="2" charset="2"/>
              <a:buChar char="v"/>
            </a:pPr>
            <a:r>
              <a:rPr lang="it-IT" sz="1579" dirty="0">
                <a:latin typeface="Times New Roman" panose="02020603050405020304" pitchFamily="18" charset="0"/>
                <a:cs typeface="Times New Roman" panose="02020603050405020304" pitchFamily="18" charset="0"/>
              </a:rPr>
              <a:t>Deficit attenzione</a:t>
            </a:r>
          </a:p>
        </p:txBody>
      </p:sp>
      <p:sp>
        <p:nvSpPr>
          <p:cNvPr id="6" name="Scorrimento verticale 5">
            <a:extLst>
              <a:ext uri="{FF2B5EF4-FFF2-40B4-BE49-F238E27FC236}">
                <a16:creationId xmlns:a16="http://schemas.microsoft.com/office/drawing/2014/main" id="{8713CC56-9F0A-47CC-B807-EBE24EC26D93}"/>
              </a:ext>
            </a:extLst>
          </p:cNvPr>
          <p:cNvSpPr/>
          <p:nvPr/>
        </p:nvSpPr>
        <p:spPr>
          <a:xfrm>
            <a:off x="6596652" y="2168721"/>
            <a:ext cx="3038789" cy="3862868"/>
          </a:xfrm>
          <a:prstGeom prst="verticalScroll">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50631" indent="-250631">
              <a:buFont typeface="Wingdings" panose="05000000000000000000" pitchFamily="2" charset="2"/>
              <a:buChar char="v"/>
            </a:pPr>
            <a:r>
              <a:rPr lang="it-IT" sz="1579" dirty="0"/>
              <a:t>Motivazione</a:t>
            </a:r>
          </a:p>
          <a:p>
            <a:pPr marL="250631" indent="-250631">
              <a:buFont typeface="Wingdings" panose="05000000000000000000" pitchFamily="2" charset="2"/>
              <a:buChar char="v"/>
            </a:pPr>
            <a:r>
              <a:rPr lang="it-IT" sz="1579" dirty="0"/>
              <a:t>Empatia</a:t>
            </a:r>
          </a:p>
          <a:p>
            <a:pPr marL="250631" indent="-250631">
              <a:buFont typeface="Wingdings" panose="05000000000000000000" pitchFamily="2" charset="2"/>
              <a:buChar char="v"/>
            </a:pPr>
            <a:r>
              <a:rPr lang="it-IT" sz="1579" dirty="0"/>
              <a:t>Fantasia</a:t>
            </a:r>
          </a:p>
          <a:p>
            <a:pPr marL="250631" indent="-250631">
              <a:buFont typeface="Wingdings" panose="05000000000000000000" pitchFamily="2" charset="2"/>
              <a:buChar char="v"/>
            </a:pPr>
            <a:r>
              <a:rPr lang="it-IT" sz="1579" dirty="0"/>
              <a:t>Creatività</a:t>
            </a:r>
          </a:p>
          <a:p>
            <a:pPr marL="250631" indent="-250631">
              <a:buFont typeface="Wingdings" panose="05000000000000000000" pitchFamily="2" charset="2"/>
              <a:buChar char="v"/>
            </a:pPr>
            <a:r>
              <a:rPr lang="it-IT" sz="1579" dirty="0"/>
              <a:t>Sensibilità</a:t>
            </a:r>
          </a:p>
          <a:p>
            <a:pPr marL="250631" indent="-250631">
              <a:buFont typeface="Wingdings" panose="05000000000000000000" pitchFamily="2" charset="2"/>
              <a:buChar char="v"/>
            </a:pPr>
            <a:r>
              <a:rPr lang="it-IT" sz="1579" dirty="0"/>
              <a:t>Memoria</a:t>
            </a:r>
          </a:p>
          <a:p>
            <a:pPr marL="250631" indent="-250631">
              <a:buFont typeface="Wingdings" panose="05000000000000000000" pitchFamily="2" charset="2"/>
              <a:buChar char="v"/>
            </a:pPr>
            <a:r>
              <a:rPr lang="it-IT" sz="1579" dirty="0"/>
              <a:t>Volontà</a:t>
            </a:r>
          </a:p>
          <a:p>
            <a:pPr marL="250631" indent="-250631">
              <a:buFont typeface="Wingdings" panose="05000000000000000000" pitchFamily="2" charset="2"/>
              <a:buChar char="v"/>
            </a:pPr>
            <a:r>
              <a:rPr lang="it-IT" sz="1579" dirty="0"/>
              <a:t>Logica</a:t>
            </a:r>
          </a:p>
          <a:p>
            <a:pPr marL="250631" indent="-250631">
              <a:buFont typeface="Wingdings" panose="05000000000000000000" pitchFamily="2" charset="2"/>
              <a:buChar char="v"/>
            </a:pPr>
            <a:r>
              <a:rPr lang="it-IT" sz="1579" dirty="0"/>
              <a:t>Autonomia</a:t>
            </a:r>
          </a:p>
          <a:p>
            <a:pPr marL="250631" indent="-250631">
              <a:buFont typeface="Wingdings" panose="05000000000000000000" pitchFamily="2" charset="2"/>
              <a:buChar char="v"/>
            </a:pPr>
            <a:endParaRPr lang="it-IT" sz="1579" dirty="0"/>
          </a:p>
        </p:txBody>
      </p:sp>
      <p:sp>
        <p:nvSpPr>
          <p:cNvPr id="7" name="Titolo 1">
            <a:extLst>
              <a:ext uri="{FF2B5EF4-FFF2-40B4-BE49-F238E27FC236}">
                <a16:creationId xmlns:a16="http://schemas.microsoft.com/office/drawing/2014/main" id="{AE3B17EB-3489-40D3-BC9E-552593BCCCD8}"/>
              </a:ext>
            </a:extLst>
          </p:cNvPr>
          <p:cNvSpPr txBox="1">
            <a:spLocks/>
          </p:cNvSpPr>
          <p:nvPr/>
        </p:nvSpPr>
        <p:spPr>
          <a:xfrm>
            <a:off x="6217379" y="1366716"/>
            <a:ext cx="3797336" cy="691638"/>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508" b="1" i="1" dirty="0">
                <a:solidFill>
                  <a:schemeClr val="accent5">
                    <a:lumMod val="50000"/>
                  </a:schemeClr>
                </a:solidFill>
                <a:latin typeface="Times New Roman" panose="02020603050405020304" pitchFamily="18" charset="0"/>
                <a:cs typeface="Times New Roman" panose="02020603050405020304" pitchFamily="18" charset="0"/>
              </a:rPr>
              <a:t>PUNTI DI FORZA</a:t>
            </a:r>
          </a:p>
        </p:txBody>
      </p:sp>
    </p:spTree>
    <p:extLst>
      <p:ext uri="{BB962C8B-B14F-4D97-AF65-F5344CB8AC3E}">
        <p14:creationId xmlns:p14="http://schemas.microsoft.com/office/powerpoint/2010/main" val="2354800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D78F53E-2AE4-48E4-9A97-87FB33865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065" y="1944161"/>
            <a:ext cx="5265715" cy="3320829"/>
          </a:xfrm>
          <a:prstGeom prst="rect">
            <a:avLst/>
          </a:prstGeom>
        </p:spPr>
      </p:pic>
      <p:sp>
        <p:nvSpPr>
          <p:cNvPr id="4" name="CasellaDiTesto 3">
            <a:extLst>
              <a:ext uri="{FF2B5EF4-FFF2-40B4-BE49-F238E27FC236}">
                <a16:creationId xmlns:a16="http://schemas.microsoft.com/office/drawing/2014/main" id="{D1C725DF-C802-4880-937D-C82163CED547}"/>
              </a:ext>
            </a:extLst>
          </p:cNvPr>
          <p:cNvSpPr txBox="1"/>
          <p:nvPr/>
        </p:nvSpPr>
        <p:spPr>
          <a:xfrm flipH="1">
            <a:off x="841955" y="870857"/>
            <a:ext cx="8596615" cy="369332"/>
          </a:xfrm>
          <a:prstGeom prst="rect">
            <a:avLst/>
          </a:prstGeom>
          <a:noFill/>
        </p:spPr>
        <p:txBody>
          <a:bodyPr wrap="square" rtlCol="0">
            <a:spAutoFit/>
          </a:bodyPr>
          <a:lstStyle/>
          <a:p>
            <a:r>
              <a:rPr lang="it-IT" spc="-65" dirty="0">
                <a:solidFill>
                  <a:schemeClr val="accent5">
                    <a:lumMod val="75000"/>
                  </a:schemeClr>
                </a:solidFill>
                <a:latin typeface="Times New Roman" panose="02020603050405020304" pitchFamily="18" charset="0"/>
                <a:cs typeface="Times New Roman" panose="02020603050405020304" pitchFamily="18" charset="0"/>
              </a:rPr>
              <a:t>Accertamento </a:t>
            </a:r>
            <a:r>
              <a:rPr lang="it-IT" spc="-50" dirty="0">
                <a:solidFill>
                  <a:schemeClr val="accent5">
                    <a:lumMod val="75000"/>
                  </a:schemeClr>
                </a:solidFill>
                <a:latin typeface="Times New Roman" panose="02020603050405020304" pitchFamily="18" charset="0"/>
                <a:cs typeface="Times New Roman" panose="02020603050405020304" pitchFamily="18" charset="0"/>
              </a:rPr>
              <a:t>dei </a:t>
            </a:r>
            <a:r>
              <a:rPr lang="it-IT" spc="-35" dirty="0">
                <a:solidFill>
                  <a:schemeClr val="accent5">
                    <a:lumMod val="75000"/>
                  </a:schemeClr>
                </a:solidFill>
                <a:latin typeface="Times New Roman" panose="02020603050405020304" pitchFamily="18" charset="0"/>
                <a:cs typeface="Times New Roman" panose="02020603050405020304" pitchFamily="18" charset="0"/>
              </a:rPr>
              <a:t>prerequisiti ( Valutazione diagnostica o predittiva)</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2" name="Immagine 1">
            <a:hlinkClick r:id="rId3" action="ppaction://hlinksldjump"/>
            <a:extLst>
              <a:ext uri="{FF2B5EF4-FFF2-40B4-BE49-F238E27FC236}">
                <a16:creationId xmlns:a16="http://schemas.microsoft.com/office/drawing/2014/main" id="{09C8D84A-9C2D-4790-8C2B-5C46053CA648}"/>
              </a:ext>
            </a:extLst>
          </p:cNvPr>
          <p:cNvPicPr>
            <a:picLocks noChangeAspect="1"/>
          </p:cNvPicPr>
          <p:nvPr/>
        </p:nvPicPr>
        <p:blipFill>
          <a:blip r:embed="rId4"/>
          <a:stretch>
            <a:fillRect/>
          </a:stretch>
        </p:blipFill>
        <p:spPr>
          <a:xfrm>
            <a:off x="9225173" y="395911"/>
            <a:ext cx="1252544" cy="844278"/>
          </a:xfrm>
          <a:prstGeom prst="rect">
            <a:avLst/>
          </a:prstGeom>
        </p:spPr>
      </p:pic>
      <p:sp>
        <p:nvSpPr>
          <p:cNvPr id="5" name="object 19">
            <a:extLst>
              <a:ext uri="{FF2B5EF4-FFF2-40B4-BE49-F238E27FC236}">
                <a16:creationId xmlns:a16="http://schemas.microsoft.com/office/drawing/2014/main" id="{3EDDDB9B-5307-4D64-91E7-798437ACF1AB}"/>
              </a:ext>
            </a:extLst>
          </p:cNvPr>
          <p:cNvSpPr txBox="1"/>
          <p:nvPr/>
        </p:nvSpPr>
        <p:spPr>
          <a:xfrm>
            <a:off x="841955" y="1342173"/>
            <a:ext cx="3782060" cy="4029308"/>
          </a:xfrm>
          <a:prstGeom prst="rect">
            <a:avLst/>
          </a:prstGeom>
        </p:spPr>
        <p:txBody>
          <a:bodyPr vert="horz" wrap="square" lIns="0" tIns="12700" rIns="0" bIns="0" rtlCol="0">
            <a:spAutoFit/>
          </a:bodyPr>
          <a:lstStyle/>
          <a:p>
            <a:pPr marL="355600" marR="5080" indent="-342900">
              <a:lnSpc>
                <a:spcPct val="100000"/>
              </a:lnSpc>
              <a:spcBef>
                <a:spcPts val="100"/>
              </a:spcBef>
              <a:buChar char="•"/>
              <a:tabLst>
                <a:tab pos="354965" algn="l"/>
                <a:tab pos="355600" algn="l"/>
              </a:tabLst>
            </a:pPr>
            <a:r>
              <a:rPr lang="it-IT" sz="1600" spc="-85" dirty="0">
                <a:solidFill>
                  <a:schemeClr val="accent5">
                    <a:lumMod val="75000"/>
                  </a:schemeClr>
                </a:solidFill>
                <a:latin typeface="Times New Roman" panose="02020603050405020304" pitchFamily="18" charset="0"/>
                <a:cs typeface="Times New Roman" panose="02020603050405020304" pitchFamily="18" charset="0"/>
              </a:rPr>
              <a:t>Prima di accertare i prerequisiti ho tenuto conto degli stili cognitivi e di apprendimento dei miei alunni, nonché, attraverso il sociogramma di Moreno, ho potuto identificare gli alunni che, a seconda delle attitudini, caratteristiche e potenzialità ,potevano aggregarsi nei vari lavori cooperativi che ho predisposto.</a:t>
            </a:r>
          </a:p>
          <a:p>
            <a:pPr marL="355600" marR="5080" indent="-342900">
              <a:lnSpc>
                <a:spcPct val="100000"/>
              </a:lnSpc>
              <a:spcBef>
                <a:spcPts val="100"/>
              </a:spcBef>
              <a:buChar char="•"/>
              <a:tabLst>
                <a:tab pos="354965" algn="l"/>
                <a:tab pos="355600" algn="l"/>
              </a:tabLst>
            </a:pPr>
            <a:endParaRPr lang="it-IT" sz="1600" spc="-85" dirty="0">
              <a:solidFill>
                <a:schemeClr val="accent5">
                  <a:lumMod val="75000"/>
                </a:schemeClr>
              </a:solidFill>
              <a:latin typeface="Times New Roman" panose="02020603050405020304" pitchFamily="18" charset="0"/>
              <a:cs typeface="Times New Roman" panose="02020603050405020304" pitchFamily="18" charset="0"/>
            </a:endParaRPr>
          </a:p>
          <a:p>
            <a:pPr marL="355600" marR="5080" indent="-342900">
              <a:lnSpc>
                <a:spcPct val="100000"/>
              </a:lnSpc>
              <a:spcBef>
                <a:spcPts val="100"/>
              </a:spcBef>
              <a:buChar char="•"/>
              <a:tabLst>
                <a:tab pos="354965" algn="l"/>
                <a:tab pos="355600" algn="l"/>
              </a:tabLst>
            </a:pPr>
            <a:r>
              <a:rPr sz="1600" spc="-85" dirty="0" err="1">
                <a:solidFill>
                  <a:schemeClr val="accent5">
                    <a:lumMod val="75000"/>
                  </a:schemeClr>
                </a:solidFill>
                <a:latin typeface="Times New Roman" panose="02020603050405020304" pitchFamily="18" charset="0"/>
                <a:cs typeface="Times New Roman" panose="02020603050405020304" pitchFamily="18" charset="0"/>
              </a:rPr>
              <a:t>Tramite</a:t>
            </a:r>
            <a:r>
              <a:rPr sz="1600" spc="-85" dirty="0">
                <a:solidFill>
                  <a:schemeClr val="accent5">
                    <a:lumMod val="75000"/>
                  </a:schemeClr>
                </a:solidFill>
                <a:latin typeface="Times New Roman" panose="02020603050405020304" pitchFamily="18" charset="0"/>
                <a:cs typeface="Times New Roman" panose="02020603050405020304" pitchFamily="18" charset="0"/>
              </a:rPr>
              <a:t> </a:t>
            </a:r>
            <a:r>
              <a:rPr sz="1600" spc="-95" dirty="0">
                <a:solidFill>
                  <a:schemeClr val="accent5">
                    <a:lumMod val="75000"/>
                  </a:schemeClr>
                </a:solidFill>
                <a:latin typeface="Times New Roman" panose="02020603050405020304" pitchFamily="18" charset="0"/>
                <a:cs typeface="Times New Roman" panose="02020603050405020304" pitchFamily="18" charset="0"/>
              </a:rPr>
              <a:t>osservazione,  </a:t>
            </a:r>
            <a:r>
              <a:rPr sz="1600" spc="-70" dirty="0">
                <a:solidFill>
                  <a:schemeClr val="accent5">
                    <a:lumMod val="75000"/>
                  </a:schemeClr>
                </a:solidFill>
                <a:latin typeface="Times New Roman" panose="02020603050405020304" pitchFamily="18" charset="0"/>
                <a:cs typeface="Times New Roman" panose="02020603050405020304" pitchFamily="18" charset="0"/>
              </a:rPr>
              <a:t>somministrazione </a:t>
            </a:r>
            <a:r>
              <a:rPr sz="1600" spc="-25" dirty="0">
                <a:solidFill>
                  <a:schemeClr val="accent5">
                    <a:lumMod val="75000"/>
                  </a:schemeClr>
                </a:solidFill>
                <a:latin typeface="Times New Roman" panose="02020603050405020304" pitchFamily="18" charset="0"/>
                <a:cs typeface="Times New Roman" panose="02020603050405020304" pitchFamily="18" charset="0"/>
              </a:rPr>
              <a:t>di </a:t>
            </a:r>
            <a:r>
              <a:rPr sz="1600" spc="-40" dirty="0">
                <a:solidFill>
                  <a:schemeClr val="accent5">
                    <a:lumMod val="75000"/>
                  </a:schemeClr>
                </a:solidFill>
                <a:latin typeface="Times New Roman" panose="02020603050405020304" pitchFamily="18" charset="0"/>
                <a:cs typeface="Times New Roman" panose="02020603050405020304" pitchFamily="18" charset="0"/>
              </a:rPr>
              <a:t>test </a:t>
            </a:r>
            <a:r>
              <a:rPr sz="1600" spc="-45" dirty="0">
                <a:solidFill>
                  <a:schemeClr val="accent5">
                    <a:lumMod val="75000"/>
                  </a:schemeClr>
                </a:solidFill>
                <a:latin typeface="Times New Roman" panose="02020603050405020304" pitchFamily="18" charset="0"/>
                <a:cs typeface="Times New Roman" panose="02020603050405020304" pitchFamily="18" charset="0"/>
              </a:rPr>
              <a:t>per  </a:t>
            </a:r>
            <a:r>
              <a:rPr sz="1600" spc="-65" dirty="0">
                <a:solidFill>
                  <a:schemeClr val="accent5">
                    <a:lumMod val="75000"/>
                  </a:schemeClr>
                </a:solidFill>
                <a:latin typeface="Times New Roman" panose="02020603050405020304" pitchFamily="18" charset="0"/>
                <a:cs typeface="Times New Roman" panose="02020603050405020304" pitchFamily="18" charset="0"/>
              </a:rPr>
              <a:t>l’accertamento </a:t>
            </a:r>
            <a:r>
              <a:rPr sz="1600" spc="-50" dirty="0">
                <a:solidFill>
                  <a:schemeClr val="accent5">
                    <a:lumMod val="75000"/>
                  </a:schemeClr>
                </a:solidFill>
                <a:latin typeface="Times New Roman" panose="02020603050405020304" pitchFamily="18" charset="0"/>
                <a:cs typeface="Times New Roman" panose="02020603050405020304" pitchFamily="18" charset="0"/>
              </a:rPr>
              <a:t>dei </a:t>
            </a:r>
            <a:r>
              <a:rPr sz="1600" spc="-35" dirty="0">
                <a:solidFill>
                  <a:schemeClr val="accent5">
                    <a:lumMod val="75000"/>
                  </a:schemeClr>
                </a:solidFill>
                <a:latin typeface="Times New Roman" panose="02020603050405020304" pitchFamily="18" charset="0"/>
                <a:cs typeface="Times New Roman" panose="02020603050405020304" pitchFamily="18" charset="0"/>
              </a:rPr>
              <a:t>contenuti  </a:t>
            </a:r>
            <a:r>
              <a:rPr sz="1600" spc="-75" dirty="0">
                <a:solidFill>
                  <a:schemeClr val="accent5">
                    <a:lumMod val="75000"/>
                  </a:schemeClr>
                </a:solidFill>
                <a:latin typeface="Times New Roman" panose="02020603050405020304" pitchFamily="18" charset="0"/>
                <a:cs typeface="Times New Roman" panose="02020603050405020304" pitchFamily="18" charset="0"/>
              </a:rPr>
              <a:t>(valutazione </a:t>
            </a:r>
            <a:r>
              <a:rPr sz="1600" spc="-80" dirty="0" err="1">
                <a:solidFill>
                  <a:schemeClr val="accent5">
                    <a:lumMod val="75000"/>
                  </a:schemeClr>
                </a:solidFill>
                <a:latin typeface="Times New Roman" panose="02020603050405020304" pitchFamily="18" charset="0"/>
                <a:cs typeface="Times New Roman" panose="02020603050405020304" pitchFamily="18" charset="0"/>
              </a:rPr>
              <a:t>diagnostica</a:t>
            </a:r>
            <a:r>
              <a:rPr sz="1600" spc="-80" dirty="0">
                <a:solidFill>
                  <a:schemeClr val="accent5">
                    <a:lumMod val="75000"/>
                  </a:schemeClr>
                </a:solidFill>
                <a:latin typeface="Times New Roman" panose="02020603050405020304" pitchFamily="18" charset="0"/>
                <a:cs typeface="Times New Roman" panose="02020603050405020304" pitchFamily="18" charset="0"/>
              </a:rPr>
              <a:t>)</a:t>
            </a:r>
            <a:r>
              <a:rPr sz="1600" spc="-65" dirty="0">
                <a:solidFill>
                  <a:schemeClr val="accent5">
                    <a:lumMod val="75000"/>
                  </a:schemeClr>
                </a:solidFill>
                <a:latin typeface="Times New Roman" panose="02020603050405020304" pitchFamily="18" charset="0"/>
                <a:cs typeface="Times New Roman" panose="02020603050405020304" pitchFamily="18" charset="0"/>
              </a:rPr>
              <a:t>, </a:t>
            </a:r>
            <a:r>
              <a:rPr sz="1600" spc="-95" dirty="0">
                <a:solidFill>
                  <a:schemeClr val="accent5">
                    <a:lumMod val="75000"/>
                  </a:schemeClr>
                </a:solidFill>
                <a:latin typeface="Times New Roman" panose="02020603050405020304" pitchFamily="18" charset="0"/>
                <a:cs typeface="Times New Roman" panose="02020603050405020304" pitchFamily="18" charset="0"/>
              </a:rPr>
              <a:t>si </a:t>
            </a:r>
            <a:r>
              <a:rPr sz="1600" spc="-75" dirty="0">
                <a:solidFill>
                  <a:schemeClr val="accent5">
                    <a:lumMod val="75000"/>
                  </a:schemeClr>
                </a:solidFill>
                <a:latin typeface="Times New Roman" panose="02020603050405020304" pitchFamily="18" charset="0"/>
                <a:cs typeface="Times New Roman" panose="02020603050405020304" pitchFamily="18" charset="0"/>
              </a:rPr>
              <a:t>stabiliscono </a:t>
            </a:r>
            <a:r>
              <a:rPr sz="1600" spc="10" dirty="0">
                <a:solidFill>
                  <a:schemeClr val="accent5">
                    <a:lumMod val="75000"/>
                  </a:schemeClr>
                </a:solidFill>
                <a:latin typeface="Times New Roman" panose="02020603050405020304" pitchFamily="18" charset="0"/>
                <a:cs typeface="Times New Roman" panose="02020603050405020304" pitchFamily="18" charset="0"/>
              </a:rPr>
              <a:t>i  </a:t>
            </a:r>
            <a:r>
              <a:rPr sz="1600" spc="-40" dirty="0">
                <a:solidFill>
                  <a:schemeClr val="accent5">
                    <a:lumMod val="75000"/>
                  </a:schemeClr>
                </a:solidFill>
                <a:latin typeface="Times New Roman" panose="02020603050405020304" pitchFamily="18" charset="0"/>
                <a:cs typeface="Times New Roman" panose="02020603050405020304" pitchFamily="18" charset="0"/>
              </a:rPr>
              <a:t>prerequisiti </a:t>
            </a:r>
            <a:r>
              <a:rPr sz="1600" spc="-50" dirty="0">
                <a:solidFill>
                  <a:schemeClr val="accent5">
                    <a:lumMod val="75000"/>
                  </a:schemeClr>
                </a:solidFill>
                <a:latin typeface="Times New Roman" panose="02020603050405020304" pitchFamily="18" charset="0"/>
                <a:cs typeface="Times New Roman" panose="02020603050405020304" pitchFamily="18" charset="0"/>
              </a:rPr>
              <a:t>del </a:t>
            </a:r>
            <a:r>
              <a:rPr sz="1600" spc="-60" dirty="0">
                <a:solidFill>
                  <a:schemeClr val="accent5">
                    <a:lumMod val="75000"/>
                  </a:schemeClr>
                </a:solidFill>
                <a:latin typeface="Times New Roman" panose="02020603050405020304" pitchFamily="18" charset="0"/>
                <a:cs typeface="Times New Roman" panose="02020603050405020304" pitchFamily="18" charset="0"/>
              </a:rPr>
              <a:t>gruppo </a:t>
            </a:r>
            <a:r>
              <a:rPr sz="1600" spc="-135" dirty="0">
                <a:solidFill>
                  <a:schemeClr val="accent5">
                    <a:lumMod val="75000"/>
                  </a:schemeClr>
                </a:solidFill>
                <a:latin typeface="Times New Roman" panose="02020603050405020304" pitchFamily="18" charset="0"/>
                <a:cs typeface="Times New Roman" panose="02020603050405020304" pitchFamily="18" charset="0"/>
              </a:rPr>
              <a:t>classe </a:t>
            </a:r>
            <a:r>
              <a:rPr sz="1600" spc="-65" dirty="0">
                <a:solidFill>
                  <a:schemeClr val="accent5">
                    <a:lumMod val="75000"/>
                  </a:schemeClr>
                </a:solidFill>
                <a:latin typeface="Times New Roman" panose="02020603050405020304" pitchFamily="18" charset="0"/>
                <a:cs typeface="Times New Roman" panose="02020603050405020304" pitchFamily="18" charset="0"/>
              </a:rPr>
              <a:t>dal  </a:t>
            </a:r>
            <a:r>
              <a:rPr sz="1600" spc="-30" dirty="0">
                <a:solidFill>
                  <a:schemeClr val="accent5">
                    <a:lumMod val="75000"/>
                  </a:schemeClr>
                </a:solidFill>
                <a:latin typeface="Times New Roman" panose="02020603050405020304" pitchFamily="18" charset="0"/>
                <a:cs typeface="Times New Roman" panose="02020603050405020304" pitchFamily="18" charset="0"/>
              </a:rPr>
              <a:t>punto </a:t>
            </a:r>
            <a:r>
              <a:rPr sz="1600" spc="-25" dirty="0">
                <a:solidFill>
                  <a:schemeClr val="accent5">
                    <a:lumMod val="75000"/>
                  </a:schemeClr>
                </a:solidFill>
                <a:latin typeface="Times New Roman" panose="02020603050405020304" pitchFamily="18" charset="0"/>
                <a:cs typeface="Times New Roman" panose="02020603050405020304" pitchFamily="18" charset="0"/>
              </a:rPr>
              <a:t>di </a:t>
            </a:r>
            <a:r>
              <a:rPr sz="1600" spc="-75" dirty="0">
                <a:solidFill>
                  <a:schemeClr val="accent5">
                    <a:lumMod val="75000"/>
                  </a:schemeClr>
                </a:solidFill>
                <a:latin typeface="Times New Roman" panose="02020603050405020304" pitchFamily="18" charset="0"/>
                <a:cs typeface="Times New Roman" panose="02020603050405020304" pitchFamily="18" charset="0"/>
              </a:rPr>
              <a:t>vista </a:t>
            </a:r>
            <a:r>
              <a:rPr sz="1600" spc="-35" dirty="0" err="1">
                <a:solidFill>
                  <a:schemeClr val="accent5">
                    <a:lumMod val="75000"/>
                  </a:schemeClr>
                </a:solidFill>
                <a:latin typeface="Times New Roman" panose="02020603050405020304" pitchFamily="18" charset="0"/>
                <a:cs typeface="Times New Roman" panose="02020603050405020304" pitchFamily="18" charset="0"/>
              </a:rPr>
              <a:t>didattico</a:t>
            </a:r>
            <a:r>
              <a:rPr sz="1600" spc="-70" dirty="0">
                <a:solidFill>
                  <a:schemeClr val="accent5">
                    <a:lumMod val="75000"/>
                  </a:schemeClr>
                </a:solidFill>
                <a:latin typeface="Times New Roman" panose="02020603050405020304" pitchFamily="18" charset="0"/>
                <a:cs typeface="Times New Roman" panose="02020603050405020304" pitchFamily="18" charset="0"/>
              </a:rPr>
              <a:t>.</a:t>
            </a:r>
            <a:endParaRPr sz="1600" dirty="0">
              <a:solidFill>
                <a:schemeClr val="accent5">
                  <a:lumMod val="75000"/>
                </a:schemeClr>
              </a:solidFill>
              <a:latin typeface="Times New Roman" panose="02020603050405020304" pitchFamily="18" charset="0"/>
              <a:cs typeface="Times New Roman" panose="02020603050405020304" pitchFamily="18" charset="0"/>
            </a:endParaRPr>
          </a:p>
          <a:p>
            <a:pPr marL="355600" marR="20320" indent="-342900">
              <a:lnSpc>
                <a:spcPct val="100000"/>
              </a:lnSpc>
              <a:spcBef>
                <a:spcPts val="430"/>
              </a:spcBef>
              <a:buChar char="•"/>
              <a:tabLst>
                <a:tab pos="354965" algn="l"/>
                <a:tab pos="355600" algn="l"/>
              </a:tabLst>
            </a:pPr>
            <a:r>
              <a:rPr sz="1600" spc="-185" dirty="0">
                <a:solidFill>
                  <a:schemeClr val="accent5">
                    <a:lumMod val="75000"/>
                  </a:schemeClr>
                </a:solidFill>
                <a:latin typeface="Times New Roman" panose="02020603050405020304" pitchFamily="18" charset="0"/>
                <a:cs typeface="Times New Roman" panose="02020603050405020304" pitchFamily="18" charset="0"/>
              </a:rPr>
              <a:t>Si </a:t>
            </a:r>
            <a:r>
              <a:rPr sz="1600" spc="-85" dirty="0">
                <a:solidFill>
                  <a:schemeClr val="accent5">
                    <a:lumMod val="75000"/>
                  </a:schemeClr>
                </a:solidFill>
                <a:latin typeface="Times New Roman" panose="02020603050405020304" pitchFamily="18" charset="0"/>
                <a:cs typeface="Times New Roman" panose="02020603050405020304" pitchFamily="18" charset="0"/>
              </a:rPr>
              <a:t>evince </a:t>
            </a:r>
            <a:r>
              <a:rPr sz="1600" spc="-105" dirty="0">
                <a:solidFill>
                  <a:schemeClr val="accent5">
                    <a:lumMod val="75000"/>
                  </a:schemeClr>
                </a:solidFill>
                <a:latin typeface="Times New Roman" panose="02020603050405020304" pitchFamily="18" charset="0"/>
                <a:cs typeface="Times New Roman" panose="02020603050405020304" pitchFamily="18" charset="0"/>
              </a:rPr>
              <a:t>che </a:t>
            </a:r>
            <a:r>
              <a:rPr sz="1600" spc="10" dirty="0">
                <a:solidFill>
                  <a:schemeClr val="accent5">
                    <a:lumMod val="75000"/>
                  </a:schemeClr>
                </a:solidFill>
                <a:latin typeface="Times New Roman" panose="02020603050405020304" pitchFamily="18" charset="0"/>
                <a:cs typeface="Times New Roman" panose="02020603050405020304" pitchFamily="18" charset="0"/>
              </a:rPr>
              <a:t>i </a:t>
            </a:r>
            <a:r>
              <a:rPr sz="1600" spc="-50" dirty="0">
                <a:solidFill>
                  <a:schemeClr val="accent5">
                    <a:lumMod val="75000"/>
                  </a:schemeClr>
                </a:solidFill>
                <a:latin typeface="Times New Roman" panose="02020603050405020304" pitchFamily="18" charset="0"/>
                <a:cs typeface="Times New Roman" panose="02020603050405020304" pitchFamily="18" charset="0"/>
              </a:rPr>
              <a:t>bambini </a:t>
            </a:r>
            <a:r>
              <a:rPr sz="1600" spc="-95" dirty="0">
                <a:solidFill>
                  <a:schemeClr val="accent5">
                    <a:lumMod val="75000"/>
                  </a:schemeClr>
                </a:solidFill>
                <a:latin typeface="Times New Roman" panose="02020603050405020304" pitchFamily="18" charset="0"/>
                <a:cs typeface="Times New Roman" panose="02020603050405020304" pitchFamily="18" charset="0"/>
              </a:rPr>
              <a:t>conoscono </a:t>
            </a:r>
            <a:r>
              <a:rPr sz="1600" spc="5" dirty="0">
                <a:solidFill>
                  <a:schemeClr val="accent5">
                    <a:lumMod val="75000"/>
                  </a:schemeClr>
                </a:solidFill>
                <a:latin typeface="Times New Roman" panose="02020603050405020304" pitchFamily="18" charset="0"/>
                <a:cs typeface="Times New Roman" panose="02020603050405020304" pitchFamily="18" charset="0"/>
              </a:rPr>
              <a:t>il  </a:t>
            </a:r>
            <a:r>
              <a:rPr sz="1600" spc="-60" dirty="0">
                <a:solidFill>
                  <a:schemeClr val="accent5">
                    <a:lumMod val="75000"/>
                  </a:schemeClr>
                </a:solidFill>
                <a:latin typeface="Times New Roman" panose="02020603050405020304" pitchFamily="18" charset="0"/>
                <a:cs typeface="Times New Roman" panose="02020603050405020304" pitchFamily="18" charset="0"/>
              </a:rPr>
              <a:t>significato </a:t>
            </a:r>
            <a:r>
              <a:rPr sz="1600" spc="-50" dirty="0">
                <a:solidFill>
                  <a:schemeClr val="accent5">
                    <a:lumMod val="75000"/>
                  </a:schemeClr>
                </a:solidFill>
                <a:latin typeface="Times New Roman" panose="02020603050405020304" pitchFamily="18" charset="0"/>
                <a:cs typeface="Times New Roman" panose="02020603050405020304" pitchFamily="18" charset="0"/>
              </a:rPr>
              <a:t>dei </a:t>
            </a:r>
            <a:r>
              <a:rPr sz="1600" spc="-20" dirty="0">
                <a:solidFill>
                  <a:schemeClr val="accent5">
                    <a:lumMod val="75000"/>
                  </a:schemeClr>
                </a:solidFill>
                <a:latin typeface="Times New Roman" panose="02020603050405020304" pitchFamily="18" charset="0"/>
                <a:cs typeface="Times New Roman" panose="02020603050405020304" pitchFamily="18" charset="0"/>
              </a:rPr>
              <a:t>termini </a:t>
            </a:r>
            <a:r>
              <a:rPr sz="1600" spc="-120" dirty="0">
                <a:solidFill>
                  <a:schemeClr val="accent5">
                    <a:lumMod val="75000"/>
                  </a:schemeClr>
                </a:solidFill>
                <a:latin typeface="Times New Roman" panose="02020603050405020304" pitchFamily="18" charset="0"/>
                <a:cs typeface="Times New Roman" panose="02020603050405020304" pitchFamily="18" charset="0"/>
              </a:rPr>
              <a:t>MAMMIFERI</a:t>
            </a:r>
            <a:r>
              <a:rPr sz="1600" spc="-280" dirty="0">
                <a:solidFill>
                  <a:schemeClr val="accent5">
                    <a:lumMod val="75000"/>
                  </a:schemeClr>
                </a:solidFill>
                <a:latin typeface="Times New Roman" panose="02020603050405020304" pitchFamily="18" charset="0"/>
                <a:cs typeface="Times New Roman" panose="02020603050405020304" pitchFamily="18" charset="0"/>
              </a:rPr>
              <a:t> </a:t>
            </a:r>
            <a:r>
              <a:rPr sz="1600" spc="-110" dirty="0">
                <a:solidFill>
                  <a:schemeClr val="accent5">
                    <a:lumMod val="75000"/>
                  </a:schemeClr>
                </a:solidFill>
                <a:latin typeface="Times New Roman" panose="02020603050405020304" pitchFamily="18" charset="0"/>
                <a:cs typeface="Times New Roman" panose="02020603050405020304" pitchFamily="18" charset="0"/>
              </a:rPr>
              <a:t>e  </a:t>
            </a:r>
            <a:r>
              <a:rPr sz="1600" spc="-235" dirty="0">
                <a:solidFill>
                  <a:schemeClr val="accent5">
                    <a:lumMod val="75000"/>
                  </a:schemeClr>
                </a:solidFill>
                <a:latin typeface="Times New Roman" panose="02020603050405020304" pitchFamily="18" charset="0"/>
                <a:cs typeface="Times New Roman" panose="02020603050405020304" pitchFamily="18" charset="0"/>
              </a:rPr>
              <a:t>VERTEBRATI.</a:t>
            </a:r>
            <a:endParaRPr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object 20">
            <a:extLst>
              <a:ext uri="{FF2B5EF4-FFF2-40B4-BE49-F238E27FC236}">
                <a16:creationId xmlns:a16="http://schemas.microsoft.com/office/drawing/2014/main" id="{1C1F28DE-B9AA-4610-B7D3-80FB30E3AA6B}"/>
              </a:ext>
            </a:extLst>
          </p:cNvPr>
          <p:cNvSpPr txBox="1"/>
          <p:nvPr/>
        </p:nvSpPr>
        <p:spPr>
          <a:xfrm>
            <a:off x="1175981" y="5672869"/>
            <a:ext cx="3782060" cy="1120820"/>
          </a:xfrm>
          <a:prstGeom prst="rect">
            <a:avLst/>
          </a:prstGeom>
        </p:spPr>
        <p:txBody>
          <a:bodyPr vert="horz" wrap="square" lIns="0" tIns="12700" rIns="0" bIns="0" rtlCol="0">
            <a:spAutoFit/>
          </a:bodyPr>
          <a:lstStyle/>
          <a:p>
            <a:pPr marL="355600" marR="5080" indent="-342900">
              <a:lnSpc>
                <a:spcPct val="100000"/>
              </a:lnSpc>
              <a:spcBef>
                <a:spcPts val="100"/>
              </a:spcBef>
            </a:pPr>
            <a:r>
              <a:rPr sz="1800" spc="-135" dirty="0">
                <a:solidFill>
                  <a:schemeClr val="accent5">
                    <a:lumMod val="75000"/>
                  </a:schemeClr>
                </a:solidFill>
                <a:latin typeface="Times New Roman" panose="02020603050405020304" pitchFamily="18" charset="0"/>
                <a:cs typeface="Times New Roman" panose="02020603050405020304" pitchFamily="18" charset="0"/>
              </a:rPr>
              <a:t>Per </a:t>
            </a:r>
            <a:r>
              <a:rPr sz="1800" spc="-55" dirty="0">
                <a:solidFill>
                  <a:schemeClr val="accent5">
                    <a:lumMod val="75000"/>
                  </a:schemeClr>
                </a:solidFill>
                <a:latin typeface="Times New Roman" panose="02020603050405020304" pitchFamily="18" charset="0"/>
                <a:cs typeface="Times New Roman" panose="02020603050405020304" pitchFamily="18" charset="0"/>
              </a:rPr>
              <a:t>verificare </a:t>
            </a:r>
            <a:r>
              <a:rPr sz="1800" spc="10" dirty="0">
                <a:solidFill>
                  <a:schemeClr val="accent5">
                    <a:lumMod val="75000"/>
                  </a:schemeClr>
                </a:solidFill>
                <a:latin typeface="Times New Roman" panose="02020603050405020304" pitchFamily="18" charset="0"/>
                <a:cs typeface="Times New Roman" panose="02020603050405020304" pitchFamily="18" charset="0"/>
              </a:rPr>
              <a:t>i </a:t>
            </a:r>
            <a:r>
              <a:rPr sz="1800" spc="-40" dirty="0">
                <a:solidFill>
                  <a:schemeClr val="accent5">
                    <a:lumMod val="75000"/>
                  </a:schemeClr>
                </a:solidFill>
                <a:latin typeface="Times New Roman" panose="02020603050405020304" pitchFamily="18" charset="0"/>
                <a:cs typeface="Times New Roman" panose="02020603050405020304" pitchFamily="18" charset="0"/>
              </a:rPr>
              <a:t>prerequisiti, </a:t>
            </a:r>
            <a:r>
              <a:rPr sz="1800" spc="-55" dirty="0">
                <a:solidFill>
                  <a:schemeClr val="accent5">
                    <a:lumMod val="75000"/>
                  </a:schemeClr>
                </a:solidFill>
                <a:latin typeface="Times New Roman" panose="02020603050405020304" pitchFamily="18" charset="0"/>
                <a:cs typeface="Times New Roman" panose="02020603050405020304" pitchFamily="18" charset="0"/>
              </a:rPr>
              <a:t>utilizziamo  </a:t>
            </a:r>
            <a:r>
              <a:rPr sz="1800" spc="-105" dirty="0">
                <a:solidFill>
                  <a:schemeClr val="accent5">
                    <a:lumMod val="75000"/>
                  </a:schemeClr>
                </a:solidFill>
                <a:latin typeface="Times New Roman" panose="02020603050405020304" pitchFamily="18" charset="0"/>
                <a:cs typeface="Times New Roman" panose="02020603050405020304" pitchFamily="18" charset="0"/>
              </a:rPr>
              <a:t>anche </a:t>
            </a:r>
            <a:r>
              <a:rPr sz="1800" spc="-60" dirty="0">
                <a:solidFill>
                  <a:schemeClr val="accent5">
                    <a:lumMod val="75000"/>
                  </a:schemeClr>
                </a:solidFill>
                <a:latin typeface="Times New Roman" panose="02020603050405020304" pitchFamily="18" charset="0"/>
                <a:cs typeface="Times New Roman" panose="02020603050405020304" pitchFamily="18" charset="0"/>
              </a:rPr>
              <a:t>un </a:t>
            </a:r>
            <a:r>
              <a:rPr sz="1800" spc="-75" dirty="0">
                <a:solidFill>
                  <a:schemeClr val="accent5">
                    <a:lumMod val="75000"/>
                  </a:schemeClr>
                </a:solidFill>
                <a:latin typeface="Times New Roman" panose="02020603050405020304" pitchFamily="18" charset="0"/>
                <a:cs typeface="Times New Roman" panose="02020603050405020304" pitchFamily="18" charset="0"/>
              </a:rPr>
              <a:t>quiz suWordwall  </a:t>
            </a:r>
            <a:r>
              <a:rPr sz="1800" u="heavy" spc="-15" dirty="0">
                <a:solidFill>
                  <a:schemeClr val="accent5">
                    <a:lumMod val="75000"/>
                  </a:schemeClr>
                </a:solidFill>
                <a:uFill>
                  <a:solidFill>
                    <a:srgbClr val="0000FF"/>
                  </a:solidFill>
                </a:uFill>
                <a:latin typeface="Times New Roman" panose="02020603050405020304" pitchFamily="18" charset="0"/>
                <a:cs typeface="Times New Roman" panose="02020603050405020304" pitchFamily="18" charset="0"/>
                <a:hlinkClick r:id="rId5"/>
              </a:rPr>
              <a:t>https://wordwall.net/it/resource/290 </a:t>
            </a:r>
            <a:r>
              <a:rPr sz="1800" spc="-15" dirty="0">
                <a:solidFill>
                  <a:schemeClr val="accent5">
                    <a:lumMod val="75000"/>
                  </a:schemeClr>
                </a:solidFill>
                <a:latin typeface="Times New Roman" panose="02020603050405020304" pitchFamily="18" charset="0"/>
                <a:cs typeface="Times New Roman" panose="02020603050405020304" pitchFamily="18" charset="0"/>
                <a:hlinkClick r:id="rId5"/>
              </a:rPr>
              <a:t> </a:t>
            </a:r>
            <a:r>
              <a:rPr sz="1800" u="heavy" spc="-95" dirty="0">
                <a:solidFill>
                  <a:schemeClr val="accent5">
                    <a:lumMod val="75000"/>
                  </a:schemeClr>
                </a:solidFill>
                <a:uFill>
                  <a:solidFill>
                    <a:srgbClr val="0000FF"/>
                  </a:solidFill>
                </a:uFill>
                <a:latin typeface="Times New Roman" panose="02020603050405020304" pitchFamily="18" charset="0"/>
                <a:cs typeface="Times New Roman" panose="02020603050405020304" pitchFamily="18" charset="0"/>
                <a:hlinkClick r:id="rId5"/>
              </a:rPr>
              <a:t>33615</a:t>
            </a:r>
            <a:endParaRPr sz="1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object 68">
            <a:extLst>
              <a:ext uri="{FF2B5EF4-FFF2-40B4-BE49-F238E27FC236}">
                <a16:creationId xmlns:a16="http://schemas.microsoft.com/office/drawing/2014/main" id="{19637700-CADA-4C93-91ED-6DF1862EABF4}"/>
              </a:ext>
            </a:extLst>
          </p:cNvPr>
          <p:cNvSpPr/>
          <p:nvPr/>
        </p:nvSpPr>
        <p:spPr>
          <a:xfrm>
            <a:off x="8479337" y="5672869"/>
            <a:ext cx="1038082" cy="1085832"/>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18894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68CD3A7-8373-4BDD-8907-E4DDBC2124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778" y="1038386"/>
            <a:ext cx="3265831" cy="4619571"/>
          </a:xfrm>
          <a:prstGeom prst="rect">
            <a:avLst/>
          </a:prstGeom>
        </p:spPr>
      </p:pic>
      <p:pic>
        <p:nvPicPr>
          <p:cNvPr id="5" name="Immagine 4">
            <a:extLst>
              <a:ext uri="{FF2B5EF4-FFF2-40B4-BE49-F238E27FC236}">
                <a16:creationId xmlns:a16="http://schemas.microsoft.com/office/drawing/2014/main" id="{431F95EE-027D-46C0-8E1A-199FE2EAA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5376" y="883404"/>
            <a:ext cx="3904246" cy="5516699"/>
          </a:xfrm>
          <a:prstGeom prst="rect">
            <a:avLst/>
          </a:prstGeom>
        </p:spPr>
      </p:pic>
      <p:pic>
        <p:nvPicPr>
          <p:cNvPr id="2" name="Immagine 1">
            <a:hlinkClick r:id="rId4" action="ppaction://hlinksldjump"/>
            <a:extLst>
              <a:ext uri="{FF2B5EF4-FFF2-40B4-BE49-F238E27FC236}">
                <a16:creationId xmlns:a16="http://schemas.microsoft.com/office/drawing/2014/main" id="{8602DF90-2550-4B96-BD3D-4755FC0395D7}"/>
              </a:ext>
            </a:extLst>
          </p:cNvPr>
          <p:cNvPicPr>
            <a:picLocks noChangeAspect="1"/>
          </p:cNvPicPr>
          <p:nvPr/>
        </p:nvPicPr>
        <p:blipFill>
          <a:blip r:embed="rId5"/>
          <a:stretch>
            <a:fillRect/>
          </a:stretch>
        </p:blipFill>
        <p:spPr>
          <a:xfrm>
            <a:off x="9701939" y="249206"/>
            <a:ext cx="719136" cy="634198"/>
          </a:xfrm>
          <a:prstGeom prst="rect">
            <a:avLst/>
          </a:prstGeom>
        </p:spPr>
      </p:pic>
    </p:spTree>
    <p:extLst>
      <p:ext uri="{BB962C8B-B14F-4D97-AF65-F5344CB8AC3E}">
        <p14:creationId xmlns:p14="http://schemas.microsoft.com/office/powerpoint/2010/main" val="43567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6DD316F-FEA3-F14B-8AB2-0F7518062B91}"/>
              </a:ext>
            </a:extLst>
          </p:cNvPr>
          <p:cNvSpPr>
            <a:spLocks noGrp="1"/>
          </p:cNvSpPr>
          <p:nvPr>
            <p:ph type="title" idx="4294967295"/>
          </p:nvPr>
        </p:nvSpPr>
        <p:spPr>
          <a:xfrm>
            <a:off x="5680075" y="-23813"/>
            <a:ext cx="5013325" cy="508001"/>
          </a:xfrm>
        </p:spPr>
        <p:txBody>
          <a:bodyPr>
            <a:normAutofit fontScale="90000"/>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Indice interattivo dell’ Uda</a:t>
            </a:r>
          </a:p>
        </p:txBody>
      </p:sp>
      <p:sp>
        <p:nvSpPr>
          <p:cNvPr id="5" name="Rettangolo con angoli arrotondati 4">
            <a:extLst>
              <a:ext uri="{FF2B5EF4-FFF2-40B4-BE49-F238E27FC236}">
                <a16:creationId xmlns:a16="http://schemas.microsoft.com/office/drawing/2014/main" id="{0C4DBA84-2036-405E-AEA4-6A8BCDD5D877}"/>
              </a:ext>
            </a:extLst>
          </p:cNvPr>
          <p:cNvSpPr/>
          <p:nvPr/>
        </p:nvSpPr>
        <p:spPr>
          <a:xfrm>
            <a:off x="510879" y="560374"/>
            <a:ext cx="4122549" cy="1372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Ptof La scuola e il suo contesto(slide 4)</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La classe; analisi del comportamento;</a:t>
            </a: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Atteggiamento nei confronti degli apprendimenti( slide 5)</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Freccia a destra 6">
            <a:extLst>
              <a:ext uri="{FF2B5EF4-FFF2-40B4-BE49-F238E27FC236}">
                <a16:creationId xmlns:a16="http://schemas.microsoft.com/office/drawing/2014/main" id="{E5278EC7-D066-4219-BD58-4753994A54D0}"/>
              </a:ext>
            </a:extLst>
          </p:cNvPr>
          <p:cNvSpPr/>
          <p:nvPr/>
        </p:nvSpPr>
        <p:spPr>
          <a:xfrm>
            <a:off x="4694863" y="1136140"/>
            <a:ext cx="6518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EFB47C31-121D-46E5-9778-3CB252DE66E0}"/>
              </a:ext>
            </a:extLst>
          </p:cNvPr>
          <p:cNvSpPr/>
          <p:nvPr/>
        </p:nvSpPr>
        <p:spPr>
          <a:xfrm>
            <a:off x="5408135" y="560374"/>
            <a:ext cx="4449120" cy="1372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Setting da vivere </a:t>
            </a: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Ambiente di apprendimento</a:t>
            </a: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(Slide 6)</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0" name="Rettangolo con angoli arrotondati 9">
            <a:extLst>
              <a:ext uri="{FF2B5EF4-FFF2-40B4-BE49-F238E27FC236}">
                <a16:creationId xmlns:a16="http://schemas.microsoft.com/office/drawing/2014/main" id="{2FB9E166-47AE-4787-BDBF-A3A29D2F12A8}"/>
              </a:ext>
            </a:extLst>
          </p:cNvPr>
          <p:cNvSpPr/>
          <p:nvPr/>
        </p:nvSpPr>
        <p:spPr>
          <a:xfrm>
            <a:off x="5571419" y="2533708"/>
            <a:ext cx="4122549" cy="1372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5">
                    <a:lumMod val="75000"/>
                  </a:schemeClr>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Titolo UDA e discipline coinvolte( slide 7)</a:t>
            </a:r>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400" dirty="0">
                <a:solidFill>
                  <a:schemeClr val="accent5">
                    <a:lumMod val="75000"/>
                  </a:schemeClr>
                </a:solidFill>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Costituzione slide </a:t>
            </a:r>
            <a:r>
              <a:rPr lang="it-IT" sz="1400" dirty="0">
                <a:solidFill>
                  <a:schemeClr val="accent5">
                    <a:lumMod val="75000"/>
                  </a:schemeClr>
                </a:solidFill>
                <a:latin typeface="Times New Roman" panose="02020603050405020304" pitchFamily="18" charset="0"/>
                <a:cs typeface="Times New Roman" panose="02020603050405020304" pitchFamily="18" charset="0"/>
              </a:rPr>
              <a:t>9</a:t>
            </a:r>
          </a:p>
          <a:p>
            <a:pPr algn="ctr"/>
            <a:r>
              <a:rPr lang="it-IT" sz="1400" dirty="0">
                <a:solidFill>
                  <a:schemeClr val="accent5">
                    <a:lumMod val="75000"/>
                  </a:schemeClr>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Ptof e quadro normativo Slide -10</a:t>
            </a:r>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400" dirty="0">
                <a:solidFill>
                  <a:schemeClr val="accent5">
                    <a:lumMod val="75000"/>
                  </a:schemeClr>
                </a:solidFill>
                <a:latin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Competenze chiave  slide 12</a:t>
            </a:r>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400" dirty="0">
                <a:solidFill>
                  <a:schemeClr val="accent5">
                    <a:lumMod val="75000"/>
                  </a:schemeClr>
                </a:solidFill>
                <a:latin typeface="Times New Roman" panose="02020603050405020304" pitchFamily="18" charset="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Finalità del curricolo slide 13</a:t>
            </a:r>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1" name="Freccia a destra 10">
            <a:extLst>
              <a:ext uri="{FF2B5EF4-FFF2-40B4-BE49-F238E27FC236}">
                <a16:creationId xmlns:a16="http://schemas.microsoft.com/office/drawing/2014/main" id="{1350FBEF-B407-4073-A867-643CD32D2FF9}"/>
              </a:ext>
            </a:extLst>
          </p:cNvPr>
          <p:cNvSpPr/>
          <p:nvPr/>
        </p:nvSpPr>
        <p:spPr>
          <a:xfrm rot="10800000">
            <a:off x="4694863" y="2977779"/>
            <a:ext cx="6518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45B28804-EC31-42D7-9D76-A2B90CDB126A}"/>
              </a:ext>
            </a:extLst>
          </p:cNvPr>
          <p:cNvSpPr/>
          <p:nvPr/>
        </p:nvSpPr>
        <p:spPr>
          <a:xfrm>
            <a:off x="459954" y="2470273"/>
            <a:ext cx="4122549" cy="1372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Alunni BES slide 14</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Accorgimento alunni con BES slide 15</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Misure dispensative slide 16</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endParaRPr lang="it-IT" dirty="0"/>
          </a:p>
        </p:txBody>
      </p:sp>
      <p:sp>
        <p:nvSpPr>
          <p:cNvPr id="13" name="Rettangolo con angoli arrotondati 12">
            <a:extLst>
              <a:ext uri="{FF2B5EF4-FFF2-40B4-BE49-F238E27FC236}">
                <a16:creationId xmlns:a16="http://schemas.microsoft.com/office/drawing/2014/main" id="{8D4684F3-06C7-41FB-B56D-5678BCCB2D5C}"/>
              </a:ext>
            </a:extLst>
          </p:cNvPr>
          <p:cNvSpPr/>
          <p:nvPr/>
        </p:nvSpPr>
        <p:spPr>
          <a:xfrm>
            <a:off x="449439" y="4414247"/>
            <a:ext cx="4122549" cy="1372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Multimedialità nella didattica slide 17</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Pianificazione dell'attività slide 18</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Metodologie di personalizzazione e individualizzazione slide 19 </a:t>
            </a:r>
            <a:r>
              <a:rPr lang="it-IT" dirty="0">
                <a:solidFill>
                  <a:schemeClr val="accent5">
                    <a:lumMod val="75000"/>
                  </a:schemeClr>
                </a:solidFill>
                <a:latin typeface="Times New Roman" panose="02020603050405020304" pitchFamily="18" charset="0"/>
                <a:cs typeface="Times New Roman" panose="02020603050405020304" pitchFamily="18" charset="0"/>
              </a:rPr>
              <a:t>- </a:t>
            </a:r>
            <a:r>
              <a:rPr lang="it-IT" dirty="0">
                <a:solidFill>
                  <a:schemeClr val="accent5">
                    <a:lumMod val="75000"/>
                  </a:schemeClr>
                </a:solidFill>
                <a:latin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20</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 name="Rettangolo con angoli arrotondati 13">
            <a:extLst>
              <a:ext uri="{FF2B5EF4-FFF2-40B4-BE49-F238E27FC236}">
                <a16:creationId xmlns:a16="http://schemas.microsoft.com/office/drawing/2014/main" id="{A0AAC990-37EC-48F9-BBD0-0AE2A3FB1A33}"/>
              </a:ext>
            </a:extLst>
          </p:cNvPr>
          <p:cNvSpPr/>
          <p:nvPr/>
        </p:nvSpPr>
        <p:spPr>
          <a:xfrm>
            <a:off x="5571419" y="4507043"/>
            <a:ext cx="4122549" cy="1372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it-IT" sz="1600" dirty="0"/>
          </a:p>
          <a:p>
            <a:pPr algn="ct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Finalità slide 21</a:t>
            </a:r>
            <a:endParaRPr lang="it-IT" sz="16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Traguardi slide 22</a:t>
            </a:r>
            <a:endParaRPr lang="it-IT" sz="16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14" action="ppaction://hlinksldjump">
                  <a:extLst>
                    <a:ext uri="{A12FA001-AC4F-418D-AE19-62706E023703}">
                      <ahyp:hlinkClr xmlns:ahyp="http://schemas.microsoft.com/office/drawing/2018/hyperlinkcolor" val="tx"/>
                    </a:ext>
                  </a:extLst>
                </a:hlinkClick>
              </a:rPr>
              <a:t>Obiettivi slide 23</a:t>
            </a:r>
            <a:endParaRPr lang="it-IT" sz="16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15" action="ppaction://hlinksldjump">
                  <a:extLst>
                    <a:ext uri="{A12FA001-AC4F-418D-AE19-62706E023703}">
                      <ahyp:hlinkClr xmlns:ahyp="http://schemas.microsoft.com/office/drawing/2018/hyperlinkcolor" val="tx"/>
                    </a:ext>
                  </a:extLst>
                </a:hlinkClick>
              </a:rPr>
              <a:t>Stili di Apprendimento slide 24 </a:t>
            </a:r>
            <a:r>
              <a:rPr lang="it-IT" sz="1600" dirty="0">
                <a:solidFill>
                  <a:schemeClr val="accent5">
                    <a:lumMod val="75000"/>
                  </a:schemeClr>
                </a:solidFill>
                <a:latin typeface="Times New Roman" panose="02020603050405020304" pitchFamily="18" charset="0"/>
                <a:cs typeface="Times New Roman" panose="02020603050405020304" pitchFamily="18" charset="0"/>
              </a:rPr>
              <a:t>– </a:t>
            </a: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25</a:t>
            </a:r>
            <a:r>
              <a:rPr lang="it-IT" sz="1600" dirty="0">
                <a:solidFill>
                  <a:schemeClr val="accent5">
                    <a:lumMod val="75000"/>
                  </a:schemeClr>
                </a:solidFill>
                <a:latin typeface="Times New Roman" panose="02020603050405020304" pitchFamily="18" charset="0"/>
                <a:cs typeface="Times New Roman" panose="02020603050405020304" pitchFamily="18" charset="0"/>
              </a:rPr>
              <a:t> – </a:t>
            </a: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16" action="ppaction://hlinksldjump">
                  <a:extLst>
                    <a:ext uri="{A12FA001-AC4F-418D-AE19-62706E023703}">
                      <ahyp:hlinkClr xmlns:ahyp="http://schemas.microsoft.com/office/drawing/2018/hyperlinkcolor" val="tx"/>
                    </a:ext>
                  </a:extLst>
                </a:hlinkClick>
              </a:rPr>
              <a:t>26</a:t>
            </a:r>
            <a:endParaRPr lang="it-IT" sz="16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sz="1600" dirty="0">
                <a:solidFill>
                  <a:schemeClr val="accent5">
                    <a:lumMod val="75000"/>
                  </a:schemeClr>
                </a:solidFill>
                <a:latin typeface="Times New Roman" panose="02020603050405020304" pitchFamily="18" charset="0"/>
                <a:cs typeface="Times New Roman" panose="02020603050405020304" pitchFamily="18" charset="0"/>
                <a:hlinkClick r:id="rId16" action="ppaction://hlinksldjump">
                  <a:extLst>
                    <a:ext uri="{A12FA001-AC4F-418D-AE19-62706E023703}">
                      <ahyp:hlinkClr xmlns:ahyp="http://schemas.microsoft.com/office/drawing/2018/hyperlinkcolor" val="tx"/>
                    </a:ext>
                  </a:extLst>
                </a:hlinkClick>
              </a:rPr>
              <a:t>Fasi dell’ attivita’ slide 26- 39</a:t>
            </a:r>
            <a:endParaRPr lang="it-IT" sz="1600" dirty="0">
              <a:solidFill>
                <a:schemeClr val="accent5">
                  <a:lumMod val="75000"/>
                </a:schemeClr>
              </a:solidFill>
              <a:latin typeface="Times New Roman" panose="02020603050405020304" pitchFamily="18" charset="0"/>
              <a:cs typeface="Times New Roman" panose="02020603050405020304" pitchFamily="18" charset="0"/>
            </a:endParaRPr>
          </a:p>
          <a:p>
            <a:pPr algn="ctr"/>
            <a:endParaRPr lang="it-IT" dirty="0">
              <a:solidFill>
                <a:schemeClr val="accent5">
                  <a:lumMod val="75000"/>
                </a:schemeClr>
              </a:solidFill>
            </a:endParaRPr>
          </a:p>
          <a:p>
            <a:pPr algn="ctr"/>
            <a:endParaRPr lang="it-IT" dirty="0"/>
          </a:p>
        </p:txBody>
      </p:sp>
      <p:sp>
        <p:nvSpPr>
          <p:cNvPr id="15" name="Rettangolo con angoli arrotondati 14">
            <a:extLst>
              <a:ext uri="{FF2B5EF4-FFF2-40B4-BE49-F238E27FC236}">
                <a16:creationId xmlns:a16="http://schemas.microsoft.com/office/drawing/2014/main" id="{493EFCC1-4C77-4AF7-AF7E-71E215047BCF}"/>
              </a:ext>
            </a:extLst>
          </p:cNvPr>
          <p:cNvSpPr/>
          <p:nvPr/>
        </p:nvSpPr>
        <p:spPr>
          <a:xfrm>
            <a:off x="5447441" y="6492792"/>
            <a:ext cx="4246527" cy="64219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17" action="ppaction://hlinksldjump">
                  <a:extLst>
                    <a:ext uri="{A12FA001-AC4F-418D-AE19-62706E023703}">
                      <ahyp:hlinkClr xmlns:ahyp="http://schemas.microsoft.com/office/drawing/2018/hyperlinkcolor" val="tx"/>
                    </a:ext>
                  </a:extLst>
                </a:hlinkClick>
              </a:rPr>
              <a:t>Prodotto Finale dell’Uda slide 38 – 42</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6" name="Rettangolo con angoli arrotondati 15">
            <a:extLst>
              <a:ext uri="{FF2B5EF4-FFF2-40B4-BE49-F238E27FC236}">
                <a16:creationId xmlns:a16="http://schemas.microsoft.com/office/drawing/2014/main" id="{531400BD-1D38-4C50-8BBA-2FE8FA211E5B}"/>
              </a:ext>
            </a:extLst>
          </p:cNvPr>
          <p:cNvSpPr/>
          <p:nvPr/>
        </p:nvSpPr>
        <p:spPr>
          <a:xfrm>
            <a:off x="260793" y="6207297"/>
            <a:ext cx="4246527" cy="9276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18" action="ppaction://hlinksldjump">
                  <a:extLst>
                    <a:ext uri="{A12FA001-AC4F-418D-AE19-62706E023703}">
                      <ahyp:hlinkClr xmlns:ahyp="http://schemas.microsoft.com/office/drawing/2018/hyperlinkcolor" val="tx"/>
                    </a:ext>
                  </a:extLst>
                </a:hlinkClick>
              </a:rPr>
              <a:t>Verifica e valutazione slide 43 – 52</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19" action="ppaction://hlinksldjump">
                  <a:extLst>
                    <a:ext uri="{A12FA001-AC4F-418D-AE19-62706E023703}">
                      <ahyp:hlinkClr xmlns:ahyp="http://schemas.microsoft.com/office/drawing/2018/hyperlinkcolor" val="tx"/>
                    </a:ext>
                  </a:extLst>
                </a:hlinkClick>
              </a:rPr>
              <a:t>Bibliografia e sitografia slide 54</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it-IT" dirty="0">
                <a:solidFill>
                  <a:schemeClr val="accent5">
                    <a:lumMod val="75000"/>
                  </a:schemeClr>
                </a:solidFill>
                <a:latin typeface="Times New Roman" panose="02020603050405020304" pitchFamily="18" charset="0"/>
                <a:cs typeface="Times New Roman" panose="02020603050405020304" pitchFamily="18" charset="0"/>
                <a:hlinkClick r:id="rId20" action="ppaction://hlinksldjump">
                  <a:extLst>
                    <a:ext uri="{A12FA001-AC4F-418D-AE19-62706E023703}">
                      <ahyp:hlinkClr xmlns:ahyp="http://schemas.microsoft.com/office/drawing/2018/hyperlinkcolor" val="tx"/>
                    </a:ext>
                  </a:extLst>
                </a:hlinkClick>
              </a:rPr>
              <a:t>Conclusione slide 55</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7" name="Freccia a destra 16">
            <a:extLst>
              <a:ext uri="{FF2B5EF4-FFF2-40B4-BE49-F238E27FC236}">
                <a16:creationId xmlns:a16="http://schemas.microsoft.com/office/drawing/2014/main" id="{8977DD04-5994-4986-B3D2-7DCC57C69CB3}"/>
              </a:ext>
            </a:extLst>
          </p:cNvPr>
          <p:cNvSpPr/>
          <p:nvPr/>
        </p:nvSpPr>
        <p:spPr>
          <a:xfrm rot="5400000">
            <a:off x="2253985" y="3886330"/>
            <a:ext cx="5134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6C501812-59C0-4406-9C27-0CDC87945EC0}"/>
              </a:ext>
            </a:extLst>
          </p:cNvPr>
          <p:cNvSpPr/>
          <p:nvPr/>
        </p:nvSpPr>
        <p:spPr>
          <a:xfrm rot="5400000">
            <a:off x="7375965" y="1991112"/>
            <a:ext cx="5134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EDBE80FB-7CBF-41A9-A5C0-3A62EEEACE15}"/>
              </a:ext>
            </a:extLst>
          </p:cNvPr>
          <p:cNvSpPr/>
          <p:nvPr/>
        </p:nvSpPr>
        <p:spPr>
          <a:xfrm>
            <a:off x="4764051" y="4840554"/>
            <a:ext cx="68339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a destra 20">
            <a:extLst>
              <a:ext uri="{FF2B5EF4-FFF2-40B4-BE49-F238E27FC236}">
                <a16:creationId xmlns:a16="http://schemas.microsoft.com/office/drawing/2014/main" id="{21CD4DBE-0882-452F-9807-B80FC9D07506}"/>
              </a:ext>
            </a:extLst>
          </p:cNvPr>
          <p:cNvSpPr/>
          <p:nvPr/>
        </p:nvSpPr>
        <p:spPr>
          <a:xfrm rot="5400000">
            <a:off x="7370295" y="5927844"/>
            <a:ext cx="5134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a:extLst>
              <a:ext uri="{FF2B5EF4-FFF2-40B4-BE49-F238E27FC236}">
                <a16:creationId xmlns:a16="http://schemas.microsoft.com/office/drawing/2014/main" id="{AB6FC6B5-011F-4355-849A-F81DF34F7F6B}"/>
              </a:ext>
            </a:extLst>
          </p:cNvPr>
          <p:cNvSpPr/>
          <p:nvPr/>
        </p:nvSpPr>
        <p:spPr>
          <a:xfrm rot="10800000">
            <a:off x="4608062" y="6571571"/>
            <a:ext cx="73863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6818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BE079CD8-7DA1-4862-B93C-92058C51D977}"/>
              </a:ext>
            </a:extLst>
          </p:cNvPr>
          <p:cNvGraphicFramePr/>
          <p:nvPr>
            <p:extLst>
              <p:ext uri="{D42A27DB-BD31-4B8C-83A1-F6EECF244321}">
                <p14:modId xmlns:p14="http://schemas.microsoft.com/office/powerpoint/2010/main" val="3200054024"/>
              </p:ext>
            </p:extLst>
          </p:nvPr>
        </p:nvGraphicFramePr>
        <p:xfrm>
          <a:off x="1828800" y="1020125"/>
          <a:ext cx="8354267" cy="5209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A3026F20-57FF-44B9-8F8C-E130A422243E}"/>
              </a:ext>
            </a:extLst>
          </p:cNvPr>
          <p:cNvSpPr txBox="1"/>
          <p:nvPr/>
        </p:nvSpPr>
        <p:spPr>
          <a:xfrm>
            <a:off x="2113753" y="47270"/>
            <a:ext cx="6465893" cy="416268"/>
          </a:xfrm>
          <a:prstGeom prst="rect">
            <a:avLst/>
          </a:prstGeom>
          <a:noFill/>
        </p:spPr>
        <p:txBody>
          <a:bodyPr wrap="square" rtlCol="0">
            <a:spAutoFit/>
          </a:bodyPr>
          <a:lstStyle/>
          <a:p>
            <a:pPr algn="ctr"/>
            <a:r>
              <a:rPr lang="it-IT" sz="2105" b="1" dirty="0">
                <a:solidFill>
                  <a:schemeClr val="accent5">
                    <a:lumMod val="75000"/>
                  </a:schemeClr>
                </a:solidFill>
                <a:latin typeface="Times New Roman" panose="02020603050405020304" pitchFamily="18" charset="0"/>
                <a:cs typeface="Times New Roman" panose="02020603050405020304" pitchFamily="18" charset="0"/>
              </a:rPr>
              <a:t>MULTIMEDIALITÀ  NELLA DIDATTICA</a:t>
            </a:r>
          </a:p>
        </p:txBody>
      </p:sp>
      <p:pic>
        <p:nvPicPr>
          <p:cNvPr id="9" name="Immagine 31">
            <a:extLst>
              <a:ext uri="{FF2B5EF4-FFF2-40B4-BE49-F238E27FC236}">
                <a16:creationId xmlns:a16="http://schemas.microsoft.com/office/drawing/2014/main" id="{75BBC7CB-27D1-45B2-A5CB-C1003E7644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252" y="787823"/>
            <a:ext cx="1848432" cy="107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Immagine che contiene testo&#10;&#10;Descrizione generata automaticamente">
            <a:hlinkClick r:id="rId8" action="ppaction://hlinksldjump"/>
            <a:extLst>
              <a:ext uri="{FF2B5EF4-FFF2-40B4-BE49-F238E27FC236}">
                <a16:creationId xmlns:a16="http://schemas.microsoft.com/office/drawing/2014/main" id="{EEAB9EE0-EFC5-4233-B78B-2D16F13FB5A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167" b="96389" l="4222" r="93778">
                        <a14:foregroundMark x1="35778" y1="7778" x2="47556" y2="4444"/>
                        <a14:foregroundMark x1="47556" y1="4444" x2="52000" y2="15833"/>
                        <a14:foregroundMark x1="37778" y1="55000" x2="46667" y2="68056"/>
                        <a14:foregroundMark x1="46667" y1="68056" x2="69556" y2="67500"/>
                        <a14:foregroundMark x1="69556" y1="67500" x2="57778" y2="51667"/>
                        <a14:foregroundMark x1="50889" y1="49167" x2="30889" y2="54444"/>
                        <a14:foregroundMark x1="30889" y1="54444" x2="36000" y2="74167"/>
                        <a14:foregroundMark x1="36000" y1="74167" x2="46444" y2="83611"/>
                        <a14:foregroundMark x1="46444" y1="83611" x2="50222" y2="77222"/>
                        <a14:foregroundMark x1="42444" y1="89167" x2="52667" y2="96389"/>
                        <a14:foregroundMark x1="52667" y1="96389" x2="59333" y2="93056"/>
                        <a14:foregroundMark x1="89778" y1="32222" x2="98889" y2="41389"/>
                        <a14:foregroundMark x1="98889" y1="41389" x2="93778" y2="55556"/>
                        <a14:foregroundMark x1="93778" y1="55556" x2="93778" y2="55556"/>
                        <a14:foregroundMark x1="80444" y1="47222" x2="83778" y2="47222"/>
                        <a14:foregroundMark x1="80444" y1="46389" x2="72889" y2="53333"/>
                        <a14:foregroundMark x1="76889" y1="48889" x2="77778" y2="50556"/>
                        <a14:foregroundMark x1="78889" y1="44444" x2="80444" y2="48889"/>
                        <a14:foregroundMark x1="70444" y1="23889" x2="70444" y2="28056"/>
                        <a14:foregroundMark x1="35778" y1="26944" x2="30889" y2="33056"/>
                        <a14:foregroundMark x1="41333" y1="30000" x2="41111" y2="28333"/>
                        <a14:foregroundMark x1="65778" y1="21111" x2="62667" y2="27222"/>
                        <a14:foregroundMark x1="62889" y1="22222" x2="62444" y2="29444"/>
                        <a14:foregroundMark x1="10889" y1="41389" x2="4222" y2="57778"/>
                        <a14:foregroundMark x1="4222" y1="57778" x2="12222" y2="62778"/>
                        <a14:foregroundMark x1="22444" y1="56111" x2="21556" y2="54167"/>
                        <a14:foregroundMark x1="40000" y1="27222" x2="42222" y2="27778"/>
                        <a14:foregroundMark x1="39111" y1="27778" x2="41778" y2="31111"/>
                        <a14:foregroundMark x1="80000" y1="47778" x2="83778" y2="45833"/>
                        <a14:foregroundMark x1="80444" y1="47500" x2="83778" y2="41667"/>
                        <a14:foregroundMark x1="80444" y1="49167" x2="86000" y2="44167"/>
                        <a14:foregroundMark x1="82889" y1="50278" x2="79333" y2="49722"/>
                        <a14:foregroundMark x1="65556" y1="25278" x2="67556" y2="23333"/>
                        <a14:foregroundMark x1="66667" y1="23333" x2="62000" y2="25833"/>
                        <a14:foregroundMark x1="63333" y1="24444" x2="68444" y2="18889"/>
                        <a14:foregroundMark x1="64000" y1="25000" x2="66889" y2="25556"/>
                      </a14:backgroundRemoval>
                    </a14:imgEffect>
                  </a14:imgLayer>
                </a14:imgProps>
              </a:ext>
              <a:ext uri="{28A0092B-C50C-407E-A947-70E740481C1C}">
                <a14:useLocalDpi xmlns:a14="http://schemas.microsoft.com/office/drawing/2010/main" val="0"/>
              </a:ext>
            </a:extLst>
          </a:blip>
          <a:stretch>
            <a:fillRect/>
          </a:stretch>
        </p:blipFill>
        <p:spPr>
          <a:xfrm>
            <a:off x="7628266" y="4821076"/>
            <a:ext cx="2307993" cy="2018941"/>
          </a:xfrm>
          <a:prstGeom prst="rect">
            <a:avLst/>
          </a:prstGeom>
        </p:spPr>
      </p:pic>
      <p:pic>
        <p:nvPicPr>
          <p:cNvPr id="10" name="Immagine 9">
            <a:hlinkClick r:id="rId8" action="ppaction://hlinksldjump"/>
            <a:extLst>
              <a:ext uri="{FF2B5EF4-FFF2-40B4-BE49-F238E27FC236}">
                <a16:creationId xmlns:a16="http://schemas.microsoft.com/office/drawing/2014/main" id="{B6B09753-C4DC-4ED9-82FB-FEFC204B354C}"/>
              </a:ext>
            </a:extLst>
          </p:cNvPr>
          <p:cNvPicPr>
            <a:picLocks noChangeAspect="1"/>
          </p:cNvPicPr>
          <p:nvPr/>
        </p:nvPicPr>
        <p:blipFill>
          <a:blip r:embed="rId11"/>
          <a:stretch>
            <a:fillRect/>
          </a:stretch>
        </p:blipFill>
        <p:spPr>
          <a:xfrm>
            <a:off x="9649409" y="-150329"/>
            <a:ext cx="1134754" cy="763588"/>
          </a:xfrm>
          <a:prstGeom prst="rect">
            <a:avLst/>
          </a:prstGeom>
        </p:spPr>
      </p:pic>
      <p:sp>
        <p:nvSpPr>
          <p:cNvPr id="2" name="Rettangolo 1">
            <a:extLst>
              <a:ext uri="{FF2B5EF4-FFF2-40B4-BE49-F238E27FC236}">
                <a16:creationId xmlns:a16="http://schemas.microsoft.com/office/drawing/2014/main" id="{8F92E937-BD9B-4E42-91C6-75DB7F6C6936}"/>
              </a:ext>
            </a:extLst>
          </p:cNvPr>
          <p:cNvSpPr/>
          <p:nvPr/>
        </p:nvSpPr>
        <p:spPr>
          <a:xfrm>
            <a:off x="7360661" y="1020124"/>
            <a:ext cx="2288748" cy="1715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solidFill>
                  <a:schemeClr val="accent3">
                    <a:lumMod val="75000"/>
                  </a:schemeClr>
                </a:solidFill>
              </a:rPr>
              <a:t>As</a:t>
            </a:r>
            <a:r>
              <a:rPr lang="it-IT" sz="1200" dirty="0">
                <a:solidFill>
                  <a:schemeClr val="accent3">
                    <a:lumMod val="75000"/>
                  </a:schemeClr>
                </a:solidFill>
              </a:rPr>
              <a:t>: </a:t>
            </a:r>
            <a:r>
              <a:rPr lang="it-IT" sz="1200" dirty="0" err="1">
                <a:solidFill>
                  <a:schemeClr val="accent3">
                    <a:lumMod val="75000"/>
                  </a:schemeClr>
                </a:solidFill>
              </a:rPr>
              <a:t>symbolic</a:t>
            </a:r>
            <a:r>
              <a:rPr lang="it-IT" sz="1200" dirty="0">
                <a:solidFill>
                  <a:schemeClr val="accent3">
                    <a:lumMod val="75000"/>
                  </a:schemeClr>
                </a:solidFill>
              </a:rPr>
              <a:t> interactions </a:t>
            </a:r>
            <a:r>
              <a:rPr lang="it-IT" sz="1200" dirty="0" err="1">
                <a:solidFill>
                  <a:schemeClr val="accent3">
                    <a:lumMod val="75000"/>
                  </a:schemeClr>
                </a:solidFill>
              </a:rPr>
              <a:t>between</a:t>
            </a:r>
            <a:r>
              <a:rPr lang="it-IT" sz="1200" dirty="0">
                <a:solidFill>
                  <a:schemeClr val="accent3">
                    <a:lumMod val="75000"/>
                  </a:schemeClr>
                </a:solidFill>
              </a:rPr>
              <a:t> </a:t>
            </a:r>
            <a:r>
              <a:rPr lang="it-IT" sz="1200" dirty="0" err="1">
                <a:solidFill>
                  <a:schemeClr val="accent3">
                    <a:lumMod val="75000"/>
                  </a:schemeClr>
                </a:solidFill>
              </a:rPr>
              <a:t>organizzations</a:t>
            </a:r>
            <a:r>
              <a:rPr lang="it-IT" sz="1200" dirty="0">
                <a:solidFill>
                  <a:schemeClr val="accent3">
                    <a:lumMod val="75000"/>
                  </a:schemeClr>
                </a:solidFill>
              </a:rPr>
              <a:t> and </a:t>
            </a:r>
            <a:r>
              <a:rPr lang="it-IT" sz="1200" dirty="0" err="1">
                <a:solidFill>
                  <a:schemeClr val="accent3">
                    <a:lumMod val="75000"/>
                  </a:schemeClr>
                </a:solidFill>
              </a:rPr>
              <a:t>their</a:t>
            </a:r>
            <a:r>
              <a:rPr lang="it-IT" sz="1200" dirty="0">
                <a:solidFill>
                  <a:schemeClr val="accent3">
                    <a:lumMod val="75000"/>
                  </a:schemeClr>
                </a:solidFill>
              </a:rPr>
              <a:t> </a:t>
            </a:r>
            <a:r>
              <a:rPr lang="it-IT" sz="1200" dirty="0" err="1">
                <a:solidFill>
                  <a:schemeClr val="accent3">
                    <a:lumMod val="75000"/>
                  </a:schemeClr>
                </a:solidFill>
              </a:rPr>
              <a:t>stakeolders</a:t>
            </a:r>
            <a:r>
              <a:rPr lang="it-IT" sz="1200" dirty="0">
                <a:solidFill>
                  <a:schemeClr val="accent3">
                    <a:lumMod val="75000"/>
                  </a:schemeClr>
                </a:solidFill>
              </a:rPr>
              <a:t>, </a:t>
            </a:r>
            <a:r>
              <a:rPr lang="it-IT" sz="1200" dirty="0" err="1">
                <a:solidFill>
                  <a:schemeClr val="accent3">
                    <a:lumMod val="75000"/>
                  </a:schemeClr>
                </a:solidFill>
              </a:rPr>
              <a:t>dealing</a:t>
            </a:r>
            <a:r>
              <a:rPr lang="it-IT" sz="1200" dirty="0">
                <a:solidFill>
                  <a:schemeClr val="accent3">
                    <a:lumMod val="75000"/>
                  </a:schemeClr>
                </a:solidFill>
              </a:rPr>
              <a:t> </a:t>
            </a:r>
            <a:r>
              <a:rPr lang="it-IT" sz="1200" dirty="0" err="1">
                <a:solidFill>
                  <a:schemeClr val="accent3">
                    <a:lumMod val="75000"/>
                  </a:schemeClr>
                </a:solidFill>
              </a:rPr>
              <a:t>whit</a:t>
            </a:r>
            <a:r>
              <a:rPr lang="it-IT" sz="1200" dirty="0">
                <a:solidFill>
                  <a:schemeClr val="accent3">
                    <a:lumMod val="75000"/>
                  </a:schemeClr>
                </a:solidFill>
              </a:rPr>
              <a:t> new </a:t>
            </a:r>
            <a:r>
              <a:rPr lang="it-IT" sz="1200" dirty="0" err="1">
                <a:solidFill>
                  <a:schemeClr val="accent3">
                    <a:lumMod val="75000"/>
                  </a:schemeClr>
                </a:solidFill>
              </a:rPr>
              <a:t>prod</a:t>
            </a:r>
            <a:r>
              <a:rPr lang="it-IT" sz="1200" dirty="0">
                <a:solidFill>
                  <a:schemeClr val="accent3">
                    <a:lumMod val="75000"/>
                  </a:schemeClr>
                </a:solidFill>
              </a:rPr>
              <a:t>.-</a:t>
            </a:r>
            <a:r>
              <a:rPr lang="it-IT" sz="1200" dirty="0" err="1">
                <a:solidFill>
                  <a:schemeClr val="accent3">
                    <a:lumMod val="75000"/>
                  </a:schemeClr>
                </a:solidFill>
              </a:rPr>
              <a:t>ucts,services</a:t>
            </a:r>
            <a:r>
              <a:rPr lang="it-IT" sz="1200" dirty="0">
                <a:solidFill>
                  <a:schemeClr val="accent3">
                    <a:lumMod val="75000"/>
                  </a:schemeClr>
                </a:solidFill>
              </a:rPr>
              <a:t>, and </a:t>
            </a:r>
            <a:r>
              <a:rPr lang="it-IT" sz="1200" dirty="0" err="1">
                <a:solidFill>
                  <a:schemeClr val="accent3">
                    <a:lumMod val="75000"/>
                  </a:schemeClr>
                </a:solidFill>
              </a:rPr>
              <a:t>tecnologies</a:t>
            </a:r>
            <a:endParaRPr lang="it-IT" sz="1200" dirty="0">
              <a:solidFill>
                <a:schemeClr val="accent3">
                  <a:lumMod val="75000"/>
                </a:schemeClr>
              </a:solidFill>
            </a:endParaRPr>
          </a:p>
        </p:txBody>
      </p:sp>
    </p:spTree>
    <p:extLst>
      <p:ext uri="{BB962C8B-B14F-4D97-AF65-F5344CB8AC3E}">
        <p14:creationId xmlns:p14="http://schemas.microsoft.com/office/powerpoint/2010/main" val="100089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B735D1-8C57-4B2E-BC45-F0D6B5DE69C8}"/>
              </a:ext>
            </a:extLst>
          </p:cNvPr>
          <p:cNvPicPr>
            <a:picLocks noChangeAspect="1"/>
          </p:cNvPicPr>
          <p:nvPr/>
        </p:nvPicPr>
        <p:blipFill rotWithShape="1">
          <a:blip r:embed="rId2">
            <a:extLst>
              <a:ext uri="{28A0092B-C50C-407E-A947-70E740481C1C}">
                <a14:useLocalDpi xmlns:a14="http://schemas.microsoft.com/office/drawing/2010/main" val="0"/>
              </a:ext>
            </a:extLst>
          </a:blip>
          <a:srcRect l="25815" t="20838" r="3274" b="26125"/>
          <a:stretch/>
        </p:blipFill>
        <p:spPr>
          <a:xfrm>
            <a:off x="1324889" y="690749"/>
            <a:ext cx="8446576" cy="4738132"/>
          </a:xfrm>
          <a:prstGeom prst="rect">
            <a:avLst/>
          </a:prstGeom>
        </p:spPr>
      </p:pic>
      <p:sp>
        <p:nvSpPr>
          <p:cNvPr id="4" name="CasellaDiTesto 3">
            <a:extLst>
              <a:ext uri="{FF2B5EF4-FFF2-40B4-BE49-F238E27FC236}">
                <a16:creationId xmlns:a16="http://schemas.microsoft.com/office/drawing/2014/main" id="{951EA6BC-C672-49E7-A47B-731D957A34AF}"/>
              </a:ext>
            </a:extLst>
          </p:cNvPr>
          <p:cNvSpPr txBox="1"/>
          <p:nvPr/>
        </p:nvSpPr>
        <p:spPr>
          <a:xfrm>
            <a:off x="4370198" y="539201"/>
            <a:ext cx="2603931" cy="369332"/>
          </a:xfrm>
          <a:prstGeom prst="rect">
            <a:avLst/>
          </a:prstGeom>
          <a:solidFill>
            <a:schemeClr val="bg1"/>
          </a:solidFill>
        </p:spPr>
        <p:txBody>
          <a:bodyPr wrap="square" rtlCol="0">
            <a:spAutoFit/>
          </a:bodyPr>
          <a:lstStyle/>
          <a:p>
            <a:r>
              <a:rPr lang="it-IT" dirty="0">
                <a:solidFill>
                  <a:schemeClr val="accent5">
                    <a:lumMod val="75000"/>
                  </a:schemeClr>
                </a:solidFill>
              </a:rPr>
              <a:t>Sociogramma di Moreno</a:t>
            </a:r>
          </a:p>
        </p:txBody>
      </p:sp>
      <p:sp>
        <p:nvSpPr>
          <p:cNvPr id="5" name="CasellaDiTesto 4">
            <a:extLst>
              <a:ext uri="{FF2B5EF4-FFF2-40B4-BE49-F238E27FC236}">
                <a16:creationId xmlns:a16="http://schemas.microsoft.com/office/drawing/2014/main" id="{F039A8C9-40F4-4E91-A7E6-DB5B5683F400}"/>
              </a:ext>
            </a:extLst>
          </p:cNvPr>
          <p:cNvSpPr txBox="1"/>
          <p:nvPr/>
        </p:nvSpPr>
        <p:spPr>
          <a:xfrm>
            <a:off x="1324888" y="5583864"/>
            <a:ext cx="8446575" cy="461665"/>
          </a:xfrm>
          <a:prstGeom prst="rect">
            <a:avLst/>
          </a:prstGeom>
          <a:solidFill>
            <a:schemeClr val="bg1"/>
          </a:solidFill>
        </p:spPr>
        <p:txBody>
          <a:bodyPr wrap="square" rtlCol="0">
            <a:spAutoFit/>
          </a:bodyPr>
          <a:lstStyle/>
          <a:p>
            <a:r>
              <a:rPr lang="it-IT" sz="1200" dirty="0">
                <a:solidFill>
                  <a:schemeClr val="accent5">
                    <a:lumMod val="75000"/>
                  </a:schemeClr>
                </a:solidFill>
                <a:latin typeface="Times New Roman" panose="02020603050405020304" pitchFamily="18" charset="0"/>
                <a:cs typeface="Times New Roman" panose="02020603050405020304" pitchFamily="18" charset="0"/>
              </a:rPr>
              <a:t>Nel nostro caso la classe e’ composta da 19 alunni i cui nomi verranno elencati nella matrice, sia orizzontalmente che verticalmente. Ciascun bambino ha scelto o rifiutato 2 o 3 bambini per un'attività di classe.</a:t>
            </a:r>
          </a:p>
        </p:txBody>
      </p:sp>
      <p:sp>
        <p:nvSpPr>
          <p:cNvPr id="7" name="CasellaDiTesto 6">
            <a:extLst>
              <a:ext uri="{FF2B5EF4-FFF2-40B4-BE49-F238E27FC236}">
                <a16:creationId xmlns:a16="http://schemas.microsoft.com/office/drawing/2014/main" id="{D62BA972-0DE5-4CEB-939F-6DF8400BA39C}"/>
              </a:ext>
            </a:extLst>
          </p:cNvPr>
          <p:cNvSpPr txBox="1"/>
          <p:nvPr/>
        </p:nvSpPr>
        <p:spPr>
          <a:xfrm>
            <a:off x="1324889" y="6200512"/>
            <a:ext cx="8446574" cy="461665"/>
          </a:xfrm>
          <a:prstGeom prst="rect">
            <a:avLst/>
          </a:prstGeom>
          <a:solidFill>
            <a:schemeClr val="bg1"/>
          </a:solidFill>
        </p:spPr>
        <p:txBody>
          <a:bodyPr wrap="square" rtlCol="0">
            <a:spAutoFit/>
          </a:bodyPr>
          <a:lstStyle/>
          <a:p>
            <a:r>
              <a:rPr lang="it-IT" sz="1200" dirty="0">
                <a:solidFill>
                  <a:schemeClr val="accent5">
                    <a:lumMod val="75000"/>
                  </a:schemeClr>
                </a:solidFill>
                <a:latin typeface="Times New Roman" panose="02020603050405020304" pitchFamily="18" charset="0"/>
                <a:cs typeface="Times New Roman" panose="02020603050405020304" pitchFamily="18" charset="0"/>
              </a:rPr>
              <a:t>Le scelte compiute si segnano nelle righe: in tal modo leggeremo sulle colonne tutte le scelte e i rifiuti ricevuti da ogni singolo bambino. Ovviamente le celle in diagonale rimarranno vuote perché’ nessun bambino puo’ scegliere o rifiutare se stesso.</a:t>
            </a:r>
          </a:p>
        </p:txBody>
      </p:sp>
    </p:spTree>
    <p:extLst>
      <p:ext uri="{BB962C8B-B14F-4D97-AF65-F5344CB8AC3E}">
        <p14:creationId xmlns:p14="http://schemas.microsoft.com/office/powerpoint/2010/main" val="2815555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E9BDE2-D1B8-48B8-8EE0-18C13955D936}"/>
              </a:ext>
            </a:extLst>
          </p:cNvPr>
          <p:cNvSpPr txBox="1">
            <a:spLocks/>
          </p:cNvSpPr>
          <p:nvPr/>
        </p:nvSpPr>
        <p:spPr>
          <a:xfrm>
            <a:off x="1239685" y="346340"/>
            <a:ext cx="2976720" cy="73709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STRATEGIE</a:t>
            </a:r>
          </a:p>
        </p:txBody>
      </p:sp>
      <p:sp>
        <p:nvSpPr>
          <p:cNvPr id="3" name="Titolo 1">
            <a:extLst>
              <a:ext uri="{FF2B5EF4-FFF2-40B4-BE49-F238E27FC236}">
                <a16:creationId xmlns:a16="http://schemas.microsoft.com/office/drawing/2014/main" id="{74D5A64B-E400-4FA7-BD6D-3EB4AD2EDF79}"/>
              </a:ext>
            </a:extLst>
          </p:cNvPr>
          <p:cNvSpPr txBox="1">
            <a:spLocks/>
          </p:cNvSpPr>
          <p:nvPr/>
        </p:nvSpPr>
        <p:spPr>
          <a:xfrm>
            <a:off x="5456457" y="500289"/>
            <a:ext cx="3858575" cy="58314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METODOLOGIE</a:t>
            </a:r>
          </a:p>
        </p:txBody>
      </p:sp>
      <p:sp>
        <p:nvSpPr>
          <p:cNvPr id="4" name="Rettangolo con angoli arrotondati 3">
            <a:extLst>
              <a:ext uri="{FF2B5EF4-FFF2-40B4-BE49-F238E27FC236}">
                <a16:creationId xmlns:a16="http://schemas.microsoft.com/office/drawing/2014/main" id="{7CBF3FF4-3782-4B53-B7FA-309E49953C16}"/>
              </a:ext>
            </a:extLst>
          </p:cNvPr>
          <p:cNvSpPr/>
          <p:nvPr/>
        </p:nvSpPr>
        <p:spPr>
          <a:xfrm>
            <a:off x="6302032" y="2138039"/>
            <a:ext cx="2181032" cy="304785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250631" indent="-250631">
              <a:buFont typeface="Wingdings" panose="05000000000000000000" pitchFamily="2" charset="2"/>
              <a:buChar char="Ø"/>
            </a:pPr>
            <a:r>
              <a:rPr lang="it-IT" sz="1579" dirty="0" err="1"/>
              <a:t>Braingstorming</a:t>
            </a:r>
            <a:endParaRPr lang="it-IT" sz="1579" dirty="0"/>
          </a:p>
          <a:p>
            <a:pPr marL="250631" indent="-250631">
              <a:buFont typeface="Wingdings" panose="05000000000000000000" pitchFamily="2" charset="2"/>
              <a:buChar char="Ø"/>
            </a:pPr>
            <a:r>
              <a:rPr lang="it-IT" sz="1579" dirty="0" err="1"/>
              <a:t>Flipped</a:t>
            </a:r>
            <a:r>
              <a:rPr lang="it-IT" sz="1579" dirty="0"/>
              <a:t> classroom</a:t>
            </a:r>
          </a:p>
          <a:p>
            <a:pPr marL="250631" indent="-250631">
              <a:buFont typeface="Wingdings" panose="05000000000000000000" pitchFamily="2" charset="2"/>
              <a:buChar char="Ø"/>
            </a:pPr>
            <a:r>
              <a:rPr lang="it-IT" sz="1579" dirty="0" err="1"/>
              <a:t>Jigsaw</a:t>
            </a:r>
            <a:endParaRPr lang="it-IT" sz="1579" dirty="0"/>
          </a:p>
          <a:p>
            <a:pPr marL="250631" indent="-250631">
              <a:buFont typeface="Wingdings" panose="05000000000000000000" pitchFamily="2" charset="2"/>
              <a:buChar char="Ø"/>
            </a:pPr>
            <a:r>
              <a:rPr lang="it-IT" sz="1579" dirty="0"/>
              <a:t>Cooperative learning</a:t>
            </a:r>
          </a:p>
          <a:p>
            <a:pPr marL="250631" indent="-250631">
              <a:buFont typeface="Wingdings" panose="05000000000000000000" pitchFamily="2" charset="2"/>
              <a:buChar char="Ø"/>
            </a:pPr>
            <a:r>
              <a:rPr lang="it-IT" sz="1579" dirty="0"/>
              <a:t>Tutoring </a:t>
            </a:r>
          </a:p>
          <a:p>
            <a:pPr marL="250631" indent="-250631">
              <a:buFont typeface="Wingdings" panose="05000000000000000000" pitchFamily="2" charset="2"/>
              <a:buChar char="Ø"/>
            </a:pPr>
            <a:r>
              <a:rPr lang="it-IT" sz="1579" dirty="0"/>
              <a:t>Peer to peer</a:t>
            </a:r>
          </a:p>
          <a:p>
            <a:pPr algn="ctr"/>
            <a:endParaRPr lang="it-IT" sz="1579" dirty="0"/>
          </a:p>
        </p:txBody>
      </p:sp>
      <p:sp>
        <p:nvSpPr>
          <p:cNvPr id="6" name="Rettangolo con angoli arrotondati 5">
            <a:extLst>
              <a:ext uri="{FF2B5EF4-FFF2-40B4-BE49-F238E27FC236}">
                <a16:creationId xmlns:a16="http://schemas.microsoft.com/office/drawing/2014/main" id="{3AA10817-20F7-42A2-9F36-862213B54975}"/>
              </a:ext>
            </a:extLst>
          </p:cNvPr>
          <p:cNvSpPr/>
          <p:nvPr/>
        </p:nvSpPr>
        <p:spPr>
          <a:xfrm>
            <a:off x="1486218" y="2101858"/>
            <a:ext cx="2482466" cy="308403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250631" indent="-250631">
              <a:buFont typeface="Wingdings" panose="05000000000000000000" pitchFamily="2" charset="2"/>
              <a:buChar char="Ø"/>
            </a:pPr>
            <a:r>
              <a:rPr lang="it-IT" sz="1579" dirty="0"/>
              <a:t>Didattica attiva</a:t>
            </a:r>
          </a:p>
          <a:p>
            <a:pPr marL="250631" indent="-250631">
              <a:buFont typeface="Wingdings" panose="05000000000000000000" pitchFamily="2" charset="2"/>
              <a:buChar char="Ø"/>
            </a:pPr>
            <a:r>
              <a:rPr lang="it-IT" sz="1579" dirty="0"/>
              <a:t>Didattica partecipativa</a:t>
            </a:r>
          </a:p>
          <a:p>
            <a:pPr marL="250631" indent="-250631">
              <a:buFont typeface="Wingdings" panose="05000000000000000000" pitchFamily="2" charset="2"/>
              <a:buChar char="Ø"/>
            </a:pPr>
            <a:r>
              <a:rPr lang="it-IT" sz="1579" dirty="0"/>
              <a:t>Didattica multimediale</a:t>
            </a:r>
          </a:p>
          <a:p>
            <a:pPr marL="250631" indent="-250631">
              <a:buFont typeface="Wingdings" panose="05000000000000000000" pitchFamily="2" charset="2"/>
              <a:buChar char="Ø"/>
            </a:pPr>
            <a:r>
              <a:rPr lang="it-IT" sz="1579" dirty="0"/>
              <a:t>Didattica laboratoriale</a:t>
            </a:r>
          </a:p>
          <a:p>
            <a:pPr marL="250631" indent="-250631">
              <a:buFont typeface="Wingdings" panose="05000000000000000000" pitchFamily="2" charset="2"/>
              <a:buChar char="Ø"/>
            </a:pPr>
            <a:r>
              <a:rPr lang="it-IT" sz="1579" dirty="0"/>
              <a:t>Didattica esperienziale</a:t>
            </a:r>
          </a:p>
          <a:p>
            <a:pPr marL="250631" indent="-250631">
              <a:buFont typeface="Wingdings" panose="05000000000000000000" pitchFamily="2" charset="2"/>
              <a:buChar char="Ø"/>
            </a:pPr>
            <a:r>
              <a:rPr lang="it-IT" sz="1579" dirty="0"/>
              <a:t>Didattica per competenze</a:t>
            </a:r>
          </a:p>
          <a:p>
            <a:pPr marL="250631" indent="-250631">
              <a:buFont typeface="Wingdings" panose="05000000000000000000" pitchFamily="2" charset="2"/>
              <a:buChar char="Ø"/>
            </a:pPr>
            <a:r>
              <a:rPr lang="it-IT" sz="1579" dirty="0"/>
              <a:t>Didattica inclusiva</a:t>
            </a:r>
          </a:p>
          <a:p>
            <a:pPr marL="250631" indent="-250631">
              <a:buFont typeface="Wingdings" panose="05000000000000000000" pitchFamily="2" charset="2"/>
              <a:buChar char="Ø"/>
            </a:pPr>
            <a:r>
              <a:rPr lang="it-IT" sz="1579" dirty="0"/>
              <a:t>Didattica cooperativa</a:t>
            </a:r>
          </a:p>
          <a:p>
            <a:pPr marL="250631" indent="-250631">
              <a:buFont typeface="Wingdings" panose="05000000000000000000" pitchFamily="2" charset="2"/>
              <a:buChar char="Ø"/>
            </a:pPr>
            <a:r>
              <a:rPr lang="it-IT" sz="1579" dirty="0"/>
              <a:t>Didattica integrata</a:t>
            </a:r>
          </a:p>
        </p:txBody>
      </p:sp>
      <p:pic>
        <p:nvPicPr>
          <p:cNvPr id="8" name="Immagine 7">
            <a:extLst>
              <a:ext uri="{FF2B5EF4-FFF2-40B4-BE49-F238E27FC236}">
                <a16:creationId xmlns:a16="http://schemas.microsoft.com/office/drawing/2014/main" id="{50D9B0F3-FAB3-4BFF-B8BC-0FF9CB783DCB}"/>
              </a:ext>
            </a:extLst>
          </p:cNvPr>
          <p:cNvPicPr>
            <a:picLocks noChangeAspect="1"/>
          </p:cNvPicPr>
          <p:nvPr/>
        </p:nvPicPr>
        <p:blipFill>
          <a:blip r:embed="rId2"/>
          <a:stretch>
            <a:fillRect/>
          </a:stretch>
        </p:blipFill>
        <p:spPr>
          <a:xfrm rot="20072465">
            <a:off x="2398769" y="5431878"/>
            <a:ext cx="852481" cy="568321"/>
          </a:xfrm>
          <a:prstGeom prst="rect">
            <a:avLst/>
          </a:prstGeom>
        </p:spPr>
      </p:pic>
      <p:pic>
        <p:nvPicPr>
          <p:cNvPr id="10" name="Immagine 9">
            <a:extLst>
              <a:ext uri="{FF2B5EF4-FFF2-40B4-BE49-F238E27FC236}">
                <a16:creationId xmlns:a16="http://schemas.microsoft.com/office/drawing/2014/main" id="{305FB3DF-CC96-49BC-87E5-B5B37C20A4D7}"/>
              </a:ext>
            </a:extLst>
          </p:cNvPr>
          <p:cNvPicPr>
            <a:picLocks noChangeAspect="1"/>
          </p:cNvPicPr>
          <p:nvPr/>
        </p:nvPicPr>
        <p:blipFill>
          <a:blip r:embed="rId3"/>
          <a:stretch>
            <a:fillRect/>
          </a:stretch>
        </p:blipFill>
        <p:spPr>
          <a:xfrm rot="2748703">
            <a:off x="8717149" y="4953713"/>
            <a:ext cx="1318890" cy="645065"/>
          </a:xfrm>
          <a:prstGeom prst="rect">
            <a:avLst/>
          </a:prstGeom>
        </p:spPr>
      </p:pic>
      <p:pic>
        <p:nvPicPr>
          <p:cNvPr id="12" name="Immagine 11">
            <a:extLst>
              <a:ext uri="{FF2B5EF4-FFF2-40B4-BE49-F238E27FC236}">
                <a16:creationId xmlns:a16="http://schemas.microsoft.com/office/drawing/2014/main" id="{FCA917C5-67BE-4386-AF21-0B6083700411}"/>
              </a:ext>
            </a:extLst>
          </p:cNvPr>
          <p:cNvPicPr>
            <a:picLocks noChangeAspect="1"/>
          </p:cNvPicPr>
          <p:nvPr/>
        </p:nvPicPr>
        <p:blipFill>
          <a:blip r:embed="rId4"/>
          <a:stretch>
            <a:fillRect/>
          </a:stretch>
        </p:blipFill>
        <p:spPr>
          <a:xfrm rot="19987982">
            <a:off x="7828217" y="5265430"/>
            <a:ext cx="805293" cy="805293"/>
          </a:xfrm>
          <a:prstGeom prst="rect">
            <a:avLst/>
          </a:prstGeom>
        </p:spPr>
      </p:pic>
      <p:pic>
        <p:nvPicPr>
          <p:cNvPr id="14" name="Immagine 13">
            <a:extLst>
              <a:ext uri="{FF2B5EF4-FFF2-40B4-BE49-F238E27FC236}">
                <a16:creationId xmlns:a16="http://schemas.microsoft.com/office/drawing/2014/main" id="{1327BFBB-E002-401B-88AA-D126D1B2D47C}"/>
              </a:ext>
            </a:extLst>
          </p:cNvPr>
          <p:cNvPicPr>
            <a:picLocks noChangeAspect="1"/>
          </p:cNvPicPr>
          <p:nvPr/>
        </p:nvPicPr>
        <p:blipFill>
          <a:blip r:embed="rId5"/>
          <a:stretch>
            <a:fillRect/>
          </a:stretch>
        </p:blipFill>
        <p:spPr>
          <a:xfrm rot="1582134">
            <a:off x="669027" y="5220828"/>
            <a:ext cx="1414324" cy="521268"/>
          </a:xfrm>
          <a:prstGeom prst="rect">
            <a:avLst/>
          </a:prstGeom>
        </p:spPr>
      </p:pic>
      <p:pic>
        <p:nvPicPr>
          <p:cNvPr id="16" name="Immagine 15">
            <a:extLst>
              <a:ext uri="{FF2B5EF4-FFF2-40B4-BE49-F238E27FC236}">
                <a16:creationId xmlns:a16="http://schemas.microsoft.com/office/drawing/2014/main" id="{F73A68C9-2A28-4B7C-A79C-108092AD7090}"/>
              </a:ext>
            </a:extLst>
          </p:cNvPr>
          <p:cNvPicPr>
            <a:picLocks noChangeAspect="1"/>
          </p:cNvPicPr>
          <p:nvPr/>
        </p:nvPicPr>
        <p:blipFill>
          <a:blip r:embed="rId6"/>
          <a:stretch>
            <a:fillRect/>
          </a:stretch>
        </p:blipFill>
        <p:spPr>
          <a:xfrm rot="20218449">
            <a:off x="4958478" y="4839131"/>
            <a:ext cx="1075732" cy="1062057"/>
          </a:xfrm>
          <a:prstGeom prst="rect">
            <a:avLst/>
          </a:prstGeom>
        </p:spPr>
      </p:pic>
      <p:pic>
        <p:nvPicPr>
          <p:cNvPr id="18" name="Immagine 17">
            <a:extLst>
              <a:ext uri="{FF2B5EF4-FFF2-40B4-BE49-F238E27FC236}">
                <a16:creationId xmlns:a16="http://schemas.microsoft.com/office/drawing/2014/main" id="{83D73B62-A91F-4582-92DD-C4A6094A9021}"/>
              </a:ext>
            </a:extLst>
          </p:cNvPr>
          <p:cNvPicPr>
            <a:picLocks noChangeAspect="1"/>
          </p:cNvPicPr>
          <p:nvPr/>
        </p:nvPicPr>
        <p:blipFill>
          <a:blip r:embed="rId7"/>
          <a:stretch>
            <a:fillRect/>
          </a:stretch>
        </p:blipFill>
        <p:spPr>
          <a:xfrm rot="491845">
            <a:off x="6454441" y="5339242"/>
            <a:ext cx="886192" cy="803581"/>
          </a:xfrm>
          <a:prstGeom prst="rect">
            <a:avLst/>
          </a:prstGeom>
        </p:spPr>
      </p:pic>
      <p:pic>
        <p:nvPicPr>
          <p:cNvPr id="20" name="Immagine 19">
            <a:extLst>
              <a:ext uri="{FF2B5EF4-FFF2-40B4-BE49-F238E27FC236}">
                <a16:creationId xmlns:a16="http://schemas.microsoft.com/office/drawing/2014/main" id="{80263984-D3F5-455A-BB83-7E81F3441D56}"/>
              </a:ext>
            </a:extLst>
          </p:cNvPr>
          <p:cNvPicPr>
            <a:picLocks noChangeAspect="1"/>
          </p:cNvPicPr>
          <p:nvPr/>
        </p:nvPicPr>
        <p:blipFill>
          <a:blip r:embed="rId8"/>
          <a:stretch>
            <a:fillRect/>
          </a:stretch>
        </p:blipFill>
        <p:spPr>
          <a:xfrm rot="1388668">
            <a:off x="3719634" y="5173196"/>
            <a:ext cx="952380" cy="923141"/>
          </a:xfrm>
          <a:prstGeom prst="rect">
            <a:avLst/>
          </a:prstGeom>
        </p:spPr>
      </p:pic>
      <p:pic>
        <p:nvPicPr>
          <p:cNvPr id="11" name="Immagine 10">
            <a:extLst>
              <a:ext uri="{FF2B5EF4-FFF2-40B4-BE49-F238E27FC236}">
                <a16:creationId xmlns:a16="http://schemas.microsoft.com/office/drawing/2014/main" id="{AAA20739-35E7-44EE-8CE9-DAAB72CC2B2C}"/>
              </a:ext>
            </a:extLst>
          </p:cNvPr>
          <p:cNvPicPr>
            <a:picLocks noChangeAspect="1"/>
          </p:cNvPicPr>
          <p:nvPr/>
        </p:nvPicPr>
        <p:blipFill>
          <a:blip r:embed="rId9"/>
          <a:stretch>
            <a:fillRect/>
          </a:stretch>
        </p:blipFill>
        <p:spPr>
          <a:xfrm>
            <a:off x="4216405" y="2575418"/>
            <a:ext cx="1879699" cy="1879699"/>
          </a:xfrm>
          <a:prstGeom prst="rect">
            <a:avLst/>
          </a:prstGeom>
        </p:spPr>
      </p:pic>
      <p:sp>
        <p:nvSpPr>
          <p:cNvPr id="5" name="Rettangolo 4">
            <a:extLst>
              <a:ext uri="{FF2B5EF4-FFF2-40B4-BE49-F238E27FC236}">
                <a16:creationId xmlns:a16="http://schemas.microsoft.com/office/drawing/2014/main" id="{D901932C-0F4E-4326-98A7-FD652EDB5C3A}"/>
              </a:ext>
            </a:extLst>
          </p:cNvPr>
          <p:cNvSpPr/>
          <p:nvPr/>
        </p:nvSpPr>
        <p:spPr>
          <a:xfrm>
            <a:off x="1317633" y="914400"/>
            <a:ext cx="2819635" cy="115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800" b="1" i="1" dirty="0">
                <a:solidFill>
                  <a:schemeClr val="accent5">
                    <a:lumMod val="50000"/>
                  </a:schemeClr>
                </a:solidFill>
                <a:latin typeface="Times New Roman" panose="02020603050405020304" pitchFamily="18" charset="0"/>
                <a:cs typeface="Times New Roman" panose="02020603050405020304" pitchFamily="18" charset="0"/>
              </a:rPr>
              <a:t>Insieme di </a:t>
            </a:r>
            <a:r>
              <a:rPr lang="it-IT" sz="1200" b="1" i="1" dirty="0">
                <a:solidFill>
                  <a:schemeClr val="accent5">
                    <a:lumMod val="50000"/>
                  </a:schemeClr>
                </a:solidFill>
                <a:latin typeface="Times New Roman" panose="02020603050405020304" pitchFamily="18" charset="0"/>
                <a:cs typeface="Times New Roman" panose="02020603050405020304" pitchFamily="18" charset="0"/>
              </a:rPr>
              <a:t>operazioni e di risorse pedagogiche che sono utilizzate, in modo pianificato e all’interno di un contesto pedagogico, per favorire il conseguimento degli obiettivi di apprendimento.</a:t>
            </a:r>
          </a:p>
        </p:txBody>
      </p:sp>
      <p:sp>
        <p:nvSpPr>
          <p:cNvPr id="7" name="Ovale 6">
            <a:extLst>
              <a:ext uri="{FF2B5EF4-FFF2-40B4-BE49-F238E27FC236}">
                <a16:creationId xmlns:a16="http://schemas.microsoft.com/office/drawing/2014/main" id="{3400A5E3-D375-4ECB-AB04-1BDC3334EDA6}"/>
              </a:ext>
            </a:extLst>
          </p:cNvPr>
          <p:cNvSpPr/>
          <p:nvPr/>
        </p:nvSpPr>
        <p:spPr>
          <a:xfrm>
            <a:off x="5166351" y="1166865"/>
            <a:ext cx="4572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800" b="1" i="1" dirty="0">
                <a:solidFill>
                  <a:schemeClr val="accent5">
                    <a:lumMod val="50000"/>
                  </a:schemeClr>
                </a:solidFill>
                <a:latin typeface="Times New Roman" panose="02020603050405020304" pitchFamily="18" charset="0"/>
                <a:cs typeface="Times New Roman" panose="02020603050405020304" pitchFamily="18" charset="0"/>
              </a:rPr>
              <a:t>Si intendono sia lo studio di </a:t>
            </a:r>
            <a:r>
              <a:rPr lang="it-IT" sz="1100" b="1" i="1" dirty="0">
                <a:solidFill>
                  <a:schemeClr val="accent5">
                    <a:lumMod val="50000"/>
                  </a:schemeClr>
                </a:solidFill>
                <a:latin typeface="Times New Roman" panose="02020603050405020304" pitchFamily="18" charset="0"/>
                <a:cs typeface="Times New Roman" panose="02020603050405020304" pitchFamily="18" charset="0"/>
              </a:rPr>
              <a:t>metodi della ricerca pedagogica sia lo studio delle modalità dei processi di insegnamento/apprendimento.</a:t>
            </a:r>
          </a:p>
        </p:txBody>
      </p:sp>
    </p:spTree>
    <p:extLst>
      <p:ext uri="{BB962C8B-B14F-4D97-AF65-F5344CB8AC3E}">
        <p14:creationId xmlns:p14="http://schemas.microsoft.com/office/powerpoint/2010/main" val="307240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9E6AA5-5DA1-467B-83EB-AD8FAA8FD382}"/>
              </a:ext>
            </a:extLst>
          </p:cNvPr>
          <p:cNvSpPr txBox="1">
            <a:spLocks/>
          </p:cNvSpPr>
          <p:nvPr/>
        </p:nvSpPr>
        <p:spPr>
          <a:xfrm>
            <a:off x="1136176" y="1374074"/>
            <a:ext cx="8421049" cy="691638"/>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859" b="1" i="1" dirty="0">
                <a:solidFill>
                  <a:schemeClr val="accent5">
                    <a:lumMod val="50000"/>
                  </a:schemeClr>
                </a:solidFill>
                <a:latin typeface="Times New Roman" panose="02020603050405020304" pitchFamily="18" charset="0"/>
                <a:cs typeface="Times New Roman" panose="02020603050405020304" pitchFamily="18" charset="0"/>
              </a:rPr>
              <a:t>DESCRIZIONE GENERALE DELL’ATTIVITA’</a:t>
            </a:r>
          </a:p>
        </p:txBody>
      </p:sp>
      <p:graphicFrame>
        <p:nvGraphicFramePr>
          <p:cNvPr id="3" name="Tabella 3">
            <a:extLst>
              <a:ext uri="{FF2B5EF4-FFF2-40B4-BE49-F238E27FC236}">
                <a16:creationId xmlns:a16="http://schemas.microsoft.com/office/drawing/2014/main" id="{BAEBC3CF-E570-4562-9F19-341B5BB9A9C8}"/>
              </a:ext>
            </a:extLst>
          </p:cNvPr>
          <p:cNvGraphicFramePr>
            <a:graphicFrameLocks noGrp="1"/>
          </p:cNvGraphicFramePr>
          <p:nvPr>
            <p:extLst>
              <p:ext uri="{D42A27DB-BD31-4B8C-83A1-F6EECF244321}">
                <p14:modId xmlns:p14="http://schemas.microsoft.com/office/powerpoint/2010/main" val="261895675"/>
              </p:ext>
            </p:extLst>
          </p:nvPr>
        </p:nvGraphicFramePr>
        <p:xfrm>
          <a:off x="772574" y="2829213"/>
          <a:ext cx="8880917" cy="2946868"/>
        </p:xfrm>
        <a:graphic>
          <a:graphicData uri="http://schemas.openxmlformats.org/drawingml/2006/table">
            <a:tbl>
              <a:tblPr firstRow="1" bandRow="1">
                <a:tableStyleId>{5C22544A-7EE6-4342-B048-85BDC9FD1C3A}</a:tableStyleId>
              </a:tblPr>
              <a:tblGrid>
                <a:gridCol w="2207353">
                  <a:extLst>
                    <a:ext uri="{9D8B030D-6E8A-4147-A177-3AD203B41FA5}">
                      <a16:colId xmlns:a16="http://schemas.microsoft.com/office/drawing/2014/main" val="225050732"/>
                    </a:ext>
                  </a:extLst>
                </a:gridCol>
                <a:gridCol w="1228760">
                  <a:extLst>
                    <a:ext uri="{9D8B030D-6E8A-4147-A177-3AD203B41FA5}">
                      <a16:colId xmlns:a16="http://schemas.microsoft.com/office/drawing/2014/main" val="2224196655"/>
                    </a:ext>
                  </a:extLst>
                </a:gridCol>
                <a:gridCol w="1004345">
                  <a:extLst>
                    <a:ext uri="{9D8B030D-6E8A-4147-A177-3AD203B41FA5}">
                      <a16:colId xmlns:a16="http://schemas.microsoft.com/office/drawing/2014/main" val="3018875424"/>
                    </a:ext>
                  </a:extLst>
                </a:gridCol>
                <a:gridCol w="1480153">
                  <a:extLst>
                    <a:ext uri="{9D8B030D-6E8A-4147-A177-3AD203B41FA5}">
                      <a16:colId xmlns:a16="http://schemas.microsoft.com/office/drawing/2014/main" val="2017208066"/>
                    </a:ext>
                  </a:extLst>
                </a:gridCol>
                <a:gridCol w="1480153">
                  <a:extLst>
                    <a:ext uri="{9D8B030D-6E8A-4147-A177-3AD203B41FA5}">
                      <a16:colId xmlns:a16="http://schemas.microsoft.com/office/drawing/2014/main" val="768885598"/>
                    </a:ext>
                  </a:extLst>
                </a:gridCol>
                <a:gridCol w="1480153">
                  <a:extLst>
                    <a:ext uri="{9D8B030D-6E8A-4147-A177-3AD203B41FA5}">
                      <a16:colId xmlns:a16="http://schemas.microsoft.com/office/drawing/2014/main" val="2040914178"/>
                    </a:ext>
                  </a:extLst>
                </a:gridCol>
              </a:tblGrid>
              <a:tr h="610304">
                <a:tc>
                  <a:txBody>
                    <a:bodyPr/>
                    <a:lstStyle/>
                    <a:p>
                      <a:endParaRPr lang="it-IT" sz="1700" dirty="0"/>
                    </a:p>
                  </a:txBody>
                  <a:tcPr marL="80201" marR="80201" marT="40100" marB="40100"/>
                </a:tc>
                <a:tc>
                  <a:txBody>
                    <a:bodyPr/>
                    <a:lstStyle/>
                    <a:p>
                      <a:r>
                        <a:rPr lang="it-IT" sz="1700" dirty="0">
                          <a:latin typeface="Times New Roman" panose="02020603050405020304" pitchFamily="18" charset="0"/>
                          <a:cs typeface="Times New Roman" panose="02020603050405020304" pitchFamily="18" charset="0"/>
                        </a:rPr>
                        <a:t>SPAZIO</a:t>
                      </a:r>
                    </a:p>
                  </a:txBody>
                  <a:tcPr marL="80201" marR="80201" marT="40100" marB="40100"/>
                </a:tc>
                <a:tc>
                  <a:txBody>
                    <a:bodyPr/>
                    <a:lstStyle/>
                    <a:p>
                      <a:r>
                        <a:rPr lang="it-IT" sz="1700" dirty="0"/>
                        <a:t>TEMPO</a:t>
                      </a:r>
                    </a:p>
                  </a:txBody>
                  <a:tcPr marL="80201" marR="80201" marT="40100" marB="40100"/>
                </a:tc>
                <a:tc>
                  <a:txBody>
                    <a:bodyPr/>
                    <a:lstStyle/>
                    <a:p>
                      <a:r>
                        <a:rPr lang="it-IT" sz="1700" dirty="0"/>
                        <a:t>STRATEGIE</a:t>
                      </a:r>
                    </a:p>
                  </a:txBody>
                  <a:tcPr marL="80201" marR="80201" marT="40100" marB="40100"/>
                </a:tc>
                <a:tc>
                  <a:txBody>
                    <a:bodyPr/>
                    <a:lstStyle/>
                    <a:p>
                      <a:r>
                        <a:rPr lang="it-IT" sz="1700" dirty="0"/>
                        <a:t>METODOLOGIE</a:t>
                      </a:r>
                    </a:p>
                  </a:txBody>
                  <a:tcPr marL="80201" marR="80201" marT="40100" marB="40100"/>
                </a:tc>
                <a:tc>
                  <a:txBody>
                    <a:bodyPr/>
                    <a:lstStyle/>
                    <a:p>
                      <a:r>
                        <a:rPr lang="it-IT" sz="1700" dirty="0"/>
                        <a:t>STRUMENTI</a:t>
                      </a:r>
                    </a:p>
                  </a:txBody>
                  <a:tcPr marL="80201" marR="80201" marT="40100" marB="40100"/>
                </a:tc>
                <a:extLst>
                  <a:ext uri="{0D108BD9-81ED-4DB2-BD59-A6C34878D82A}">
                    <a16:rowId xmlns:a16="http://schemas.microsoft.com/office/drawing/2014/main" val="1810436059"/>
                  </a:ext>
                </a:extLst>
              </a:tr>
              <a:tr h="345252">
                <a:tc>
                  <a:txBody>
                    <a:bodyPr/>
                    <a:lstStyle/>
                    <a:p>
                      <a:r>
                        <a:rPr lang="it-IT" sz="1700" dirty="0"/>
                        <a:t>Fase 1+ Verifica iniziale</a:t>
                      </a:r>
                    </a:p>
                  </a:txBody>
                  <a:tcPr marL="80201" marR="80201" marT="40100" marB="40100"/>
                </a:tc>
                <a:tc>
                  <a:txBody>
                    <a:bodyPr/>
                    <a:lstStyle/>
                    <a:p>
                      <a:endParaRPr lang="it-IT" sz="1700" dirty="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extLst>
                  <a:ext uri="{0D108BD9-81ED-4DB2-BD59-A6C34878D82A}">
                    <a16:rowId xmlns:a16="http://schemas.microsoft.com/office/drawing/2014/main" val="1216839480"/>
                  </a:ext>
                </a:extLst>
              </a:tr>
              <a:tr h="345252">
                <a:tc>
                  <a:txBody>
                    <a:bodyPr/>
                    <a:lstStyle/>
                    <a:p>
                      <a:r>
                        <a:rPr lang="it-IT" sz="1700" dirty="0"/>
                        <a:t>FASE 2</a:t>
                      </a:r>
                    </a:p>
                  </a:txBody>
                  <a:tcPr marL="80201" marR="80201" marT="40100" marB="40100"/>
                </a:tc>
                <a:tc>
                  <a:txBody>
                    <a:bodyPr/>
                    <a:lstStyle/>
                    <a:p>
                      <a:endParaRPr lang="it-IT" sz="1700" dirty="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extLst>
                  <a:ext uri="{0D108BD9-81ED-4DB2-BD59-A6C34878D82A}">
                    <a16:rowId xmlns:a16="http://schemas.microsoft.com/office/drawing/2014/main" val="4203517649"/>
                  </a:ext>
                </a:extLst>
              </a:tr>
              <a:tr h="610304">
                <a:tc>
                  <a:txBody>
                    <a:bodyPr/>
                    <a:lstStyle/>
                    <a:p>
                      <a:r>
                        <a:rPr lang="it-IT" sz="1700" dirty="0"/>
                        <a:t>FASE 3 +Verifica intermedia</a:t>
                      </a:r>
                    </a:p>
                  </a:txBody>
                  <a:tcPr marL="80201" marR="80201" marT="40100" marB="40100"/>
                </a:tc>
                <a:tc>
                  <a:txBody>
                    <a:bodyPr/>
                    <a:lstStyle/>
                    <a:p>
                      <a:endParaRPr lang="it-IT" sz="1700" dirty="0"/>
                    </a:p>
                  </a:txBody>
                  <a:tcPr marL="80201" marR="80201" marT="40100" marB="40100"/>
                </a:tc>
                <a:tc>
                  <a:txBody>
                    <a:bodyPr/>
                    <a:lstStyle/>
                    <a:p>
                      <a:endParaRPr lang="it-IT" sz="1700" dirty="0"/>
                    </a:p>
                  </a:txBody>
                  <a:tcPr marL="80201" marR="80201" marT="40100" marB="40100"/>
                </a:tc>
                <a:tc>
                  <a:txBody>
                    <a:bodyPr/>
                    <a:lstStyle/>
                    <a:p>
                      <a:endParaRPr lang="it-IT" sz="1700" dirty="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extLst>
                  <a:ext uri="{0D108BD9-81ED-4DB2-BD59-A6C34878D82A}">
                    <a16:rowId xmlns:a16="http://schemas.microsoft.com/office/drawing/2014/main" val="4036226572"/>
                  </a:ext>
                </a:extLst>
              </a:tr>
              <a:tr h="345252">
                <a:tc>
                  <a:txBody>
                    <a:bodyPr/>
                    <a:lstStyle/>
                    <a:p>
                      <a:r>
                        <a:rPr lang="it-IT" sz="1700" dirty="0"/>
                        <a:t>FASE 4</a:t>
                      </a:r>
                    </a:p>
                  </a:txBody>
                  <a:tcPr marL="80201" marR="80201" marT="40100" marB="40100"/>
                </a:tc>
                <a:tc>
                  <a:txBody>
                    <a:bodyPr/>
                    <a:lstStyle/>
                    <a:p>
                      <a:endParaRPr lang="it-IT" sz="1700" dirty="0"/>
                    </a:p>
                  </a:txBody>
                  <a:tcPr marL="80201" marR="80201" marT="40100" marB="40100"/>
                </a:tc>
                <a:tc>
                  <a:txBody>
                    <a:bodyPr/>
                    <a:lstStyle/>
                    <a:p>
                      <a:endParaRPr lang="it-IT" sz="1700"/>
                    </a:p>
                  </a:txBody>
                  <a:tcPr marL="80201" marR="80201" marT="40100" marB="40100"/>
                </a:tc>
                <a:tc>
                  <a:txBody>
                    <a:bodyPr/>
                    <a:lstStyle/>
                    <a:p>
                      <a:endParaRPr lang="it-IT" sz="1700" dirty="0"/>
                    </a:p>
                  </a:txBody>
                  <a:tcPr marL="80201" marR="80201" marT="40100" marB="40100"/>
                </a:tc>
                <a:tc>
                  <a:txBody>
                    <a:bodyPr/>
                    <a:lstStyle/>
                    <a:p>
                      <a:endParaRPr lang="it-IT" sz="1700" dirty="0"/>
                    </a:p>
                  </a:txBody>
                  <a:tcPr marL="80201" marR="80201" marT="40100" marB="40100"/>
                </a:tc>
                <a:tc>
                  <a:txBody>
                    <a:bodyPr/>
                    <a:lstStyle/>
                    <a:p>
                      <a:endParaRPr lang="it-IT" sz="1700"/>
                    </a:p>
                  </a:txBody>
                  <a:tcPr marL="80201" marR="80201" marT="40100" marB="40100"/>
                </a:tc>
                <a:extLst>
                  <a:ext uri="{0D108BD9-81ED-4DB2-BD59-A6C34878D82A}">
                    <a16:rowId xmlns:a16="http://schemas.microsoft.com/office/drawing/2014/main" val="2990394066"/>
                  </a:ext>
                </a:extLst>
              </a:tr>
              <a:tr h="345252">
                <a:tc>
                  <a:txBody>
                    <a:bodyPr/>
                    <a:lstStyle/>
                    <a:p>
                      <a:r>
                        <a:rPr lang="it-IT" sz="1700" dirty="0"/>
                        <a:t>FASE 5</a:t>
                      </a:r>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dirty="0"/>
                    </a:p>
                  </a:txBody>
                  <a:tcPr marL="80201" marR="80201" marT="40100" marB="40100"/>
                </a:tc>
                <a:tc>
                  <a:txBody>
                    <a:bodyPr/>
                    <a:lstStyle/>
                    <a:p>
                      <a:endParaRPr lang="it-IT" sz="1700" dirty="0"/>
                    </a:p>
                  </a:txBody>
                  <a:tcPr marL="80201" marR="80201" marT="40100" marB="40100"/>
                </a:tc>
                <a:extLst>
                  <a:ext uri="{0D108BD9-81ED-4DB2-BD59-A6C34878D82A}">
                    <a16:rowId xmlns:a16="http://schemas.microsoft.com/office/drawing/2014/main" val="2806099783"/>
                  </a:ext>
                </a:extLst>
              </a:tr>
              <a:tr h="345252">
                <a:tc>
                  <a:txBody>
                    <a:bodyPr/>
                    <a:lstStyle/>
                    <a:p>
                      <a:r>
                        <a:rPr lang="it-IT" sz="1700" dirty="0"/>
                        <a:t>Verifica finale</a:t>
                      </a:r>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a:p>
                  </a:txBody>
                  <a:tcPr marL="80201" marR="80201" marT="40100" marB="40100"/>
                </a:tc>
                <a:tc>
                  <a:txBody>
                    <a:bodyPr/>
                    <a:lstStyle/>
                    <a:p>
                      <a:endParaRPr lang="it-IT" sz="1700" dirty="0"/>
                    </a:p>
                  </a:txBody>
                  <a:tcPr marL="80201" marR="80201" marT="40100" marB="40100"/>
                </a:tc>
                <a:extLst>
                  <a:ext uri="{0D108BD9-81ED-4DB2-BD59-A6C34878D82A}">
                    <a16:rowId xmlns:a16="http://schemas.microsoft.com/office/drawing/2014/main" val="4003688383"/>
                  </a:ext>
                </a:extLst>
              </a:tr>
            </a:tbl>
          </a:graphicData>
        </a:graphic>
      </p:graphicFrame>
    </p:spTree>
    <p:extLst>
      <p:ext uri="{BB962C8B-B14F-4D97-AF65-F5344CB8AC3E}">
        <p14:creationId xmlns:p14="http://schemas.microsoft.com/office/powerpoint/2010/main" val="3872120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0CE3AE-505D-47CC-99CA-22B26D15CFE3}"/>
              </a:ext>
            </a:extLst>
          </p:cNvPr>
          <p:cNvSpPr>
            <a:spLocks noGrp="1"/>
          </p:cNvSpPr>
          <p:nvPr>
            <p:ph type="title" idx="4294967295"/>
          </p:nvPr>
        </p:nvSpPr>
        <p:spPr>
          <a:xfrm>
            <a:off x="1029976" y="1604077"/>
            <a:ext cx="7551738" cy="430213"/>
          </a:xfrm>
        </p:spPr>
        <p:txBody>
          <a:bodyPr>
            <a:normAutofit fontScale="90000"/>
          </a:bodyPr>
          <a:lstStyle/>
          <a:p>
            <a:r>
              <a:rPr lang="it-IT" sz="2800" b="1" dirty="0">
                <a:ln w="22225">
                  <a:solidFill>
                    <a:schemeClr val="accent2"/>
                  </a:solidFill>
                  <a:prstDash val="solid"/>
                </a:ln>
                <a:solidFill>
                  <a:schemeClr val="accent5">
                    <a:lumMod val="75000"/>
                  </a:schemeClr>
                </a:solidFill>
                <a:latin typeface="Times New Roman" panose="02020603050405020304" pitchFamily="18" charset="0"/>
                <a:cs typeface="Times New Roman" panose="02020603050405020304" pitchFamily="18" charset="0"/>
              </a:rPr>
              <a:t>Riferimento al modello CAE</a:t>
            </a:r>
          </a:p>
        </p:txBody>
      </p:sp>
      <p:sp>
        <p:nvSpPr>
          <p:cNvPr id="3" name="Segnaposto contenuto 2">
            <a:extLst>
              <a:ext uri="{FF2B5EF4-FFF2-40B4-BE49-F238E27FC236}">
                <a16:creationId xmlns:a16="http://schemas.microsoft.com/office/drawing/2014/main" id="{658698ED-728A-446E-B249-3891DA765FF4}"/>
              </a:ext>
            </a:extLst>
          </p:cNvPr>
          <p:cNvSpPr>
            <a:spLocks noGrp="1"/>
          </p:cNvSpPr>
          <p:nvPr>
            <p:ph idx="4294967295"/>
          </p:nvPr>
        </p:nvSpPr>
        <p:spPr>
          <a:xfrm>
            <a:off x="2757487" y="2201282"/>
            <a:ext cx="5178425" cy="3355975"/>
          </a:xfrm>
          <a:ln w="57150">
            <a:noFill/>
          </a:ln>
        </p:spPr>
        <p:txBody>
          <a:bodyPr>
            <a:normAutofit fontScale="70000" lnSpcReduction="20000"/>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Attivita’ 1 di INPUT:</a:t>
            </a:r>
          </a:p>
          <a:p>
            <a:pPr marL="0" indent="0">
              <a:buNone/>
            </a:pPr>
            <a:r>
              <a:rPr lang="it-IT" dirty="0">
                <a:solidFill>
                  <a:schemeClr val="accent5">
                    <a:lumMod val="75000"/>
                  </a:schemeClr>
                </a:solidFill>
                <a:latin typeface="Times New Roman" panose="02020603050405020304" pitchFamily="18" charset="0"/>
                <a:cs typeface="Times New Roman" panose="02020603050405020304" pitchFamily="18" charset="0"/>
              </a:rPr>
              <a:t>Situazione problema tratta dall’ ultima lezione svolta la settimana precedente sui mammiferi. Domanda: Quali sono i mammiferi marini che conoscete???</a:t>
            </a:r>
          </a:p>
          <a:p>
            <a:pPr marL="0" indent="0">
              <a:buNone/>
            </a:pPr>
            <a:r>
              <a:rPr lang="it-IT" dirty="0">
                <a:solidFill>
                  <a:schemeClr val="accent5">
                    <a:lumMod val="75000"/>
                  </a:schemeClr>
                </a:solidFill>
                <a:latin typeface="Times New Roman" panose="02020603050405020304" pitchFamily="18" charset="0"/>
                <a:cs typeface="Times New Roman" panose="02020603050405020304" pitchFamily="18" charset="0"/>
              </a:rPr>
              <a:t>Ci sarà un attivita’ di </a:t>
            </a:r>
            <a:r>
              <a:rPr lang="it-IT" i="1" dirty="0">
                <a:solidFill>
                  <a:schemeClr val="accent5">
                    <a:lumMod val="75000"/>
                  </a:schemeClr>
                </a:solidFill>
                <a:latin typeface="Times New Roman" panose="02020603050405020304" pitchFamily="18" charset="0"/>
                <a:cs typeface="Times New Roman" panose="02020603050405020304" pitchFamily="18" charset="0"/>
              </a:rPr>
              <a:t>Brainstorming</a:t>
            </a:r>
            <a:r>
              <a:rPr lang="it-IT" dirty="0">
                <a:solidFill>
                  <a:schemeClr val="accent5">
                    <a:lumMod val="75000"/>
                  </a:schemeClr>
                </a:solidFill>
                <a:latin typeface="Times New Roman" panose="02020603050405020304" pitchFamily="18" charset="0"/>
                <a:cs typeface="Times New Roman" panose="02020603050405020304" pitchFamily="18" charset="0"/>
              </a:rPr>
              <a:t> nella quale gli alunni scriveranno alla lim dei post-it interattivi utilizzando le loro conoscenze attuali senza timore di sbagliare e fare brutta figura.</a:t>
            </a:r>
          </a:p>
          <a:p>
            <a:pPr marL="0" indent="0">
              <a:buNone/>
            </a:pPr>
            <a:r>
              <a:rPr lang="it-IT" dirty="0">
                <a:solidFill>
                  <a:schemeClr val="accent5">
                    <a:lumMod val="75000"/>
                  </a:schemeClr>
                </a:solidFill>
                <a:latin typeface="Times New Roman" panose="02020603050405020304" pitchFamily="18" charset="0"/>
                <a:cs typeface="Times New Roman" panose="02020603050405020304" pitchFamily="18" charset="0"/>
              </a:rPr>
              <a:t>Subito dopo questa prima valutazione il docente formerà’ gruppi da 4 bambini programmando che i 2 alunni con BES siano in 2 gruppi diversi.</a:t>
            </a:r>
          </a:p>
        </p:txBody>
      </p:sp>
      <p:pic>
        <p:nvPicPr>
          <p:cNvPr id="5" name="Immagine 4">
            <a:extLst>
              <a:ext uri="{FF2B5EF4-FFF2-40B4-BE49-F238E27FC236}">
                <a16:creationId xmlns:a16="http://schemas.microsoft.com/office/drawing/2014/main" id="{B6DBAD9D-E655-4979-856D-644300C9A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470" y="555173"/>
            <a:ext cx="908122" cy="908122"/>
          </a:xfrm>
          <a:prstGeom prst="rect">
            <a:avLst/>
          </a:prstGeom>
        </p:spPr>
      </p:pic>
      <p:pic>
        <p:nvPicPr>
          <p:cNvPr id="7" name="Immagine 6">
            <a:hlinkClick r:id="rId3" action="ppaction://hlinksldjump"/>
            <a:extLst>
              <a:ext uri="{FF2B5EF4-FFF2-40B4-BE49-F238E27FC236}">
                <a16:creationId xmlns:a16="http://schemas.microsoft.com/office/drawing/2014/main" id="{AF8E0680-722C-42F6-897C-0A4BF7104893}"/>
              </a:ext>
            </a:extLst>
          </p:cNvPr>
          <p:cNvPicPr>
            <a:picLocks noChangeAspect="1"/>
          </p:cNvPicPr>
          <p:nvPr/>
        </p:nvPicPr>
        <p:blipFill>
          <a:blip r:embed="rId4"/>
          <a:stretch>
            <a:fillRect/>
          </a:stretch>
        </p:blipFill>
        <p:spPr>
          <a:xfrm>
            <a:off x="4214110" y="6258253"/>
            <a:ext cx="1929300" cy="1298247"/>
          </a:xfrm>
          <a:prstGeom prst="rect">
            <a:avLst/>
          </a:prstGeom>
        </p:spPr>
      </p:pic>
      <p:sp>
        <p:nvSpPr>
          <p:cNvPr id="4" name="Rettangolo 3">
            <a:extLst>
              <a:ext uri="{FF2B5EF4-FFF2-40B4-BE49-F238E27FC236}">
                <a16:creationId xmlns:a16="http://schemas.microsoft.com/office/drawing/2014/main" id="{0FE52D10-BC5A-4C3C-B5BF-6DAA55A934BE}"/>
              </a:ext>
            </a:extLst>
          </p:cNvPr>
          <p:cNvSpPr/>
          <p:nvPr/>
        </p:nvSpPr>
        <p:spPr>
          <a:xfrm>
            <a:off x="3696742" y="845049"/>
            <a:ext cx="2554802" cy="369332"/>
          </a:xfrm>
          <a:prstGeom prst="rect">
            <a:avLst/>
          </a:prstGeom>
        </p:spPr>
        <p:txBody>
          <a:bodyPr wrap="none">
            <a:spAutoFit/>
          </a:bodyPr>
          <a:lstStyle/>
          <a:p>
            <a:r>
              <a:rPr lang="it-IT" b="1" dirty="0">
                <a:solidFill>
                  <a:schemeClr val="accent5">
                    <a:lumMod val="75000"/>
                  </a:schemeClr>
                </a:solidFill>
                <a:latin typeface="Lato"/>
              </a:rPr>
              <a:t>5) I mammiferi</a:t>
            </a:r>
            <a:r>
              <a:rPr lang="it-IT" dirty="0">
                <a:solidFill>
                  <a:schemeClr val="accent5">
                    <a:lumMod val="75000"/>
                  </a:schemeClr>
                </a:solidFill>
                <a:latin typeface="Lato"/>
              </a:rPr>
              <a:t> </a:t>
            </a:r>
            <a:r>
              <a:rPr lang="it-IT" b="1" dirty="0">
                <a:solidFill>
                  <a:schemeClr val="accent5">
                    <a:lumMod val="75000"/>
                  </a:schemeClr>
                </a:solidFill>
                <a:latin typeface="Times New Roman" panose="02020603050405020304" pitchFamily="18" charset="0"/>
                <a:cs typeface="Times New Roman" panose="02020603050405020304" pitchFamily="18" charset="0"/>
              </a:rPr>
              <a:t>Marini</a:t>
            </a:r>
          </a:p>
        </p:txBody>
      </p:sp>
      <p:sp>
        <p:nvSpPr>
          <p:cNvPr id="6" name="Rettangolo 5">
            <a:hlinkClick r:id="rId5"/>
            <a:extLst>
              <a:ext uri="{FF2B5EF4-FFF2-40B4-BE49-F238E27FC236}">
                <a16:creationId xmlns:a16="http://schemas.microsoft.com/office/drawing/2014/main" id="{58A08D59-8C4F-4D61-8BE6-A4EF2F54A1A3}"/>
              </a:ext>
            </a:extLst>
          </p:cNvPr>
          <p:cNvSpPr/>
          <p:nvPr/>
        </p:nvSpPr>
        <p:spPr>
          <a:xfrm>
            <a:off x="4314834" y="1260955"/>
            <a:ext cx="1261884" cy="369332"/>
          </a:xfrm>
          <a:prstGeom prst="rect">
            <a:avLst/>
          </a:prstGeom>
        </p:spPr>
        <p:txBody>
          <a:bodyPr wrap="none">
            <a:spAutoFit/>
          </a:bodyPr>
          <a:lstStyle/>
          <a:p>
            <a:r>
              <a:rPr lang="it-IT" dirty="0">
                <a:solidFill>
                  <a:srgbClr val="002060"/>
                </a:solidFill>
                <a:latin typeface="Times New Roman" panose="02020603050405020304" pitchFamily="18" charset="0"/>
                <a:cs typeface="Times New Roman" panose="02020603050405020304" pitchFamily="18" charset="0"/>
              </a:rPr>
              <a:t> </a:t>
            </a:r>
            <a:r>
              <a:rPr lang="it-IT" dirty="0" err="1">
                <a:solidFill>
                  <a:schemeClr val="accent5">
                    <a:lumMod val="7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Linoit,com</a:t>
            </a:r>
            <a:endParaRPr lang="it-IT" dirty="0">
              <a:solidFill>
                <a:schemeClr val="accent5">
                  <a:lumMod val="75000"/>
                </a:schemeClr>
              </a:solidFill>
            </a:endParaRPr>
          </a:p>
        </p:txBody>
      </p:sp>
      <p:pic>
        <p:nvPicPr>
          <p:cNvPr id="9" name="Immagine 8" descr="Immagine che contiene acqua, mammifero acquatico, mammifero, esterni&#10;&#10;Descrizione generata automaticamente">
            <a:extLst>
              <a:ext uri="{FF2B5EF4-FFF2-40B4-BE49-F238E27FC236}">
                <a16:creationId xmlns:a16="http://schemas.microsoft.com/office/drawing/2014/main" id="{77297BD7-88BD-4F7F-8D6C-F9A7A70FA3A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03465" y="436546"/>
            <a:ext cx="2473226" cy="1648817"/>
          </a:xfrm>
          <a:prstGeom prst="rect">
            <a:avLst/>
          </a:prstGeom>
        </p:spPr>
      </p:pic>
      <p:pic>
        <p:nvPicPr>
          <p:cNvPr id="12" name="Immagine 11" descr="Immagine che contiene mammifero, mammifero acquatico, acqua, balena&#10;&#10;Descrizione generata automaticamente">
            <a:extLst>
              <a:ext uri="{FF2B5EF4-FFF2-40B4-BE49-F238E27FC236}">
                <a16:creationId xmlns:a16="http://schemas.microsoft.com/office/drawing/2014/main" id="{7E44FDC7-C5DA-4924-BDCF-D0138C21A133}"/>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509180" y="5704516"/>
            <a:ext cx="1872453" cy="1404340"/>
          </a:xfrm>
          <a:prstGeom prst="rect">
            <a:avLst/>
          </a:prstGeom>
        </p:spPr>
      </p:pic>
      <p:pic>
        <p:nvPicPr>
          <p:cNvPr id="15" name="Immagine 14" descr="Immagine che contiene mammifero, mammifero acquatico, foca&#10;&#10;Descrizione generata automaticamente">
            <a:extLst>
              <a:ext uri="{FF2B5EF4-FFF2-40B4-BE49-F238E27FC236}">
                <a16:creationId xmlns:a16="http://schemas.microsoft.com/office/drawing/2014/main" id="{93B5A64A-2960-43AA-901C-FD9418C1B0ED}"/>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935912" y="5636634"/>
            <a:ext cx="2208333" cy="1472222"/>
          </a:xfrm>
          <a:prstGeom prst="rect">
            <a:avLst/>
          </a:prstGeom>
        </p:spPr>
      </p:pic>
    </p:spTree>
    <p:extLst>
      <p:ext uri="{BB962C8B-B14F-4D97-AF65-F5344CB8AC3E}">
        <p14:creationId xmlns:p14="http://schemas.microsoft.com/office/powerpoint/2010/main" val="158722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6DC0A70-FB9D-4162-BEA7-47D7344B51DA}"/>
              </a:ext>
            </a:extLst>
          </p:cNvPr>
          <p:cNvSpPr/>
          <p:nvPr/>
        </p:nvSpPr>
        <p:spPr>
          <a:xfrm>
            <a:off x="1998509" y="694705"/>
            <a:ext cx="6696381" cy="511870"/>
          </a:xfrm>
          <a:prstGeom prst="rect">
            <a:avLst/>
          </a:prstGeom>
          <a:noFill/>
        </p:spPr>
        <p:txBody>
          <a:bodyPr wrap="square" lIns="80201" tIns="40100" rIns="80201" bIns="40100">
            <a:spAutoFit/>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FASE DELL’Esperienza concreta</a:t>
            </a:r>
          </a:p>
        </p:txBody>
      </p:sp>
      <p:sp>
        <p:nvSpPr>
          <p:cNvPr id="3" name="CasellaDiTesto 2">
            <a:extLst>
              <a:ext uri="{FF2B5EF4-FFF2-40B4-BE49-F238E27FC236}">
                <a16:creationId xmlns:a16="http://schemas.microsoft.com/office/drawing/2014/main" id="{38B8EC8B-08BD-4C83-B9CA-C039055FEBF6}"/>
              </a:ext>
            </a:extLst>
          </p:cNvPr>
          <p:cNvSpPr txBox="1"/>
          <p:nvPr/>
        </p:nvSpPr>
        <p:spPr>
          <a:xfrm>
            <a:off x="2140266" y="1352896"/>
            <a:ext cx="6554624" cy="2031325"/>
          </a:xfrm>
          <a:prstGeom prst="rect">
            <a:avLst/>
          </a:prstGeom>
          <a:no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Ogni gruppo sarà provvisto di un tablet per dare la possibilita’ ai vari gruppi di poter ricercare, sotto la guida dei docenti che indicheranno loro i siti da utilizzare, notizie, immagini, caratteristiche del mammifero marino. L’insegnante individuerà i 4 rappresentati dei gruppi tra cui ci saranno i 2 alunni con BES e chiederà a loro di estrarre da una scatola il nome di un mammifero marino sul quale effettueranno la loro ricerca.</a:t>
            </a:r>
          </a:p>
        </p:txBody>
      </p:sp>
      <p:pic>
        <p:nvPicPr>
          <p:cNvPr id="4" name="Immagine 3">
            <a:extLst>
              <a:ext uri="{FF2B5EF4-FFF2-40B4-BE49-F238E27FC236}">
                <a16:creationId xmlns:a16="http://schemas.microsoft.com/office/drawing/2014/main" id="{8863C7F7-8B99-4A39-BA15-F2DA96D8069D}"/>
              </a:ext>
            </a:extLst>
          </p:cNvPr>
          <p:cNvPicPr>
            <a:picLocks noChangeAspect="1"/>
          </p:cNvPicPr>
          <p:nvPr/>
        </p:nvPicPr>
        <p:blipFill>
          <a:blip r:embed="rId2"/>
          <a:stretch>
            <a:fillRect/>
          </a:stretch>
        </p:blipFill>
        <p:spPr>
          <a:xfrm>
            <a:off x="6433614" y="3971730"/>
            <a:ext cx="2560542" cy="1920406"/>
          </a:xfrm>
          <a:prstGeom prst="rect">
            <a:avLst/>
          </a:prstGeom>
        </p:spPr>
      </p:pic>
      <p:pic>
        <p:nvPicPr>
          <p:cNvPr id="5" name="Immagine 4">
            <a:extLst>
              <a:ext uri="{FF2B5EF4-FFF2-40B4-BE49-F238E27FC236}">
                <a16:creationId xmlns:a16="http://schemas.microsoft.com/office/drawing/2014/main" id="{C64250F7-4C70-46BC-888D-99BABF893ED3}"/>
              </a:ext>
            </a:extLst>
          </p:cNvPr>
          <p:cNvPicPr>
            <a:picLocks noChangeAspect="1"/>
          </p:cNvPicPr>
          <p:nvPr/>
        </p:nvPicPr>
        <p:blipFill>
          <a:blip r:embed="rId3"/>
          <a:stretch>
            <a:fillRect/>
          </a:stretch>
        </p:blipFill>
        <p:spPr>
          <a:xfrm>
            <a:off x="5710496" y="3070450"/>
            <a:ext cx="1938696" cy="2060627"/>
          </a:xfrm>
          <a:prstGeom prst="rect">
            <a:avLst/>
          </a:prstGeom>
        </p:spPr>
      </p:pic>
      <p:pic>
        <p:nvPicPr>
          <p:cNvPr id="6" name="Immagine 5">
            <a:extLst>
              <a:ext uri="{FF2B5EF4-FFF2-40B4-BE49-F238E27FC236}">
                <a16:creationId xmlns:a16="http://schemas.microsoft.com/office/drawing/2014/main" id="{7A7939EF-0A95-442B-8242-F14568768370}"/>
              </a:ext>
            </a:extLst>
          </p:cNvPr>
          <p:cNvPicPr>
            <a:picLocks noChangeAspect="1"/>
          </p:cNvPicPr>
          <p:nvPr/>
        </p:nvPicPr>
        <p:blipFill>
          <a:blip r:embed="rId4"/>
          <a:stretch>
            <a:fillRect/>
          </a:stretch>
        </p:blipFill>
        <p:spPr>
          <a:xfrm rot="3008590">
            <a:off x="6947403" y="3136002"/>
            <a:ext cx="1572904" cy="1542422"/>
          </a:xfrm>
          <a:prstGeom prst="rect">
            <a:avLst/>
          </a:prstGeom>
        </p:spPr>
      </p:pic>
      <p:pic>
        <p:nvPicPr>
          <p:cNvPr id="7" name="Immagine 6">
            <a:extLst>
              <a:ext uri="{FF2B5EF4-FFF2-40B4-BE49-F238E27FC236}">
                <a16:creationId xmlns:a16="http://schemas.microsoft.com/office/drawing/2014/main" id="{6E421CE8-3D37-4EEC-8719-E397C7501615}"/>
              </a:ext>
            </a:extLst>
          </p:cNvPr>
          <p:cNvPicPr>
            <a:picLocks noChangeAspect="1"/>
          </p:cNvPicPr>
          <p:nvPr/>
        </p:nvPicPr>
        <p:blipFill>
          <a:blip r:embed="rId5"/>
          <a:stretch>
            <a:fillRect/>
          </a:stretch>
        </p:blipFill>
        <p:spPr>
          <a:xfrm rot="20169064">
            <a:off x="7576712" y="3813820"/>
            <a:ext cx="1591194" cy="1371719"/>
          </a:xfrm>
          <a:prstGeom prst="rect">
            <a:avLst/>
          </a:prstGeom>
        </p:spPr>
      </p:pic>
      <p:pic>
        <p:nvPicPr>
          <p:cNvPr id="9" name="Immagine 8" descr="Immagine che contiene persona, interni, piccolo, computer&#10;&#10;Descrizione generata automaticamente">
            <a:extLst>
              <a:ext uri="{FF2B5EF4-FFF2-40B4-BE49-F238E27FC236}">
                <a16:creationId xmlns:a16="http://schemas.microsoft.com/office/drawing/2014/main" id="{BEA0289E-EE75-4372-8EA1-28C693068D9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18217" y="3676863"/>
            <a:ext cx="3322910" cy="2215273"/>
          </a:xfrm>
          <a:prstGeom prst="rect">
            <a:avLst/>
          </a:prstGeom>
        </p:spPr>
      </p:pic>
      <p:pic>
        <p:nvPicPr>
          <p:cNvPr id="8" name="Immagine 7">
            <a:hlinkClick r:id="rId8" action="ppaction://hlinksldjump"/>
            <a:extLst>
              <a:ext uri="{FF2B5EF4-FFF2-40B4-BE49-F238E27FC236}">
                <a16:creationId xmlns:a16="http://schemas.microsoft.com/office/drawing/2014/main" id="{15D7528C-48DD-45AF-83F2-9D2B6D2DB73F}"/>
              </a:ext>
            </a:extLst>
          </p:cNvPr>
          <p:cNvPicPr>
            <a:picLocks noChangeAspect="1"/>
          </p:cNvPicPr>
          <p:nvPr/>
        </p:nvPicPr>
        <p:blipFill>
          <a:blip r:embed="rId9"/>
          <a:stretch>
            <a:fillRect/>
          </a:stretch>
        </p:blipFill>
        <p:spPr>
          <a:xfrm>
            <a:off x="4492835" y="6184778"/>
            <a:ext cx="1926503" cy="1298561"/>
          </a:xfrm>
          <a:prstGeom prst="rect">
            <a:avLst/>
          </a:prstGeom>
        </p:spPr>
      </p:pic>
    </p:spTree>
    <p:extLst>
      <p:ext uri="{BB962C8B-B14F-4D97-AF65-F5344CB8AC3E}">
        <p14:creationId xmlns:p14="http://schemas.microsoft.com/office/powerpoint/2010/main" val="282779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1E3D022-DBD0-4C04-92A0-5A7B95CFFEC0}"/>
              </a:ext>
            </a:extLst>
          </p:cNvPr>
          <p:cNvSpPr/>
          <p:nvPr/>
        </p:nvSpPr>
        <p:spPr>
          <a:xfrm>
            <a:off x="2424747" y="677201"/>
            <a:ext cx="5662284" cy="530545"/>
          </a:xfrm>
          <a:prstGeom prst="rect">
            <a:avLst/>
          </a:prstGeom>
          <a:noFill/>
        </p:spPr>
        <p:txBody>
          <a:bodyPr wrap="none" lIns="98693" tIns="49347" rIns="98693" bIns="49347">
            <a:spAutoFit/>
          </a:bodyPr>
          <a:lstStyle/>
          <a:p>
            <a:pPr algn="ctr">
              <a:defRPr/>
            </a:pPr>
            <a:r>
              <a:rPr lang="it-IT" sz="2800" b="1" dirty="0">
                <a:ln w="22225">
                  <a:solidFill>
                    <a:schemeClr val="accent2"/>
                  </a:solidFill>
                  <a:prstDash val="solid"/>
                </a:ln>
                <a:solidFill>
                  <a:schemeClr val="accent5">
                    <a:lumMod val="75000"/>
                  </a:schemeClr>
                </a:solidFill>
                <a:latin typeface="Times New Roman" panose="02020603050405020304" pitchFamily="18" charset="0"/>
                <a:cs typeface="Times New Roman" panose="02020603050405020304" pitchFamily="18" charset="0"/>
              </a:rPr>
              <a:t>Griglia di osservazione … In itinere</a:t>
            </a:r>
          </a:p>
        </p:txBody>
      </p:sp>
      <p:graphicFrame>
        <p:nvGraphicFramePr>
          <p:cNvPr id="4" name="Tabella 3">
            <a:extLst>
              <a:ext uri="{FF2B5EF4-FFF2-40B4-BE49-F238E27FC236}">
                <a16:creationId xmlns:a16="http://schemas.microsoft.com/office/drawing/2014/main" id="{14867429-2DE8-4937-A42D-F7F0862FFB34}"/>
              </a:ext>
            </a:extLst>
          </p:cNvPr>
          <p:cNvGraphicFramePr>
            <a:graphicFrameLocks noGrp="1"/>
          </p:cNvGraphicFramePr>
          <p:nvPr>
            <p:extLst>
              <p:ext uri="{D42A27DB-BD31-4B8C-83A1-F6EECF244321}">
                <p14:modId xmlns:p14="http://schemas.microsoft.com/office/powerpoint/2010/main" val="3738919891"/>
              </p:ext>
            </p:extLst>
          </p:nvPr>
        </p:nvGraphicFramePr>
        <p:xfrm>
          <a:off x="1022888" y="1510349"/>
          <a:ext cx="9000816" cy="4459973"/>
        </p:xfrm>
        <a:graphic>
          <a:graphicData uri="http://schemas.openxmlformats.org/drawingml/2006/table">
            <a:tbl>
              <a:tblPr firstRow="1" bandRow="1">
                <a:tableStyleId>{5C22544A-7EE6-4342-B048-85BDC9FD1C3A}</a:tableStyleId>
              </a:tblPr>
              <a:tblGrid>
                <a:gridCol w="3963676">
                  <a:extLst>
                    <a:ext uri="{9D8B030D-6E8A-4147-A177-3AD203B41FA5}">
                      <a16:colId xmlns:a16="http://schemas.microsoft.com/office/drawing/2014/main" val="20000"/>
                    </a:ext>
                  </a:extLst>
                </a:gridCol>
                <a:gridCol w="1295264">
                  <a:extLst>
                    <a:ext uri="{9D8B030D-6E8A-4147-A177-3AD203B41FA5}">
                      <a16:colId xmlns:a16="http://schemas.microsoft.com/office/drawing/2014/main" val="20001"/>
                    </a:ext>
                  </a:extLst>
                </a:gridCol>
                <a:gridCol w="1367223">
                  <a:extLst>
                    <a:ext uri="{9D8B030D-6E8A-4147-A177-3AD203B41FA5}">
                      <a16:colId xmlns:a16="http://schemas.microsoft.com/office/drawing/2014/main" val="20002"/>
                    </a:ext>
                  </a:extLst>
                </a:gridCol>
                <a:gridCol w="1511142">
                  <a:extLst>
                    <a:ext uri="{9D8B030D-6E8A-4147-A177-3AD203B41FA5}">
                      <a16:colId xmlns:a16="http://schemas.microsoft.com/office/drawing/2014/main" val="20003"/>
                    </a:ext>
                  </a:extLst>
                </a:gridCol>
                <a:gridCol w="863511">
                  <a:extLst>
                    <a:ext uri="{9D8B030D-6E8A-4147-A177-3AD203B41FA5}">
                      <a16:colId xmlns:a16="http://schemas.microsoft.com/office/drawing/2014/main" val="20004"/>
                    </a:ext>
                  </a:extLst>
                </a:gridCol>
              </a:tblGrid>
              <a:tr h="444169">
                <a:tc>
                  <a:txBody>
                    <a:bodyPr/>
                    <a:lstStyle/>
                    <a:p>
                      <a:r>
                        <a:rPr lang="it-IT" sz="1900" dirty="0"/>
                        <a:t>INDICATORI</a:t>
                      </a:r>
                    </a:p>
                  </a:txBody>
                  <a:tcPr marL="91378" marR="91378" marT="45695" marB="45695"/>
                </a:tc>
                <a:tc>
                  <a:txBody>
                    <a:bodyPr/>
                    <a:lstStyle/>
                    <a:p>
                      <a:pPr algn="ctr"/>
                      <a:r>
                        <a:rPr lang="it-IT" sz="1900" dirty="0"/>
                        <a:t>SEMPRE</a:t>
                      </a:r>
                    </a:p>
                  </a:txBody>
                  <a:tcPr marL="91378" marR="91378" marT="45695" marB="45695"/>
                </a:tc>
                <a:tc>
                  <a:txBody>
                    <a:bodyPr/>
                    <a:lstStyle/>
                    <a:p>
                      <a:pPr algn="ctr"/>
                      <a:r>
                        <a:rPr lang="it-IT" sz="1900" dirty="0"/>
                        <a:t>SPESSO</a:t>
                      </a:r>
                    </a:p>
                  </a:txBody>
                  <a:tcPr marL="91378" marR="91378" marT="45695" marB="45695"/>
                </a:tc>
                <a:tc>
                  <a:txBody>
                    <a:bodyPr/>
                    <a:lstStyle/>
                    <a:p>
                      <a:pPr algn="ctr"/>
                      <a:r>
                        <a:rPr lang="it-IT" sz="1900" dirty="0"/>
                        <a:t>TALVOLTA</a:t>
                      </a:r>
                    </a:p>
                  </a:txBody>
                  <a:tcPr marL="91378" marR="91378" marT="45695" marB="45695"/>
                </a:tc>
                <a:tc>
                  <a:txBody>
                    <a:bodyPr/>
                    <a:lstStyle/>
                    <a:p>
                      <a:pPr algn="ctr"/>
                      <a:r>
                        <a:rPr lang="it-IT" sz="1900" dirty="0"/>
                        <a:t>MAI</a:t>
                      </a:r>
                    </a:p>
                  </a:txBody>
                  <a:tcPr marL="91378" marR="91378" marT="45695" marB="45695"/>
                </a:tc>
                <a:extLst>
                  <a:ext uri="{0D108BD9-81ED-4DB2-BD59-A6C34878D82A}">
                    <a16:rowId xmlns:a16="http://schemas.microsoft.com/office/drawing/2014/main" val="10000"/>
                  </a:ext>
                </a:extLst>
              </a:tr>
              <a:tr h="419464">
                <a:tc>
                  <a:txBody>
                    <a:bodyPr/>
                    <a:lstStyle/>
                    <a:p>
                      <a:pPr algn="l"/>
                      <a:r>
                        <a:rPr lang="it-IT" sz="2000" dirty="0">
                          <a:solidFill>
                            <a:schemeClr val="accent5">
                              <a:lumMod val="75000"/>
                            </a:schemeClr>
                          </a:solidFill>
                          <a:latin typeface="Times New Roman" panose="02020603050405020304" pitchFamily="18" charset="0"/>
                          <a:cs typeface="Times New Roman" panose="02020603050405020304" pitchFamily="18" charset="0"/>
                        </a:rPr>
                        <a:t>Lavora</a:t>
                      </a:r>
                      <a:r>
                        <a:rPr lang="it-IT" sz="2000" baseline="0" dirty="0">
                          <a:solidFill>
                            <a:schemeClr val="accent5">
                              <a:lumMod val="75000"/>
                            </a:schemeClr>
                          </a:solidFill>
                          <a:latin typeface="Times New Roman" panose="02020603050405020304" pitchFamily="18" charset="0"/>
                          <a:cs typeface="Times New Roman" panose="02020603050405020304" pitchFamily="18" charset="0"/>
                        </a:rPr>
                        <a:t> in modo autonomo</a:t>
                      </a:r>
                      <a:endParaRPr lang="it-IT" sz="2000" dirty="0">
                        <a:solidFill>
                          <a:schemeClr val="accent5">
                            <a:lumMod val="75000"/>
                          </a:schemeClr>
                        </a:solidFill>
                        <a:latin typeface="Times New Roman" panose="02020603050405020304" pitchFamily="18" charset="0"/>
                        <a:cs typeface="Times New Roman" panose="02020603050405020304" pitchFamily="18" charset="0"/>
                      </a:endParaRP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1"/>
                  </a:ext>
                </a:extLst>
              </a:tr>
              <a:tr h="647725">
                <a:tc>
                  <a:txBody>
                    <a:bodyP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Dimostrato tempi di   concentrazione e di attenzione adeguati</a:t>
                      </a: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2"/>
                  </a:ext>
                </a:extLst>
              </a:tr>
              <a:tr h="380796">
                <a:tc>
                  <a:txBody>
                    <a:bodyP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Comunica con i compagni</a:t>
                      </a: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3"/>
                  </a:ext>
                </a:extLst>
              </a:tr>
              <a:tr h="670201">
                <a:tc>
                  <a:txBody>
                    <a:bodyP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Lavora volentieri</a:t>
                      </a:r>
                      <a:r>
                        <a:rPr lang="it-IT" sz="2000" baseline="0" dirty="0">
                          <a:solidFill>
                            <a:schemeClr val="accent5">
                              <a:lumMod val="75000"/>
                            </a:schemeClr>
                          </a:solidFill>
                          <a:latin typeface="Times New Roman" panose="02020603050405020304" pitchFamily="18" charset="0"/>
                          <a:cs typeface="Times New Roman" panose="02020603050405020304" pitchFamily="18" charset="0"/>
                        </a:rPr>
                        <a:t> nelle attività di coppia e di gruppo</a:t>
                      </a:r>
                      <a:endParaRPr lang="it-IT" sz="2000" dirty="0">
                        <a:solidFill>
                          <a:schemeClr val="accent5">
                            <a:lumMod val="75000"/>
                          </a:schemeClr>
                        </a:solidFill>
                        <a:latin typeface="Times New Roman" panose="02020603050405020304" pitchFamily="18" charset="0"/>
                        <a:cs typeface="Times New Roman" panose="02020603050405020304" pitchFamily="18" charset="0"/>
                      </a:endParaRP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4"/>
                  </a:ext>
                </a:extLst>
              </a:tr>
              <a:tr h="670201">
                <a:tc>
                  <a:txBody>
                    <a:bodyP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Manifesta atteggiamenti collaborativi</a:t>
                      </a: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5"/>
                  </a:ext>
                </a:extLst>
              </a:tr>
              <a:tr h="380796">
                <a:tc>
                  <a:txBody>
                    <a:bodyP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Si impegna in modo adeguato</a:t>
                      </a: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6"/>
                  </a:ext>
                </a:extLst>
              </a:tr>
              <a:tr h="670201">
                <a:tc>
                  <a:txBody>
                    <a:bodyPr/>
                    <a:lstStyle/>
                    <a:p>
                      <a:r>
                        <a:rPr lang="it-IT" sz="2000" dirty="0">
                          <a:solidFill>
                            <a:schemeClr val="accent5">
                              <a:lumMod val="75000"/>
                            </a:schemeClr>
                          </a:solidFill>
                          <a:latin typeface="Times New Roman" panose="02020603050405020304" pitchFamily="18" charset="0"/>
                          <a:cs typeface="Times New Roman" panose="02020603050405020304" pitchFamily="18" charset="0"/>
                        </a:rPr>
                        <a:t>Mostra interesse per le attività proposte</a:t>
                      </a:r>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tc>
                  <a:txBody>
                    <a:bodyPr/>
                    <a:lstStyle/>
                    <a:p>
                      <a:endParaRPr lang="it-IT" sz="1900" dirty="0"/>
                    </a:p>
                  </a:txBody>
                  <a:tcPr marL="91378" marR="91378" marT="45695" marB="45695"/>
                </a:tc>
                <a:extLst>
                  <a:ext uri="{0D108BD9-81ED-4DB2-BD59-A6C34878D82A}">
                    <a16:rowId xmlns:a16="http://schemas.microsoft.com/office/drawing/2014/main" val="10007"/>
                  </a:ext>
                </a:extLst>
              </a:tr>
            </a:tbl>
          </a:graphicData>
        </a:graphic>
      </p:graphicFrame>
      <p:pic>
        <p:nvPicPr>
          <p:cNvPr id="27707" name="Immagine 5" descr="matita.png">
            <a:extLst>
              <a:ext uri="{FF2B5EF4-FFF2-40B4-BE49-F238E27FC236}">
                <a16:creationId xmlns:a16="http://schemas.microsoft.com/office/drawing/2014/main" id="{CA81B53E-C9F9-4BCF-8F5F-1EDAD0B64C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4826" y="5484771"/>
            <a:ext cx="1564289" cy="20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8" name="Immagine 6" descr="matita.png">
            <a:extLst>
              <a:ext uri="{FF2B5EF4-FFF2-40B4-BE49-F238E27FC236}">
                <a16:creationId xmlns:a16="http://schemas.microsoft.com/office/drawing/2014/main" id="{9275BBFA-21B5-438E-A867-86980B7E32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300000">
            <a:off x="6822380" y="3165893"/>
            <a:ext cx="1074772" cy="201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9" name="Immagine 7" descr="matita.png">
            <a:extLst>
              <a:ext uri="{FF2B5EF4-FFF2-40B4-BE49-F238E27FC236}">
                <a16:creationId xmlns:a16="http://schemas.microsoft.com/office/drawing/2014/main" id="{CDB63354-1A34-422A-B3B3-FFB657E7C0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734610" y="4880360"/>
            <a:ext cx="1564289" cy="200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0" name="Immagine 8" descr="matita.png">
            <a:extLst>
              <a:ext uri="{FF2B5EF4-FFF2-40B4-BE49-F238E27FC236}">
                <a16:creationId xmlns:a16="http://schemas.microsoft.com/office/drawing/2014/main" id="{6965190B-9262-4ACD-93CE-2B89DA734E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320000">
            <a:off x="8083616" y="2541679"/>
            <a:ext cx="1564289" cy="200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hlinkClick r:id="rId4" action="ppaction://hlinksldjump"/>
            <a:extLst>
              <a:ext uri="{FF2B5EF4-FFF2-40B4-BE49-F238E27FC236}">
                <a16:creationId xmlns:a16="http://schemas.microsoft.com/office/drawing/2014/main" id="{A919E2D9-711B-4231-8C7B-2F0D139BE9DE}"/>
              </a:ext>
            </a:extLst>
          </p:cNvPr>
          <p:cNvPicPr>
            <a:picLocks noChangeAspect="1"/>
          </p:cNvPicPr>
          <p:nvPr/>
        </p:nvPicPr>
        <p:blipFill>
          <a:blip r:embed="rId5"/>
          <a:stretch>
            <a:fillRect/>
          </a:stretch>
        </p:blipFill>
        <p:spPr>
          <a:xfrm>
            <a:off x="3824111" y="6209191"/>
            <a:ext cx="1929300" cy="1298247"/>
          </a:xfrm>
          <a:prstGeom prst="rect">
            <a:avLst/>
          </a:prstGeom>
        </p:spPr>
      </p:pic>
    </p:spTree>
    <p:extLst>
      <p:ext uri="{BB962C8B-B14F-4D97-AF65-F5344CB8AC3E}">
        <p14:creationId xmlns:p14="http://schemas.microsoft.com/office/powerpoint/2010/main" val="485021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710"/>
                                        </p:tgtEl>
                                        <p:attrNameLst>
                                          <p:attrName>style.visibility</p:attrName>
                                        </p:attrNameLst>
                                      </p:cBhvr>
                                      <p:to>
                                        <p:strVal val="visible"/>
                                      </p:to>
                                    </p:set>
                                    <p:anim calcmode="lin" valueType="num">
                                      <p:cBhvr additive="base">
                                        <p:cTn id="7" dur="500" fill="hold"/>
                                        <p:tgtEl>
                                          <p:spTgt spid="27710"/>
                                        </p:tgtEl>
                                        <p:attrNameLst>
                                          <p:attrName>ppt_x</p:attrName>
                                        </p:attrNameLst>
                                      </p:cBhvr>
                                      <p:tavLst>
                                        <p:tav tm="0">
                                          <p:val>
                                            <p:strVal val="#ppt_x"/>
                                          </p:val>
                                        </p:tav>
                                        <p:tav tm="100000">
                                          <p:val>
                                            <p:strVal val="#ppt_x"/>
                                          </p:val>
                                        </p:tav>
                                      </p:tavLst>
                                    </p:anim>
                                    <p:anim calcmode="lin" valueType="num">
                                      <p:cBhvr additive="base">
                                        <p:cTn id="8" dur="500" fill="hold"/>
                                        <p:tgtEl>
                                          <p:spTgt spid="277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708"/>
                                        </p:tgtEl>
                                        <p:attrNameLst>
                                          <p:attrName>style.visibility</p:attrName>
                                        </p:attrNameLst>
                                      </p:cBhvr>
                                      <p:to>
                                        <p:strVal val="visible"/>
                                      </p:to>
                                    </p:set>
                                    <p:anim calcmode="lin" valueType="num">
                                      <p:cBhvr additive="base">
                                        <p:cTn id="12" dur="500" fill="hold"/>
                                        <p:tgtEl>
                                          <p:spTgt spid="27708"/>
                                        </p:tgtEl>
                                        <p:attrNameLst>
                                          <p:attrName>ppt_x</p:attrName>
                                        </p:attrNameLst>
                                      </p:cBhvr>
                                      <p:tavLst>
                                        <p:tav tm="0">
                                          <p:val>
                                            <p:strVal val="#ppt_x"/>
                                          </p:val>
                                        </p:tav>
                                        <p:tav tm="100000">
                                          <p:val>
                                            <p:strVal val="#ppt_x"/>
                                          </p:val>
                                        </p:tav>
                                      </p:tavLst>
                                    </p:anim>
                                    <p:anim calcmode="lin" valueType="num">
                                      <p:cBhvr additive="base">
                                        <p:cTn id="13" dur="500" fill="hold"/>
                                        <p:tgtEl>
                                          <p:spTgt spid="2770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7709"/>
                                        </p:tgtEl>
                                        <p:attrNameLst>
                                          <p:attrName>style.visibility</p:attrName>
                                        </p:attrNameLst>
                                      </p:cBhvr>
                                      <p:to>
                                        <p:strVal val="visible"/>
                                      </p:to>
                                    </p:set>
                                    <p:anim calcmode="lin" valueType="num">
                                      <p:cBhvr additive="base">
                                        <p:cTn id="17" dur="500" fill="hold"/>
                                        <p:tgtEl>
                                          <p:spTgt spid="27709"/>
                                        </p:tgtEl>
                                        <p:attrNameLst>
                                          <p:attrName>ppt_x</p:attrName>
                                        </p:attrNameLst>
                                      </p:cBhvr>
                                      <p:tavLst>
                                        <p:tav tm="0">
                                          <p:val>
                                            <p:strVal val="#ppt_x"/>
                                          </p:val>
                                        </p:tav>
                                        <p:tav tm="100000">
                                          <p:val>
                                            <p:strVal val="#ppt_x"/>
                                          </p:val>
                                        </p:tav>
                                      </p:tavLst>
                                    </p:anim>
                                    <p:anim calcmode="lin" valueType="num">
                                      <p:cBhvr additive="base">
                                        <p:cTn id="18" dur="500" fill="hold"/>
                                        <p:tgtEl>
                                          <p:spTgt spid="2770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7707"/>
                                        </p:tgtEl>
                                        <p:attrNameLst>
                                          <p:attrName>style.visibility</p:attrName>
                                        </p:attrNameLst>
                                      </p:cBhvr>
                                      <p:to>
                                        <p:strVal val="visible"/>
                                      </p:to>
                                    </p:set>
                                    <p:anim calcmode="lin" valueType="num">
                                      <p:cBhvr additive="base">
                                        <p:cTn id="22" dur="500" fill="hold"/>
                                        <p:tgtEl>
                                          <p:spTgt spid="27707"/>
                                        </p:tgtEl>
                                        <p:attrNameLst>
                                          <p:attrName>ppt_x</p:attrName>
                                        </p:attrNameLst>
                                      </p:cBhvr>
                                      <p:tavLst>
                                        <p:tav tm="0">
                                          <p:val>
                                            <p:strVal val="#ppt_x"/>
                                          </p:val>
                                        </p:tav>
                                        <p:tav tm="100000">
                                          <p:val>
                                            <p:strVal val="#ppt_x"/>
                                          </p:val>
                                        </p:tav>
                                      </p:tavLst>
                                    </p:anim>
                                    <p:anim calcmode="lin" valueType="num">
                                      <p:cBhvr additive="base">
                                        <p:cTn id="23" dur="500" fill="hold"/>
                                        <p:tgtEl>
                                          <p:spTgt spid="277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gnaposto testo 16"/>
          <p:cNvSpPr>
            <a:spLocks noGrp="1"/>
          </p:cNvSpPr>
          <p:nvPr>
            <p:ph type="body" sz="half" idx="4294967295"/>
          </p:nvPr>
        </p:nvSpPr>
        <p:spPr>
          <a:xfrm>
            <a:off x="3541699" y="1942822"/>
            <a:ext cx="4638675" cy="4003675"/>
          </a:xfrm>
        </p:spPr>
        <p:txBody>
          <a:bodyPr>
            <a:normAutofit fontScale="92500" lnSpcReduction="10000"/>
          </a:bodyPr>
          <a:lstStyle/>
          <a:p>
            <a:r>
              <a:rPr lang="it-IT" sz="2100" dirty="0">
                <a:solidFill>
                  <a:schemeClr val="accent5">
                    <a:lumMod val="75000"/>
                  </a:schemeClr>
                </a:solidFill>
                <a:latin typeface="Times New Roman" panose="02020603050405020304" pitchFamily="18" charset="0"/>
                <a:cs typeface="Times New Roman" panose="02020603050405020304" pitchFamily="18" charset="0"/>
              </a:rPr>
              <a:t>Gli alunni utilizzando le risorse e gli strumenti di cui dispongono in quel momento, facendo quindi emergere le proprie preconoscenze, inizieranno la loro ricerca, ogni componente del gruppo avrà un ruolo differente: l’alunno con DSA sarà scelto come relatore(punto di forza), un altro dovrà scrivere tutto ciò che dovrà appuntarsi relativo alla ricerca, un altro dovrà disegnare e uno sarà il ricercatore digitale. Nel gruppo dove e’ presente l’alunno certificato con legge 104/92 , i ruoli saranno sempre distinti in base ai punti di forza e ai punti di debolezza.</a:t>
            </a:r>
          </a:p>
        </p:txBody>
      </p:sp>
      <p:sp>
        <p:nvSpPr>
          <p:cNvPr id="18" name="Rettangolo 17"/>
          <p:cNvSpPr/>
          <p:nvPr/>
        </p:nvSpPr>
        <p:spPr>
          <a:xfrm>
            <a:off x="2767428" y="932517"/>
            <a:ext cx="5618719" cy="511870"/>
          </a:xfrm>
          <a:prstGeom prst="rect">
            <a:avLst/>
          </a:prstGeom>
          <a:noFill/>
        </p:spPr>
        <p:txBody>
          <a:bodyPr wrap="none" lIns="80201" tIns="40100" rIns="80201" bIns="40100">
            <a:spAutoFit/>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STEP 1 DELL’Esperienza riflessiva</a:t>
            </a:r>
          </a:p>
        </p:txBody>
      </p:sp>
      <p:pic>
        <p:nvPicPr>
          <p:cNvPr id="11" name="Immagine 10">
            <a:hlinkClick r:id="rId2" action="ppaction://hlinksldjump"/>
            <a:extLst>
              <a:ext uri="{FF2B5EF4-FFF2-40B4-BE49-F238E27FC236}">
                <a16:creationId xmlns:a16="http://schemas.microsoft.com/office/drawing/2014/main" id="{BC8D3768-EBC2-439A-8200-411593199355}"/>
              </a:ext>
            </a:extLst>
          </p:cNvPr>
          <p:cNvPicPr>
            <a:picLocks noChangeAspect="1"/>
          </p:cNvPicPr>
          <p:nvPr/>
        </p:nvPicPr>
        <p:blipFill>
          <a:blip r:embed="rId3"/>
          <a:stretch>
            <a:fillRect/>
          </a:stretch>
        </p:blipFill>
        <p:spPr>
          <a:xfrm>
            <a:off x="8087973" y="5486401"/>
            <a:ext cx="1929300" cy="1298247"/>
          </a:xfrm>
          <a:prstGeom prst="rect">
            <a:avLst/>
          </a:prstGeom>
        </p:spPr>
      </p:pic>
      <p:pic>
        <p:nvPicPr>
          <p:cNvPr id="3" name="Immagine 2">
            <a:extLst>
              <a:ext uri="{FF2B5EF4-FFF2-40B4-BE49-F238E27FC236}">
                <a16:creationId xmlns:a16="http://schemas.microsoft.com/office/drawing/2014/main" id="{D30F085B-5E39-4B76-96D9-759338F107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5218" y="1995916"/>
            <a:ext cx="2406844" cy="1718695"/>
          </a:xfrm>
          <a:prstGeom prst="rect">
            <a:avLst/>
          </a:prstGeom>
        </p:spPr>
      </p:pic>
      <p:pic>
        <p:nvPicPr>
          <p:cNvPr id="6" name="Immagine 5">
            <a:extLst>
              <a:ext uri="{FF2B5EF4-FFF2-40B4-BE49-F238E27FC236}">
                <a16:creationId xmlns:a16="http://schemas.microsoft.com/office/drawing/2014/main" id="{BAF10596-A549-4C41-A121-CF0F12F383C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703514">
            <a:off x="8249783" y="1897190"/>
            <a:ext cx="1658354" cy="1244350"/>
          </a:xfrm>
          <a:prstGeom prst="rect">
            <a:avLst/>
          </a:prstGeom>
        </p:spPr>
      </p:pic>
      <p:pic>
        <p:nvPicPr>
          <p:cNvPr id="9" name="Immagine 8" descr="Immagine che contiene strumento scrittorio, stazionario, matita&#10;&#10;Descrizione generata automaticamente">
            <a:extLst>
              <a:ext uri="{FF2B5EF4-FFF2-40B4-BE49-F238E27FC236}">
                <a16:creationId xmlns:a16="http://schemas.microsoft.com/office/drawing/2014/main" id="{FB122A68-A8CE-4809-9845-5370A27A627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55580" y="5486401"/>
            <a:ext cx="3013033" cy="1457084"/>
          </a:xfrm>
          <a:prstGeom prst="rect">
            <a:avLst/>
          </a:prstGeom>
        </p:spPr>
      </p:pic>
    </p:spTree>
    <p:extLst>
      <p:ext uri="{BB962C8B-B14F-4D97-AF65-F5344CB8AC3E}">
        <p14:creationId xmlns:p14="http://schemas.microsoft.com/office/powerpoint/2010/main" val="2872840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p:cNvSpPr/>
          <p:nvPr/>
        </p:nvSpPr>
        <p:spPr>
          <a:xfrm>
            <a:off x="2963346" y="932517"/>
            <a:ext cx="5226881" cy="511870"/>
          </a:xfrm>
          <a:prstGeom prst="rect">
            <a:avLst/>
          </a:prstGeom>
          <a:noFill/>
        </p:spPr>
        <p:txBody>
          <a:bodyPr wrap="none" lIns="80201" tIns="40100" rIns="80201" bIns="40100">
            <a:spAutoFit/>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STEP  Fase della comunicazione:</a:t>
            </a:r>
          </a:p>
        </p:txBody>
      </p:sp>
      <p:pic>
        <p:nvPicPr>
          <p:cNvPr id="11" name="Immagine 10">
            <a:hlinkClick r:id="rId2" action="ppaction://hlinksldjump"/>
            <a:extLst>
              <a:ext uri="{FF2B5EF4-FFF2-40B4-BE49-F238E27FC236}">
                <a16:creationId xmlns:a16="http://schemas.microsoft.com/office/drawing/2014/main" id="{BC8D3768-EBC2-439A-8200-411593199355}"/>
              </a:ext>
            </a:extLst>
          </p:cNvPr>
          <p:cNvPicPr>
            <a:picLocks noChangeAspect="1"/>
          </p:cNvPicPr>
          <p:nvPr/>
        </p:nvPicPr>
        <p:blipFill>
          <a:blip r:embed="rId3"/>
          <a:stretch>
            <a:fillRect/>
          </a:stretch>
        </p:blipFill>
        <p:spPr>
          <a:xfrm>
            <a:off x="4382050" y="6258253"/>
            <a:ext cx="1929300" cy="1298247"/>
          </a:xfrm>
          <a:prstGeom prst="rect">
            <a:avLst/>
          </a:prstGeom>
        </p:spPr>
      </p:pic>
      <p:sp>
        <p:nvSpPr>
          <p:cNvPr id="3" name="CasellaDiTesto 2">
            <a:extLst>
              <a:ext uri="{FF2B5EF4-FFF2-40B4-BE49-F238E27FC236}">
                <a16:creationId xmlns:a16="http://schemas.microsoft.com/office/drawing/2014/main" id="{7479112D-0314-4ED8-A976-A5F14BC60DC0}"/>
              </a:ext>
            </a:extLst>
          </p:cNvPr>
          <p:cNvSpPr txBox="1"/>
          <p:nvPr/>
        </p:nvSpPr>
        <p:spPr>
          <a:xfrm>
            <a:off x="2889747" y="1999910"/>
            <a:ext cx="5497608" cy="1200329"/>
          </a:xfrm>
          <a:prstGeom prst="rect">
            <a:avLst/>
          </a:prstGeom>
          <a:no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Gli alunni(il portavoce del gruppo scelto dal docente) espongono la loro ricerca con le loro considerazioni spiegando il perché’ sono definiti mammiferi marini, il discorso e’ accompagnato anche da disegni.</a:t>
            </a:r>
          </a:p>
        </p:txBody>
      </p:sp>
      <p:pic>
        <p:nvPicPr>
          <p:cNvPr id="4" name="Immagine 3" descr="Immagine che contiene testo, carretto&#10;&#10;Descrizione generata automaticamente">
            <a:extLst>
              <a:ext uri="{FF2B5EF4-FFF2-40B4-BE49-F238E27FC236}">
                <a16:creationId xmlns:a16="http://schemas.microsoft.com/office/drawing/2014/main" id="{7B177D4B-1234-4D89-88CF-F1B50545EE9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6947" y="3499514"/>
            <a:ext cx="3625649" cy="312446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A7737075-6095-4D0C-A75A-798EEC44244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99564" y="3642658"/>
            <a:ext cx="2981325" cy="2981325"/>
          </a:xfrm>
          <a:prstGeom prst="rect">
            <a:avLst/>
          </a:prstGeom>
        </p:spPr>
      </p:pic>
    </p:spTree>
    <p:extLst>
      <p:ext uri="{BB962C8B-B14F-4D97-AF65-F5344CB8AC3E}">
        <p14:creationId xmlns:p14="http://schemas.microsoft.com/office/powerpoint/2010/main" val="1123157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7D3726A-3081-4D5F-8B45-CD9E85C1DC09}"/>
              </a:ext>
            </a:extLst>
          </p:cNvPr>
          <p:cNvSpPr/>
          <p:nvPr/>
        </p:nvSpPr>
        <p:spPr>
          <a:xfrm>
            <a:off x="3445794" y="767264"/>
            <a:ext cx="3801812" cy="511870"/>
          </a:xfrm>
          <a:prstGeom prst="rect">
            <a:avLst/>
          </a:prstGeom>
          <a:noFill/>
        </p:spPr>
        <p:txBody>
          <a:bodyPr wrap="none" lIns="80201" tIns="40100" rIns="80201" bIns="40100">
            <a:spAutoFit/>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STEP  Fase dell’analisi:</a:t>
            </a:r>
          </a:p>
        </p:txBody>
      </p:sp>
      <p:sp>
        <p:nvSpPr>
          <p:cNvPr id="3" name="CasellaDiTesto 2">
            <a:extLst>
              <a:ext uri="{FF2B5EF4-FFF2-40B4-BE49-F238E27FC236}">
                <a16:creationId xmlns:a16="http://schemas.microsoft.com/office/drawing/2014/main" id="{0F1BF904-C371-4C82-A341-7753D2F59B09}"/>
              </a:ext>
            </a:extLst>
          </p:cNvPr>
          <p:cNvSpPr txBox="1"/>
          <p:nvPr/>
        </p:nvSpPr>
        <p:spPr>
          <a:xfrm>
            <a:off x="2462269" y="1454227"/>
            <a:ext cx="6103345" cy="1754326"/>
          </a:xfrm>
          <a:prstGeom prst="rect">
            <a:avLst/>
          </a:prstGeom>
          <a:no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Il docente scrive alla lavagna in una tabella a 2 colonne quali sono le buone idee emerse e quali sono da considerarsi meno buone( idee discutibili) spiegando anche il perché’.</a:t>
            </a:r>
          </a:p>
          <a:p>
            <a:r>
              <a:rPr lang="it-IT" dirty="0">
                <a:solidFill>
                  <a:schemeClr val="accent5">
                    <a:lumMod val="75000"/>
                  </a:schemeClr>
                </a:solidFill>
                <a:latin typeface="Times New Roman" panose="02020603050405020304" pitchFamily="18" charset="0"/>
                <a:cs typeface="Times New Roman" panose="02020603050405020304" pitchFamily="18" charset="0"/>
              </a:rPr>
              <a:t>A questo punto l’insegnante di sostegno suggerisce buone idee non emerse dalla discussione.</a:t>
            </a:r>
          </a:p>
          <a:p>
            <a:endParaRPr lang="it-IT"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Tabella 4">
            <a:extLst>
              <a:ext uri="{FF2B5EF4-FFF2-40B4-BE49-F238E27FC236}">
                <a16:creationId xmlns:a16="http://schemas.microsoft.com/office/drawing/2014/main" id="{A5C6DA7F-1951-45E7-9A62-703476DE0D8B}"/>
              </a:ext>
            </a:extLst>
          </p:cNvPr>
          <p:cNvGraphicFramePr>
            <a:graphicFrameLocks noGrp="1"/>
          </p:cNvGraphicFramePr>
          <p:nvPr>
            <p:extLst>
              <p:ext uri="{D42A27DB-BD31-4B8C-83A1-F6EECF244321}">
                <p14:modId xmlns:p14="http://schemas.microsoft.com/office/powerpoint/2010/main" val="3484876384"/>
              </p:ext>
            </p:extLst>
          </p:nvPr>
        </p:nvGraphicFramePr>
        <p:xfrm>
          <a:off x="2175385" y="4035119"/>
          <a:ext cx="7128934" cy="2464402"/>
        </p:xfrm>
        <a:graphic>
          <a:graphicData uri="http://schemas.openxmlformats.org/drawingml/2006/table">
            <a:tbl>
              <a:tblPr firstRow="1" bandRow="1">
                <a:tableStyleId>{F5AB1C69-6EDB-4FF4-983F-18BD219EF322}</a:tableStyleId>
              </a:tblPr>
              <a:tblGrid>
                <a:gridCol w="3504652">
                  <a:extLst>
                    <a:ext uri="{9D8B030D-6E8A-4147-A177-3AD203B41FA5}">
                      <a16:colId xmlns:a16="http://schemas.microsoft.com/office/drawing/2014/main" val="3316231289"/>
                    </a:ext>
                  </a:extLst>
                </a:gridCol>
                <a:gridCol w="3624282">
                  <a:extLst>
                    <a:ext uri="{9D8B030D-6E8A-4147-A177-3AD203B41FA5}">
                      <a16:colId xmlns:a16="http://schemas.microsoft.com/office/drawing/2014/main" val="3059582085"/>
                    </a:ext>
                  </a:extLst>
                </a:gridCol>
              </a:tblGrid>
              <a:tr h="420889">
                <a:tc>
                  <a:txBody>
                    <a:bodyPr/>
                    <a:lstStyle/>
                    <a:p>
                      <a:r>
                        <a:rPr lang="it-IT" dirty="0"/>
                        <a:t>Idee Buone</a:t>
                      </a:r>
                    </a:p>
                  </a:txBody>
                  <a:tcPr>
                    <a:solidFill>
                      <a:schemeClr val="accent6">
                        <a:lumMod val="60000"/>
                        <a:lumOff val="40000"/>
                      </a:schemeClr>
                    </a:solidFill>
                  </a:tcPr>
                </a:tc>
                <a:tc>
                  <a:txBody>
                    <a:bodyPr/>
                    <a:lstStyle/>
                    <a:p>
                      <a:r>
                        <a:rPr lang="it-IT" dirty="0"/>
                        <a:t>Idee meno Buone</a:t>
                      </a:r>
                    </a:p>
                  </a:txBody>
                  <a:tcPr>
                    <a:solidFill>
                      <a:schemeClr val="accent6">
                        <a:lumMod val="60000"/>
                        <a:lumOff val="40000"/>
                      </a:schemeClr>
                    </a:solidFill>
                  </a:tcPr>
                </a:tc>
                <a:extLst>
                  <a:ext uri="{0D108BD9-81ED-4DB2-BD59-A6C34878D82A}">
                    <a16:rowId xmlns:a16="http://schemas.microsoft.com/office/drawing/2014/main" val="1946408159"/>
                  </a:ext>
                </a:extLst>
              </a:tr>
              <a:tr h="370840">
                <a:tc>
                  <a:txBody>
                    <a:bodyPr/>
                    <a:lstStyle/>
                    <a:p>
                      <a:r>
                        <a:rPr lang="it-IT" dirty="0"/>
                        <a:t>La balena ha le pinne, non ha le branchie…</a:t>
                      </a:r>
                    </a:p>
                  </a:txBody>
                  <a:tcPr>
                    <a:solidFill>
                      <a:schemeClr val="accent6">
                        <a:lumMod val="60000"/>
                        <a:lumOff val="40000"/>
                      </a:schemeClr>
                    </a:solidFill>
                  </a:tcPr>
                </a:tc>
                <a:tc>
                  <a:txBody>
                    <a:bodyPr/>
                    <a:lstStyle/>
                    <a:p>
                      <a:r>
                        <a:rPr lang="it-IT" dirty="0"/>
                        <a:t>La balena vive nei laghi di montagna, ha i peli…</a:t>
                      </a:r>
                    </a:p>
                  </a:txBody>
                  <a:tcPr>
                    <a:solidFill>
                      <a:schemeClr val="accent6">
                        <a:lumMod val="60000"/>
                        <a:lumOff val="40000"/>
                      </a:schemeClr>
                    </a:solidFill>
                  </a:tcPr>
                </a:tc>
                <a:extLst>
                  <a:ext uri="{0D108BD9-81ED-4DB2-BD59-A6C34878D82A}">
                    <a16:rowId xmlns:a16="http://schemas.microsoft.com/office/drawing/2014/main" val="1190240527"/>
                  </a:ext>
                </a:extLst>
              </a:tr>
              <a:tr h="370840">
                <a:tc>
                  <a:txBody>
                    <a:bodyPr/>
                    <a:lstStyle/>
                    <a:p>
                      <a:r>
                        <a:rPr lang="it-IT" dirty="0"/>
                        <a:t>Il delfino si muove rapidamente…</a:t>
                      </a:r>
                    </a:p>
                  </a:txBody>
                  <a:tcPr>
                    <a:solidFill>
                      <a:schemeClr val="accent6">
                        <a:lumMod val="60000"/>
                        <a:lumOff val="40000"/>
                      </a:schemeClr>
                    </a:solidFill>
                  </a:tcPr>
                </a:tc>
                <a:tc>
                  <a:txBody>
                    <a:bodyPr/>
                    <a:lstStyle/>
                    <a:p>
                      <a:r>
                        <a:rPr lang="it-IT" dirty="0"/>
                        <a:t>Il delfino ha gli arti inferiori…</a:t>
                      </a:r>
                    </a:p>
                  </a:txBody>
                  <a:tcPr>
                    <a:solidFill>
                      <a:schemeClr val="accent6">
                        <a:lumMod val="60000"/>
                        <a:lumOff val="40000"/>
                      </a:schemeClr>
                    </a:solidFill>
                  </a:tcPr>
                </a:tc>
                <a:extLst>
                  <a:ext uri="{0D108BD9-81ED-4DB2-BD59-A6C34878D82A}">
                    <a16:rowId xmlns:a16="http://schemas.microsoft.com/office/drawing/2014/main" val="485007726"/>
                  </a:ext>
                </a:extLst>
              </a:tr>
              <a:tr h="651847">
                <a:tc>
                  <a:txBody>
                    <a:bodyPr/>
                    <a:lstStyle/>
                    <a:p>
                      <a:endParaRPr lang="it-IT" dirty="0"/>
                    </a:p>
                  </a:txBody>
                  <a:tcPr>
                    <a:solidFill>
                      <a:schemeClr val="accent6">
                        <a:lumMod val="60000"/>
                        <a:lumOff val="40000"/>
                      </a:schemeClr>
                    </a:solidFill>
                  </a:tcPr>
                </a:tc>
                <a:tc>
                  <a:txBody>
                    <a:bodyPr/>
                    <a:lstStyle/>
                    <a:p>
                      <a:endParaRPr lang="it-IT" dirty="0"/>
                    </a:p>
                  </a:txBody>
                  <a:tcPr>
                    <a:solidFill>
                      <a:schemeClr val="accent6">
                        <a:lumMod val="60000"/>
                        <a:lumOff val="40000"/>
                      </a:schemeClr>
                    </a:solidFill>
                  </a:tcPr>
                </a:tc>
                <a:extLst>
                  <a:ext uri="{0D108BD9-81ED-4DB2-BD59-A6C34878D82A}">
                    <a16:rowId xmlns:a16="http://schemas.microsoft.com/office/drawing/2014/main" val="897454946"/>
                  </a:ext>
                </a:extLst>
              </a:tr>
            </a:tbl>
          </a:graphicData>
        </a:graphic>
      </p:graphicFrame>
      <p:pic>
        <p:nvPicPr>
          <p:cNvPr id="7" name="Immagine 6">
            <a:extLst>
              <a:ext uri="{FF2B5EF4-FFF2-40B4-BE49-F238E27FC236}">
                <a16:creationId xmlns:a16="http://schemas.microsoft.com/office/drawing/2014/main" id="{D1A1EC13-C83B-4822-AE03-7B531951BDEA}"/>
              </a:ext>
            </a:extLst>
          </p:cNvPr>
          <p:cNvPicPr>
            <a:picLocks noChangeAspect="1"/>
          </p:cNvPicPr>
          <p:nvPr/>
        </p:nvPicPr>
        <p:blipFill>
          <a:blip r:embed="rId2"/>
          <a:stretch>
            <a:fillRect/>
          </a:stretch>
        </p:blipFill>
        <p:spPr>
          <a:xfrm>
            <a:off x="8474440" y="627661"/>
            <a:ext cx="1659757" cy="2464402"/>
          </a:xfrm>
          <a:prstGeom prst="rect">
            <a:avLst/>
          </a:prstGeom>
        </p:spPr>
      </p:pic>
      <p:sp>
        <p:nvSpPr>
          <p:cNvPr id="8" name="CasellaDiTesto 7">
            <a:extLst>
              <a:ext uri="{FF2B5EF4-FFF2-40B4-BE49-F238E27FC236}">
                <a16:creationId xmlns:a16="http://schemas.microsoft.com/office/drawing/2014/main" id="{228CCD59-3703-4A82-8DAD-4023CCF9DD6A}"/>
              </a:ext>
            </a:extLst>
          </p:cNvPr>
          <p:cNvSpPr txBox="1"/>
          <p:nvPr/>
        </p:nvSpPr>
        <p:spPr>
          <a:xfrm flipH="1">
            <a:off x="8875058" y="1474716"/>
            <a:ext cx="2086213" cy="400110"/>
          </a:xfrm>
          <a:prstGeom prst="rect">
            <a:avLst/>
          </a:prstGeom>
          <a:noFill/>
        </p:spPr>
        <p:txBody>
          <a:bodyPr wrap="square" rtlCol="0">
            <a:spAutoFit/>
          </a:bodyPr>
          <a:lstStyle/>
          <a:p>
            <a:r>
              <a:rPr lang="it-IT" sz="2000" dirty="0">
                <a:solidFill>
                  <a:schemeClr val="accent2">
                    <a:lumMod val="60000"/>
                    <a:lumOff val="40000"/>
                  </a:schemeClr>
                </a:solidFill>
                <a:latin typeface="Chiller" panose="04020404031007020602" pitchFamily="82" charset="0"/>
              </a:rPr>
              <a:t>Debrifing</a:t>
            </a:r>
          </a:p>
        </p:txBody>
      </p:sp>
      <p:pic>
        <p:nvPicPr>
          <p:cNvPr id="5" name="Immagine 4">
            <a:hlinkClick r:id="rId3" action="ppaction://hlinksldjump"/>
            <a:extLst>
              <a:ext uri="{FF2B5EF4-FFF2-40B4-BE49-F238E27FC236}">
                <a16:creationId xmlns:a16="http://schemas.microsoft.com/office/drawing/2014/main" id="{E0E39DD0-E3EB-4746-A0B5-526E98A1A7AE}"/>
              </a:ext>
            </a:extLst>
          </p:cNvPr>
          <p:cNvPicPr>
            <a:picLocks noChangeAspect="1"/>
          </p:cNvPicPr>
          <p:nvPr/>
        </p:nvPicPr>
        <p:blipFill>
          <a:blip r:embed="rId4"/>
          <a:stretch>
            <a:fillRect/>
          </a:stretch>
        </p:blipFill>
        <p:spPr>
          <a:xfrm>
            <a:off x="4776600" y="6233248"/>
            <a:ext cx="1926503" cy="1298561"/>
          </a:xfrm>
          <a:prstGeom prst="rect">
            <a:avLst/>
          </a:prstGeom>
        </p:spPr>
      </p:pic>
    </p:spTree>
    <p:extLst>
      <p:ext uri="{BB962C8B-B14F-4D97-AF65-F5344CB8AC3E}">
        <p14:creationId xmlns:p14="http://schemas.microsoft.com/office/powerpoint/2010/main" val="3855486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9FFF903-BF9A-4FC2-A6FC-232F871AF86C}"/>
              </a:ext>
            </a:extLst>
          </p:cNvPr>
          <p:cNvSpPr/>
          <p:nvPr/>
        </p:nvSpPr>
        <p:spPr>
          <a:xfrm>
            <a:off x="918634" y="498072"/>
            <a:ext cx="8856132" cy="6555641"/>
          </a:xfrm>
          <a:prstGeom prst="rect">
            <a:avLst/>
          </a:prstGeom>
        </p:spPr>
        <p:txBody>
          <a:bodyPr wrap="square">
            <a:spAutoFit/>
          </a:bodyPr>
          <a:lstStyle/>
          <a:p>
            <a:pPr algn="just"/>
            <a:r>
              <a:rPr lang="it-IT" sz="1400" dirty="0">
                <a:solidFill>
                  <a:schemeClr val="accent5">
                    <a:lumMod val="75000"/>
                  </a:schemeClr>
                </a:solidFill>
                <a:latin typeface="Times New Roman" panose="02020603050405020304" pitchFamily="18" charset="0"/>
                <a:cs typeface="Times New Roman" panose="02020603050405020304" pitchFamily="18" charset="0"/>
              </a:rPr>
              <a:t>Le radici di questo approccio didattico si fondano sulle teorie del filosofo John Dewey. Verso la fine del 900 infatti, Dewey fondò a Chicago una scuola elementare sperimentale presso il Dipartimento pedagogico dell’Università cittadina.</a:t>
            </a:r>
          </a:p>
          <a:p>
            <a:pPr algn="just"/>
            <a:r>
              <a:rPr lang="it-IT" sz="1400" dirty="0">
                <a:solidFill>
                  <a:schemeClr val="accent5">
                    <a:lumMod val="75000"/>
                  </a:schemeClr>
                </a:solidFill>
                <a:latin typeface="Times New Roman" panose="02020603050405020304" pitchFamily="18" charset="0"/>
                <a:cs typeface="Times New Roman" panose="02020603050405020304" pitchFamily="18" charset="0"/>
              </a:rPr>
              <a:t>Questa scuola divenne ben presto un laboratorio di pedagogia dove vennero testate sul campo tutte le teorie di Dewey. Il concetto principale su cui si basa il suo pensiero è che l’esperienza pratica rappresenta il punto di partenza di ogni processo educativo,</a:t>
            </a:r>
          </a:p>
          <a:p>
            <a:pPr algn="just"/>
            <a:r>
              <a:rPr lang="it-IT" sz="1400" dirty="0">
                <a:solidFill>
                  <a:schemeClr val="accent5">
                    <a:lumMod val="75000"/>
                  </a:schemeClr>
                </a:solidFill>
                <a:latin typeface="Times New Roman" panose="02020603050405020304" pitchFamily="18" charset="0"/>
                <a:cs typeface="Times New Roman" panose="02020603050405020304" pitchFamily="18" charset="0"/>
              </a:rPr>
              <a:t>Negli anni seguenti, numerosi studi scientifici hanno confermato questa tesi. Tra tutti il più importante rappresenta “il cono dell’apprendimento” elaborato dal pedagogista Edgar Dale nel 1969. Tale studio dimostra quanto un coinvolgimento sensoriale e l’esperienza influenzino la memoria.</a:t>
            </a:r>
          </a:p>
          <a:p>
            <a:pPr algn="just"/>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endParaRPr lang="it-IT" sz="1400" dirty="0">
              <a:solidFill>
                <a:schemeClr val="accent5">
                  <a:lumMod val="75000"/>
                </a:schemeClr>
              </a:solidFill>
              <a:latin typeface="Times New Roman" panose="02020603050405020304" pitchFamily="18" charset="0"/>
              <a:cs typeface="Times New Roman" panose="02020603050405020304" pitchFamily="18" charset="0"/>
            </a:endParaRPr>
          </a:p>
          <a:p>
            <a:pPr algn="just"/>
            <a:r>
              <a:rPr lang="it-IT" sz="1400" dirty="0">
                <a:solidFill>
                  <a:schemeClr val="accent5">
                    <a:lumMod val="75000"/>
                  </a:schemeClr>
                </a:solidFill>
                <a:latin typeface="Times New Roman" panose="02020603050405020304" pitchFamily="18" charset="0"/>
                <a:cs typeface="Times New Roman" panose="02020603050405020304" pitchFamily="18" charset="0"/>
              </a:rPr>
              <a:t>Gli studi condotti da Dale sono riusciti a constatare che più un individuo è coinvolto in un’azione che lo coinvolge attivamente in ogni suo aspetto (percettivo e cognitivo) tanto maggiore è l’efficacia del suo apprendimento. Un apprendimento che tra l’altro risulta duraturo e che viene mantenuto nel corso del tempo.</a:t>
            </a:r>
          </a:p>
          <a:p>
            <a:pPr algn="just"/>
            <a:r>
              <a:rPr lang="it-IT" sz="1400" dirty="0">
                <a:solidFill>
                  <a:schemeClr val="accent5">
                    <a:lumMod val="75000"/>
                  </a:schemeClr>
                </a:solidFill>
                <a:latin typeface="Times New Roman" panose="02020603050405020304" pitchFamily="18" charset="0"/>
                <a:cs typeface="Times New Roman" panose="02020603050405020304" pitchFamily="18" charset="0"/>
              </a:rPr>
              <a:t>Occorre specificare che per Dale l‘esperienza non è mai fine a se stessa ma l’azione rappresenta il punto di partenza del processo di apprendimento. Tuttavia senza però la consapevolezza e la riflessione rivolta alle azioni che si stanno compiendo e alle sue conseguenze (significato) l’esperienza non può considerarsi fertile per l’apprendimento. L’azione quindi deve essere accompagnata dal pensiero, perciò non vale solo il processo learning by doing ma anche thinking by doing!</a:t>
            </a:r>
          </a:p>
        </p:txBody>
      </p:sp>
      <p:pic>
        <p:nvPicPr>
          <p:cNvPr id="5" name="Immagine 4">
            <a:extLst>
              <a:ext uri="{FF2B5EF4-FFF2-40B4-BE49-F238E27FC236}">
                <a16:creationId xmlns:a16="http://schemas.microsoft.com/office/drawing/2014/main" id="{FE097DCF-40E7-443E-AA08-DDF019D63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67" y="2299204"/>
            <a:ext cx="3897640" cy="2917442"/>
          </a:xfrm>
          <a:prstGeom prst="rect">
            <a:avLst/>
          </a:prstGeom>
        </p:spPr>
      </p:pic>
      <p:sp>
        <p:nvSpPr>
          <p:cNvPr id="6" name="CasellaDiTesto 5">
            <a:extLst>
              <a:ext uri="{FF2B5EF4-FFF2-40B4-BE49-F238E27FC236}">
                <a16:creationId xmlns:a16="http://schemas.microsoft.com/office/drawing/2014/main" id="{00AFFE6E-C2FB-410E-A3DE-5908555FF860}"/>
              </a:ext>
            </a:extLst>
          </p:cNvPr>
          <p:cNvSpPr txBox="1"/>
          <p:nvPr/>
        </p:nvSpPr>
        <p:spPr>
          <a:xfrm>
            <a:off x="2454062" y="128740"/>
            <a:ext cx="5785275" cy="369332"/>
          </a:xfrm>
          <a:prstGeom prst="rect">
            <a:avLst/>
          </a:prstGeom>
          <a:no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Learning by doing </a:t>
            </a:r>
            <a:r>
              <a:rPr lang="it-IT" dirty="0" err="1">
                <a:solidFill>
                  <a:schemeClr val="accent5">
                    <a:lumMod val="75000"/>
                  </a:schemeClr>
                </a:solidFill>
                <a:latin typeface="Times New Roman" panose="02020603050405020304" pitchFamily="18" charset="0"/>
                <a:cs typeface="Times New Roman" panose="02020603050405020304" pitchFamily="18" charset="0"/>
              </a:rPr>
              <a:t>J.Dewey</a:t>
            </a:r>
            <a:r>
              <a:rPr lang="it-IT" dirty="0">
                <a:solidFill>
                  <a:schemeClr val="accent5">
                    <a:lumMod val="75000"/>
                  </a:schemeClr>
                </a:solidFill>
                <a:latin typeface="Times New Roman" panose="02020603050405020304" pitchFamily="18" charset="0"/>
                <a:cs typeface="Times New Roman" panose="02020603050405020304" pitchFamily="18" charset="0"/>
              </a:rPr>
              <a:t>     </a:t>
            </a:r>
            <a:r>
              <a:rPr lang="it-IT" dirty="0" err="1">
                <a:solidFill>
                  <a:schemeClr val="accent5">
                    <a:lumMod val="75000"/>
                  </a:schemeClr>
                </a:solidFill>
                <a:latin typeface="Times New Roman" panose="02020603050405020304" pitchFamily="18" charset="0"/>
                <a:cs typeface="Times New Roman" panose="02020603050405020304" pitchFamily="18" charset="0"/>
              </a:rPr>
              <a:t>Thinking</a:t>
            </a:r>
            <a:r>
              <a:rPr lang="it-IT" dirty="0">
                <a:solidFill>
                  <a:schemeClr val="accent5">
                    <a:lumMod val="75000"/>
                  </a:schemeClr>
                </a:solidFill>
                <a:latin typeface="Times New Roman" panose="02020603050405020304" pitchFamily="18" charset="0"/>
                <a:cs typeface="Times New Roman" panose="02020603050405020304" pitchFamily="18" charset="0"/>
              </a:rPr>
              <a:t> by doing E. Dale</a:t>
            </a:r>
          </a:p>
        </p:txBody>
      </p:sp>
    </p:spTree>
    <p:extLst>
      <p:ext uri="{BB962C8B-B14F-4D97-AF65-F5344CB8AC3E}">
        <p14:creationId xmlns:p14="http://schemas.microsoft.com/office/powerpoint/2010/main" val="93263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E0C0525-1819-4C58-A54B-2637A2A35637}"/>
              </a:ext>
            </a:extLst>
          </p:cNvPr>
          <p:cNvSpPr/>
          <p:nvPr/>
        </p:nvSpPr>
        <p:spPr>
          <a:xfrm>
            <a:off x="3363238" y="767264"/>
            <a:ext cx="3966921" cy="511870"/>
          </a:xfrm>
          <a:prstGeom prst="rect">
            <a:avLst/>
          </a:prstGeom>
          <a:noFill/>
        </p:spPr>
        <p:txBody>
          <a:bodyPr wrap="none" lIns="80201" tIns="40100" rIns="80201" bIns="40100">
            <a:spAutoFit/>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STEP  Generalizzazione:</a:t>
            </a:r>
          </a:p>
        </p:txBody>
      </p:sp>
      <p:sp>
        <p:nvSpPr>
          <p:cNvPr id="3" name="CasellaDiTesto 2">
            <a:extLst>
              <a:ext uri="{FF2B5EF4-FFF2-40B4-BE49-F238E27FC236}">
                <a16:creationId xmlns:a16="http://schemas.microsoft.com/office/drawing/2014/main" id="{0699776D-8DE3-479D-9490-E3E6DFD23A8D}"/>
              </a:ext>
            </a:extLst>
          </p:cNvPr>
          <p:cNvSpPr txBox="1"/>
          <p:nvPr/>
        </p:nvSpPr>
        <p:spPr>
          <a:xfrm>
            <a:off x="2234438" y="1384700"/>
            <a:ext cx="6224529" cy="2308324"/>
          </a:xfrm>
          <a:prstGeom prst="rect">
            <a:avLst/>
          </a:prstGeom>
          <a:no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Il docente mette insieme tutte le buone idee emerse incluse le sue e quelle dell’insegnante di sostegno per garantire la massima chiarezza. Nel far questo svolge una lezione partecipata in cui fornisce informazioni e principi volti a sviluppare conoscenze, abilita’, atteggiamenti, strutture utili ad affrontare altri problemi relativi ai mammiferi marini. Se ci dovessero essere bambini in DDi saranno collegati tramite classroom(legge 17 giugno2021 n. 87). </a:t>
            </a:r>
          </a:p>
        </p:txBody>
      </p:sp>
      <p:sp>
        <p:nvSpPr>
          <p:cNvPr id="6" name="CasellaDiTesto 5">
            <a:extLst>
              <a:ext uri="{FF2B5EF4-FFF2-40B4-BE49-F238E27FC236}">
                <a16:creationId xmlns:a16="http://schemas.microsoft.com/office/drawing/2014/main" id="{B5747FE4-0D13-412C-88C3-02DF32AE196F}"/>
              </a:ext>
            </a:extLst>
          </p:cNvPr>
          <p:cNvSpPr txBox="1"/>
          <p:nvPr/>
        </p:nvSpPr>
        <p:spPr>
          <a:xfrm>
            <a:off x="2234433" y="3381352"/>
            <a:ext cx="3667775" cy="1754326"/>
          </a:xfrm>
          <a:prstGeom prst="rect">
            <a:avLst/>
          </a:prstGeom>
          <a:noFill/>
        </p:spPr>
        <p:txBody>
          <a:bodyPr wrap="square" rtlCol="0">
            <a:spAutoFit/>
          </a:bodyPr>
          <a:lstStyle/>
          <a:p>
            <a:endParaRPr lang="it-IT" dirty="0">
              <a:solidFill>
                <a:srgbClr val="002060"/>
              </a:solidFill>
              <a:latin typeface="Times New Roman" panose="02020603050405020304" pitchFamily="18" charset="0"/>
              <a:cs typeface="Times New Roman" panose="02020603050405020304" pitchFamily="18" charset="0"/>
            </a:endParaRPr>
          </a:p>
          <a:p>
            <a:r>
              <a:rPr lang="it-IT" dirty="0">
                <a:solidFill>
                  <a:schemeClr val="accent5">
                    <a:lumMod val="75000"/>
                  </a:schemeClr>
                </a:solidFill>
                <a:latin typeface="Times New Roman" panose="02020603050405020304" pitchFamily="18" charset="0"/>
                <a:cs typeface="Times New Roman" panose="02020603050405020304" pitchFamily="18" charset="0"/>
              </a:rPr>
              <a:t>A questo punto l’insegnante leggerà la pag.224 del libro di scienze nella quale saranno evidenziate anche le condizioni ottimali per la vita dei mammiferi marini. </a:t>
            </a:r>
          </a:p>
        </p:txBody>
      </p:sp>
      <p:pic>
        <p:nvPicPr>
          <p:cNvPr id="8" name="Immagine 7">
            <a:extLst>
              <a:ext uri="{FF2B5EF4-FFF2-40B4-BE49-F238E27FC236}">
                <a16:creationId xmlns:a16="http://schemas.microsoft.com/office/drawing/2014/main" id="{171D3D18-161B-45EC-967C-9266444CB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41" r="15276" b="27512"/>
          <a:stretch/>
        </p:blipFill>
        <p:spPr>
          <a:xfrm>
            <a:off x="7904727" y="3863476"/>
            <a:ext cx="2009581" cy="2757869"/>
          </a:xfrm>
          <a:prstGeom prst="rect">
            <a:avLst/>
          </a:prstGeom>
        </p:spPr>
      </p:pic>
      <p:pic>
        <p:nvPicPr>
          <p:cNvPr id="10" name="Immagine 9">
            <a:extLst>
              <a:ext uri="{FF2B5EF4-FFF2-40B4-BE49-F238E27FC236}">
                <a16:creationId xmlns:a16="http://schemas.microsoft.com/office/drawing/2014/main" id="{4DA79B60-244F-4568-97CC-C04ED02B2D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 t="11335" r="17559" b="16805"/>
          <a:stretch/>
        </p:blipFill>
        <p:spPr>
          <a:xfrm>
            <a:off x="6132597" y="3863477"/>
            <a:ext cx="1772130" cy="2757870"/>
          </a:xfrm>
          <a:prstGeom prst="rect">
            <a:avLst/>
          </a:prstGeom>
        </p:spPr>
      </p:pic>
      <p:pic>
        <p:nvPicPr>
          <p:cNvPr id="4" name="Immagine 3">
            <a:hlinkClick r:id="rId4" action="ppaction://hlinksldjump"/>
            <a:extLst>
              <a:ext uri="{FF2B5EF4-FFF2-40B4-BE49-F238E27FC236}">
                <a16:creationId xmlns:a16="http://schemas.microsoft.com/office/drawing/2014/main" id="{378085E7-6E6C-4194-A5D5-1000F26E835B}"/>
              </a:ext>
            </a:extLst>
          </p:cNvPr>
          <p:cNvPicPr>
            <a:picLocks noChangeAspect="1"/>
          </p:cNvPicPr>
          <p:nvPr/>
        </p:nvPicPr>
        <p:blipFill>
          <a:blip r:embed="rId5"/>
          <a:stretch>
            <a:fillRect/>
          </a:stretch>
        </p:blipFill>
        <p:spPr>
          <a:xfrm>
            <a:off x="4379943" y="6257939"/>
            <a:ext cx="1926503" cy="1298561"/>
          </a:xfrm>
          <a:prstGeom prst="rect">
            <a:avLst/>
          </a:prstGeom>
        </p:spPr>
      </p:pic>
    </p:spTree>
    <p:extLst>
      <p:ext uri="{BB962C8B-B14F-4D97-AF65-F5344CB8AC3E}">
        <p14:creationId xmlns:p14="http://schemas.microsoft.com/office/powerpoint/2010/main" val="3762226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2471" y="1077030"/>
            <a:ext cx="4216027" cy="5234727"/>
          </a:xfrm>
          <a:prstGeom prst="rect">
            <a:avLst/>
          </a:prstGeom>
          <a:blipFill>
            <a:blip r:embed="rId2" cstate="print"/>
            <a:stretch>
              <a:fillRect/>
            </a:stretch>
          </a:blipFill>
        </p:spPr>
        <p:txBody>
          <a:bodyPr wrap="square" lIns="0" tIns="0" rIns="0" bIns="0" rtlCol="0"/>
          <a:lstStyle/>
          <a:p>
            <a:endParaRPr sz="2105"/>
          </a:p>
        </p:txBody>
      </p:sp>
      <p:sp>
        <p:nvSpPr>
          <p:cNvPr id="3" name="object 3"/>
          <p:cNvSpPr/>
          <p:nvPr/>
        </p:nvSpPr>
        <p:spPr>
          <a:xfrm>
            <a:off x="5229263" y="1996014"/>
            <a:ext cx="4216027" cy="3586285"/>
          </a:xfrm>
          <a:prstGeom prst="rect">
            <a:avLst/>
          </a:prstGeom>
          <a:blipFill>
            <a:blip r:embed="rId3" cstate="print"/>
            <a:stretch>
              <a:fillRect/>
            </a:stretch>
          </a:blipFill>
        </p:spPr>
        <p:txBody>
          <a:bodyPr wrap="square" lIns="0" tIns="0" rIns="0" bIns="0" rtlCol="0"/>
          <a:lstStyle/>
          <a:p>
            <a:endParaRPr sz="2105"/>
          </a:p>
        </p:txBody>
      </p:sp>
      <p:sp>
        <p:nvSpPr>
          <p:cNvPr id="4" name="object 4"/>
          <p:cNvSpPr txBox="1"/>
          <p:nvPr/>
        </p:nvSpPr>
        <p:spPr>
          <a:xfrm>
            <a:off x="5939388" y="1650410"/>
            <a:ext cx="1456233" cy="248907"/>
          </a:xfrm>
          <a:prstGeom prst="rect">
            <a:avLst/>
          </a:prstGeom>
        </p:spPr>
        <p:txBody>
          <a:bodyPr vert="horz" wrap="square" lIns="0" tIns="14852" rIns="0" bIns="0" rtlCol="0">
            <a:spAutoFit/>
          </a:bodyPr>
          <a:lstStyle/>
          <a:p>
            <a:pPr marL="14851">
              <a:spcBef>
                <a:spcPts val="117"/>
              </a:spcBef>
            </a:pPr>
            <a:r>
              <a:rPr sz="1520" b="1" spc="-35" dirty="0">
                <a:latin typeface="Trebuchet MS"/>
                <a:cs typeface="Trebuchet MS"/>
              </a:rPr>
              <a:t>Performance</a:t>
            </a:r>
            <a:r>
              <a:rPr sz="1520" b="1" spc="-105" dirty="0">
                <a:latin typeface="Trebuchet MS"/>
                <a:cs typeface="Trebuchet MS"/>
              </a:rPr>
              <a:t> </a:t>
            </a:r>
            <a:r>
              <a:rPr sz="1520" b="1" spc="-41" dirty="0">
                <a:latin typeface="Trebuchet MS"/>
                <a:cs typeface="Trebuchet MS"/>
              </a:rPr>
              <a:t>list</a:t>
            </a:r>
            <a:endParaRPr sz="1520">
              <a:latin typeface="Trebuchet MS"/>
              <a:cs typeface="Trebuchet M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descr="matite_colorate.gif">
            <a:extLst>
              <a:ext uri="{FF2B5EF4-FFF2-40B4-BE49-F238E27FC236}">
                <a16:creationId xmlns:a16="http://schemas.microsoft.com/office/drawing/2014/main" id="{D2E4A357-7628-4E13-A0B3-587ED645A3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539" y="3023661"/>
            <a:ext cx="1510348" cy="21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3211579D-5D60-4D34-9068-C08C223C369F}"/>
              </a:ext>
            </a:extLst>
          </p:cNvPr>
          <p:cNvSpPr/>
          <p:nvPr/>
        </p:nvSpPr>
        <p:spPr>
          <a:xfrm>
            <a:off x="3709853" y="571860"/>
            <a:ext cx="3804872" cy="530545"/>
          </a:xfrm>
          <a:prstGeom prst="rect">
            <a:avLst/>
          </a:prstGeom>
          <a:noFill/>
        </p:spPr>
        <p:txBody>
          <a:bodyPr wrap="square" lIns="98693" tIns="49347" rIns="98693" bIns="49347">
            <a:spAutoFit/>
          </a:bodyPr>
          <a:lstStyle/>
          <a:p>
            <a:pPr algn="ctr">
              <a:defRPr/>
            </a:pP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Verifica …</a:t>
            </a:r>
          </a:p>
        </p:txBody>
      </p:sp>
      <p:graphicFrame>
        <p:nvGraphicFramePr>
          <p:cNvPr id="6" name="Diagramma 5">
            <a:extLst>
              <a:ext uri="{FF2B5EF4-FFF2-40B4-BE49-F238E27FC236}">
                <a16:creationId xmlns:a16="http://schemas.microsoft.com/office/drawing/2014/main" id="{5A2894BA-93A0-40EA-A8B0-6B596B723F03}"/>
              </a:ext>
            </a:extLst>
          </p:cNvPr>
          <p:cNvGraphicFramePr/>
          <p:nvPr>
            <p:extLst>
              <p:ext uri="{D42A27DB-BD31-4B8C-83A1-F6EECF244321}">
                <p14:modId xmlns:p14="http://schemas.microsoft.com/office/powerpoint/2010/main" val="315281612"/>
              </p:ext>
            </p:extLst>
          </p:nvPr>
        </p:nvGraphicFramePr>
        <p:xfrm>
          <a:off x="1881059" y="1615142"/>
          <a:ext cx="8131778" cy="4965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magine 6">
            <a:hlinkClick r:id="rId8" action="ppaction://hlinksldjump"/>
            <a:extLst>
              <a:ext uri="{FF2B5EF4-FFF2-40B4-BE49-F238E27FC236}">
                <a16:creationId xmlns:a16="http://schemas.microsoft.com/office/drawing/2014/main" id="{4B39AA6F-040D-4D0A-B678-6E5EF46B6A57}"/>
              </a:ext>
            </a:extLst>
          </p:cNvPr>
          <p:cNvPicPr>
            <a:picLocks noChangeAspect="1"/>
          </p:cNvPicPr>
          <p:nvPr/>
        </p:nvPicPr>
        <p:blipFill>
          <a:blip r:embed="rId9"/>
          <a:stretch>
            <a:fillRect/>
          </a:stretch>
        </p:blipFill>
        <p:spPr>
          <a:xfrm>
            <a:off x="4273562" y="6258253"/>
            <a:ext cx="1929300" cy="1298247"/>
          </a:xfrm>
          <a:prstGeom prst="rect">
            <a:avLst/>
          </a:prstGeom>
        </p:spPr>
      </p:pic>
    </p:spTree>
    <p:extLst>
      <p:ext uri="{BB962C8B-B14F-4D97-AF65-F5344CB8AC3E}">
        <p14:creationId xmlns:p14="http://schemas.microsoft.com/office/powerpoint/2010/main" val="3444509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EA7D2EB-CE8B-46BE-B868-55DF389D2878}"/>
              </a:ext>
            </a:extLst>
          </p:cNvPr>
          <p:cNvSpPr txBox="1"/>
          <p:nvPr/>
        </p:nvSpPr>
        <p:spPr>
          <a:xfrm>
            <a:off x="1746079" y="788990"/>
            <a:ext cx="2573381" cy="954107"/>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dirty="0">
                <a:solidFill>
                  <a:srgbClr val="002060"/>
                </a:solidFill>
                <a:latin typeface="Times New Roman" panose="02020603050405020304" pitchFamily="18" charset="0"/>
                <a:cs typeface="Times New Roman" panose="02020603050405020304" pitchFamily="18" charset="0"/>
              </a:rPr>
              <a:t>Verifica interattiva</a:t>
            </a:r>
          </a:p>
        </p:txBody>
      </p:sp>
      <p:sp>
        <p:nvSpPr>
          <p:cNvPr id="7" name="CasellaDiTesto 6">
            <a:extLst>
              <a:ext uri="{FF2B5EF4-FFF2-40B4-BE49-F238E27FC236}">
                <a16:creationId xmlns:a16="http://schemas.microsoft.com/office/drawing/2014/main" id="{B919F0A9-3775-4019-B117-8B04499D0111}"/>
              </a:ext>
            </a:extLst>
          </p:cNvPr>
          <p:cNvSpPr txBox="1"/>
          <p:nvPr/>
        </p:nvSpPr>
        <p:spPr>
          <a:xfrm>
            <a:off x="574445" y="5676740"/>
            <a:ext cx="52304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https://wordwall.net/it/resource/573746</a:t>
            </a:r>
            <a:endParaRPr lang="en-US" dirty="0"/>
          </a:p>
        </p:txBody>
      </p:sp>
      <p:sp>
        <p:nvSpPr>
          <p:cNvPr id="9" name="CasellaDiTesto 8">
            <a:extLst>
              <a:ext uri="{FF2B5EF4-FFF2-40B4-BE49-F238E27FC236}">
                <a16:creationId xmlns:a16="http://schemas.microsoft.com/office/drawing/2014/main" id="{2DA3B9A0-C69A-4E29-80B6-CD8D96EF3EF3}"/>
              </a:ext>
            </a:extLst>
          </p:cNvPr>
          <p:cNvSpPr txBox="1"/>
          <p:nvPr/>
        </p:nvSpPr>
        <p:spPr>
          <a:xfrm>
            <a:off x="6971318" y="741257"/>
            <a:ext cx="2071846" cy="646331"/>
          </a:xfrm>
          <a:prstGeom prst="rect">
            <a:avLst/>
          </a:prstGeom>
          <a:noFill/>
          <a:ln>
            <a:solidFill>
              <a:schemeClr val="tx1"/>
            </a:solidFill>
            <a:prstDash val="solid"/>
          </a:ln>
        </p:spPr>
        <p:txBody>
          <a:bodyPr wrap="square" rtlCol="0">
            <a:spAutoFit/>
          </a:bodyPr>
          <a:lstStyle/>
          <a:p>
            <a:pPr algn="ctr"/>
            <a:r>
              <a:rPr lang="it-IT" dirty="0">
                <a:solidFill>
                  <a:srgbClr val="002060"/>
                </a:solidFill>
                <a:latin typeface="Times New Roman" panose="02020603050405020304" pitchFamily="18" charset="0"/>
                <a:cs typeface="Times New Roman" panose="02020603050405020304" pitchFamily="18" charset="0"/>
              </a:rPr>
              <a:t>SCHEDA DI VERIFICA</a:t>
            </a:r>
          </a:p>
        </p:txBody>
      </p:sp>
      <p:pic>
        <p:nvPicPr>
          <p:cNvPr id="11" name="Immagine 10">
            <a:hlinkClick r:id="rId3" action="ppaction://hlinksldjump"/>
            <a:extLst>
              <a:ext uri="{FF2B5EF4-FFF2-40B4-BE49-F238E27FC236}">
                <a16:creationId xmlns:a16="http://schemas.microsoft.com/office/drawing/2014/main" id="{3D8B9110-FBBD-4030-9013-88785429AE97}"/>
              </a:ext>
            </a:extLst>
          </p:cNvPr>
          <p:cNvPicPr>
            <a:picLocks noChangeAspect="1"/>
          </p:cNvPicPr>
          <p:nvPr/>
        </p:nvPicPr>
        <p:blipFill>
          <a:blip r:embed="rId4"/>
          <a:stretch>
            <a:fillRect/>
          </a:stretch>
        </p:blipFill>
        <p:spPr>
          <a:xfrm>
            <a:off x="4258063" y="6138535"/>
            <a:ext cx="1929300" cy="1298247"/>
          </a:xfrm>
          <a:prstGeom prst="rect">
            <a:avLst/>
          </a:prstGeom>
        </p:spPr>
      </p:pic>
      <p:pic>
        <p:nvPicPr>
          <p:cNvPr id="1026" name="Picture 2">
            <a:extLst>
              <a:ext uri="{FF2B5EF4-FFF2-40B4-BE49-F238E27FC236}">
                <a16:creationId xmlns:a16="http://schemas.microsoft.com/office/drawing/2014/main" id="{34BFA65F-84DF-4308-A2F1-7BF71B8585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97547"/>
            <a:ext cx="1358953" cy="1358953"/>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04205E27-1467-4220-960F-9BE53EE01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70" y="1835560"/>
            <a:ext cx="3810000" cy="2857500"/>
          </a:xfrm>
          <a:prstGeom prst="rect">
            <a:avLst/>
          </a:prstGeom>
        </p:spPr>
      </p:pic>
      <p:pic>
        <p:nvPicPr>
          <p:cNvPr id="14" name="Immagine 13">
            <a:extLst>
              <a:ext uri="{FF2B5EF4-FFF2-40B4-BE49-F238E27FC236}">
                <a16:creationId xmlns:a16="http://schemas.microsoft.com/office/drawing/2014/main" id="{954EE10E-A0D0-4207-A0F9-E6A3ABCE8442}"/>
              </a:ext>
            </a:extLst>
          </p:cNvPr>
          <p:cNvPicPr>
            <a:picLocks noChangeAspect="1"/>
          </p:cNvPicPr>
          <p:nvPr/>
        </p:nvPicPr>
        <p:blipFill rotWithShape="1">
          <a:blip r:embed="rId7"/>
          <a:srcRect r="24213" b="7610"/>
          <a:stretch/>
        </p:blipFill>
        <p:spPr>
          <a:xfrm>
            <a:off x="5980033" y="1510428"/>
            <a:ext cx="4054416" cy="4942674"/>
          </a:xfrm>
          <a:prstGeom prst="rect">
            <a:avLst/>
          </a:prstGeom>
        </p:spPr>
      </p:pic>
    </p:spTree>
    <p:extLst>
      <p:ext uri="{BB962C8B-B14F-4D97-AF65-F5344CB8AC3E}">
        <p14:creationId xmlns:p14="http://schemas.microsoft.com/office/powerpoint/2010/main" val="41966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9B884B5-9F90-4E59-B65B-07473937F96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
                    </a14:imgEffect>
                    <a14:imgEffect>
                      <a14:colorTemperature colorTemp="6502"/>
                    </a14:imgEffect>
                    <a14:imgEffect>
                      <a14:saturation sat="12000"/>
                    </a14:imgEffect>
                    <a14:imgEffect>
                      <a14:brightnessContrast bright="-5000" contrast="100000"/>
                    </a14:imgEffect>
                  </a14:imgLayer>
                </a14:imgProps>
              </a:ext>
            </a:extLst>
          </a:blip>
          <a:srcRect l="-226" t="8200" r="32514" b="10501"/>
          <a:stretch/>
        </p:blipFill>
        <p:spPr>
          <a:xfrm>
            <a:off x="4946754" y="523523"/>
            <a:ext cx="5409526" cy="6495047"/>
          </a:xfrm>
          <a:prstGeom prst="rect">
            <a:avLst/>
          </a:prstGeom>
        </p:spPr>
      </p:pic>
      <p:sp>
        <p:nvSpPr>
          <p:cNvPr id="3" name="CasellaDiTesto 2">
            <a:extLst>
              <a:ext uri="{FF2B5EF4-FFF2-40B4-BE49-F238E27FC236}">
                <a16:creationId xmlns:a16="http://schemas.microsoft.com/office/drawing/2014/main" id="{16A9BA78-91A4-412F-BC39-FC5DA2943604}"/>
              </a:ext>
            </a:extLst>
          </p:cNvPr>
          <p:cNvSpPr txBox="1"/>
          <p:nvPr/>
        </p:nvSpPr>
        <p:spPr>
          <a:xfrm>
            <a:off x="1972041" y="537929"/>
            <a:ext cx="3192650" cy="369332"/>
          </a:xfrm>
          <a:prstGeom prst="rect">
            <a:avLst/>
          </a:prstGeom>
          <a:noFill/>
        </p:spPr>
        <p:txBody>
          <a:bodyPr wrap="square" rtlCol="0">
            <a:spAutoFit/>
          </a:bodyPr>
          <a:lstStyle/>
          <a:p>
            <a:r>
              <a:rPr lang="it-IT" dirty="0"/>
              <a:t>Il Taboo del mare:</a:t>
            </a:r>
          </a:p>
        </p:txBody>
      </p:sp>
      <p:pic>
        <p:nvPicPr>
          <p:cNvPr id="4" name="Immagine 3">
            <a:extLst>
              <a:ext uri="{FF2B5EF4-FFF2-40B4-BE49-F238E27FC236}">
                <a16:creationId xmlns:a16="http://schemas.microsoft.com/office/drawing/2014/main" id="{63C73AAD-A887-433A-B9C1-95BAB12BE6D3}"/>
              </a:ext>
            </a:extLst>
          </p:cNvPr>
          <p:cNvPicPr>
            <a:picLocks noChangeAspect="1"/>
          </p:cNvPicPr>
          <p:nvPr/>
        </p:nvPicPr>
        <p:blipFill rotWithShape="1">
          <a:blip r:embed="rId4"/>
          <a:srcRect l="5188" t="10140" r="35133" b="12219"/>
          <a:stretch/>
        </p:blipFill>
        <p:spPr>
          <a:xfrm>
            <a:off x="857955" y="1430518"/>
            <a:ext cx="3694735" cy="4806743"/>
          </a:xfrm>
          <a:prstGeom prst="rect">
            <a:avLst/>
          </a:prstGeom>
        </p:spPr>
      </p:pic>
      <p:pic>
        <p:nvPicPr>
          <p:cNvPr id="5" name="Immagine 4">
            <a:hlinkClick r:id="rId5" action="ppaction://hlinksldjump"/>
            <a:extLst>
              <a:ext uri="{FF2B5EF4-FFF2-40B4-BE49-F238E27FC236}">
                <a16:creationId xmlns:a16="http://schemas.microsoft.com/office/drawing/2014/main" id="{5187BEE3-4109-4BC8-B2DF-2A228860B3DB}"/>
              </a:ext>
            </a:extLst>
          </p:cNvPr>
          <p:cNvPicPr>
            <a:picLocks noChangeAspect="1"/>
          </p:cNvPicPr>
          <p:nvPr/>
        </p:nvPicPr>
        <p:blipFill>
          <a:blip r:embed="rId6"/>
          <a:stretch>
            <a:fillRect/>
          </a:stretch>
        </p:blipFill>
        <p:spPr>
          <a:xfrm>
            <a:off x="3874576" y="6237261"/>
            <a:ext cx="1929300" cy="1298247"/>
          </a:xfrm>
          <a:prstGeom prst="rect">
            <a:avLst/>
          </a:prstGeom>
        </p:spPr>
      </p:pic>
      <p:pic>
        <p:nvPicPr>
          <p:cNvPr id="7" name="Immagine 6">
            <a:extLst>
              <a:ext uri="{FF2B5EF4-FFF2-40B4-BE49-F238E27FC236}">
                <a16:creationId xmlns:a16="http://schemas.microsoft.com/office/drawing/2014/main" id="{6406B842-84BA-40D8-89B3-DDA9A712E96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6443" y="499095"/>
            <a:ext cx="948818" cy="787519"/>
          </a:xfrm>
          <a:prstGeom prst="rect">
            <a:avLst/>
          </a:prstGeom>
        </p:spPr>
      </p:pic>
    </p:spTree>
    <p:extLst>
      <p:ext uri="{BB962C8B-B14F-4D97-AF65-F5344CB8AC3E}">
        <p14:creationId xmlns:p14="http://schemas.microsoft.com/office/powerpoint/2010/main" val="83862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hlinkClick r:id="rId3" action="ppaction://hlinksldjump"/>
            <a:extLst>
              <a:ext uri="{FF2B5EF4-FFF2-40B4-BE49-F238E27FC236}">
                <a16:creationId xmlns:a16="http://schemas.microsoft.com/office/drawing/2014/main" id="{1E4CA613-9CA1-4CDA-A7BC-25C5C518F50A}"/>
              </a:ext>
            </a:extLst>
          </p:cNvPr>
          <p:cNvPicPr>
            <a:picLocks noChangeAspect="1"/>
          </p:cNvPicPr>
          <p:nvPr/>
        </p:nvPicPr>
        <p:blipFill>
          <a:blip r:embed="rId4"/>
          <a:stretch>
            <a:fillRect/>
          </a:stretch>
        </p:blipFill>
        <p:spPr>
          <a:xfrm>
            <a:off x="1921619" y="5429898"/>
            <a:ext cx="1926503" cy="1298561"/>
          </a:xfrm>
          <a:prstGeom prst="rect">
            <a:avLst/>
          </a:prstGeom>
        </p:spPr>
      </p:pic>
      <p:pic>
        <p:nvPicPr>
          <p:cNvPr id="5" name="Elementi multimediali online 4" title="Sea Animals - Animali marini in Inglese -  Learn English Vocabulary">
            <a:hlinkClick r:id="" action="ppaction://media"/>
            <a:extLst>
              <a:ext uri="{FF2B5EF4-FFF2-40B4-BE49-F238E27FC236}">
                <a16:creationId xmlns:a16="http://schemas.microsoft.com/office/drawing/2014/main" id="{86CDAA0D-430D-480A-905E-88FCA1313D6C}"/>
              </a:ext>
            </a:extLst>
          </p:cNvPr>
          <p:cNvPicPr>
            <a:picLocks noRot="1" noChangeAspect="1"/>
          </p:cNvPicPr>
          <p:nvPr>
            <a:videoFile r:link="rId1"/>
          </p:nvPr>
        </p:nvPicPr>
        <p:blipFill>
          <a:blip r:embed="rId5"/>
          <a:stretch>
            <a:fillRect/>
          </a:stretch>
        </p:blipFill>
        <p:spPr>
          <a:xfrm>
            <a:off x="947256" y="2908711"/>
            <a:ext cx="3875230" cy="2189505"/>
          </a:xfrm>
          <a:prstGeom prst="rect">
            <a:avLst/>
          </a:prstGeom>
        </p:spPr>
      </p:pic>
      <p:sp>
        <p:nvSpPr>
          <p:cNvPr id="7" name="CasellaDiTesto 6">
            <a:extLst>
              <a:ext uri="{FF2B5EF4-FFF2-40B4-BE49-F238E27FC236}">
                <a16:creationId xmlns:a16="http://schemas.microsoft.com/office/drawing/2014/main" id="{00EF224F-383F-4813-B573-63CF0640A3DD}"/>
              </a:ext>
            </a:extLst>
          </p:cNvPr>
          <p:cNvSpPr txBox="1"/>
          <p:nvPr/>
        </p:nvSpPr>
        <p:spPr>
          <a:xfrm>
            <a:off x="855366" y="973737"/>
            <a:ext cx="4621067" cy="646331"/>
          </a:xfrm>
          <a:prstGeom prst="rect">
            <a:avLst/>
          </a:prstGeom>
          <a:solidFill>
            <a:srgbClr val="FFCCFF"/>
          </a:solid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Dopo aver visto il video e con l’ausilio del dizionario ricercate le parole del testo bucato.</a:t>
            </a:r>
          </a:p>
        </p:txBody>
      </p:sp>
      <p:pic>
        <p:nvPicPr>
          <p:cNvPr id="8" name="Immagine 7">
            <a:extLst>
              <a:ext uri="{FF2B5EF4-FFF2-40B4-BE49-F238E27FC236}">
                <a16:creationId xmlns:a16="http://schemas.microsoft.com/office/drawing/2014/main" id="{814580B9-CFDB-407C-934B-E3A711CA69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3921" y="841511"/>
            <a:ext cx="4152223" cy="5873478"/>
          </a:xfrm>
          <a:prstGeom prst="rect">
            <a:avLst/>
          </a:prstGeom>
        </p:spPr>
      </p:pic>
      <p:sp>
        <p:nvSpPr>
          <p:cNvPr id="2" name="Rettangolo 1">
            <a:extLst>
              <a:ext uri="{FF2B5EF4-FFF2-40B4-BE49-F238E27FC236}">
                <a16:creationId xmlns:a16="http://schemas.microsoft.com/office/drawing/2014/main" id="{79926CCF-F42F-463D-8517-98B8BE2016AF}"/>
              </a:ext>
            </a:extLst>
          </p:cNvPr>
          <p:cNvSpPr/>
          <p:nvPr/>
        </p:nvSpPr>
        <p:spPr>
          <a:xfrm>
            <a:off x="-61883" y="2110072"/>
            <a:ext cx="5346700" cy="646331"/>
          </a:xfrm>
          <a:prstGeom prst="rect">
            <a:avLst/>
          </a:prstGeom>
        </p:spPr>
        <p:txBody>
          <a:bodyPr>
            <a:spAutoFit/>
          </a:bodyPr>
          <a:lstStyle/>
          <a:p>
            <a:pPr algn="ct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English Activities</a:t>
            </a:r>
          </a:p>
          <a:p>
            <a:pPr algn="ct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Sea </a:t>
            </a:r>
            <a:r>
              <a:rPr lang="it-IT"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mammals</a:t>
            </a:r>
            <a:endPar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7939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5110164-6295-4EB3-B311-BDEA9F690E3A}"/>
              </a:ext>
            </a:extLst>
          </p:cNvPr>
          <p:cNvSpPr txBox="1"/>
          <p:nvPr/>
        </p:nvSpPr>
        <p:spPr>
          <a:xfrm>
            <a:off x="272096" y="1317356"/>
            <a:ext cx="4205759" cy="5180503"/>
          </a:xfrm>
          <a:prstGeom prst="rect">
            <a:avLst/>
          </a:prstGeom>
          <a:solidFill>
            <a:schemeClr val="accent6">
              <a:lumMod val="40000"/>
              <a:lumOff val="60000"/>
            </a:schemeClr>
          </a:solidFill>
        </p:spPr>
        <p:txBody>
          <a:bodyPr vert="horz" lIns="91440" tIns="45720" rIns="91440" bIns="45720" rtlCol="0">
            <a:normAutofit/>
          </a:bodyPr>
          <a:lstStyle/>
          <a:p>
            <a:pPr>
              <a:lnSpc>
                <a:spcPct val="90000"/>
              </a:lnSpc>
              <a:spcAft>
                <a:spcPts val="600"/>
              </a:spcAft>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Conoscendo gli effetti della delfinoterapia come ultima frontiera della Pet Therapy</a:t>
            </a:r>
          </a:p>
          <a:p>
            <a:pPr>
              <a:lnSpc>
                <a:spcPct val="90000"/>
              </a:lnSpc>
              <a:spcAft>
                <a:spcPts val="600"/>
              </a:spcAft>
            </a:pPr>
            <a:r>
              <a:rPr lang="en-US" sz="1700" dirty="0"/>
              <a:t>( Acquario Nazionale dell’Havana) come corpo docente della 4D e con la collaborazione dell’associazione ambientalista Marevivo organizziamo un’uscita nel Golfo di Taranto  grazie al tour Taranto Opera Festival permetteremo ai nostri alunni a bordo di un catamarano di provare l’emozione di un appuntamento dal vivo con i delfini di Taranto. Questa esperienza sensibilizzerà i bambini ponendoli in contatto diretto con la colonia storica di delfini di Taranto, facendo così capire loro quanto sia importante la salvaguardia dell’ ecosistema. </a:t>
            </a:r>
          </a:p>
        </p:txBody>
      </p:sp>
      <p:pic>
        <p:nvPicPr>
          <p:cNvPr id="11" name="Immagine 10" descr="Immagine che contiene acqua, cielo, esterni, edificio&#10;&#10;Descrizione generata automaticamente">
            <a:extLst>
              <a:ext uri="{FF2B5EF4-FFF2-40B4-BE49-F238E27FC236}">
                <a16:creationId xmlns:a16="http://schemas.microsoft.com/office/drawing/2014/main" id="{BF22D340-4583-4DC8-B348-F50154CB92F1}"/>
              </a:ext>
            </a:extLst>
          </p:cNvPr>
          <p:cNvPicPr>
            <a:picLocks noChangeAspect="1"/>
          </p:cNvPicPr>
          <p:nvPr/>
        </p:nvPicPr>
        <p:blipFill rotWithShape="1">
          <a:blip r:embed="rId2">
            <a:extLst>
              <a:ext uri="{28A0092B-C50C-407E-A947-70E740481C1C}">
                <a14:useLocalDpi xmlns:a14="http://schemas.microsoft.com/office/drawing/2010/main" val="0"/>
              </a:ext>
            </a:extLst>
          </a:blip>
          <a:srcRect l="28377" r="34987" b="-2"/>
          <a:stretch/>
        </p:blipFill>
        <p:spPr>
          <a:xfrm>
            <a:off x="5302144" y="10"/>
            <a:ext cx="2932337" cy="3201581"/>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7" name="Immagine 6">
            <a:extLst>
              <a:ext uri="{FF2B5EF4-FFF2-40B4-BE49-F238E27FC236}">
                <a16:creationId xmlns:a16="http://schemas.microsoft.com/office/drawing/2014/main" id="{C21FB0B9-50C6-4836-B5BD-246B785D4366}"/>
              </a:ext>
            </a:extLst>
          </p:cNvPr>
          <p:cNvPicPr>
            <a:picLocks noChangeAspect="1"/>
          </p:cNvPicPr>
          <p:nvPr/>
        </p:nvPicPr>
        <p:blipFill rotWithShape="1">
          <a:blip r:embed="rId3">
            <a:extLst>
              <a:ext uri="{28A0092B-C50C-407E-A947-70E740481C1C}">
                <a14:useLocalDpi xmlns:a14="http://schemas.microsoft.com/office/drawing/2010/main" val="0"/>
              </a:ext>
            </a:extLst>
          </a:blip>
          <a:srcRect l="13154" r="25517"/>
          <a:stretch/>
        </p:blipFill>
        <p:spPr>
          <a:xfrm>
            <a:off x="5413569" y="3476187"/>
            <a:ext cx="3535154" cy="4080313"/>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5" name="Immagine 4" descr="Immagine che contiene acqua, esterni, blu&#10;&#10;Descrizione generata automaticamente">
            <a:extLst>
              <a:ext uri="{FF2B5EF4-FFF2-40B4-BE49-F238E27FC236}">
                <a16:creationId xmlns:a16="http://schemas.microsoft.com/office/drawing/2014/main" id="{3B69DD45-31B2-479F-B185-62CE429DF361}"/>
              </a:ext>
            </a:extLst>
          </p:cNvPr>
          <p:cNvPicPr>
            <a:picLocks noChangeAspect="1"/>
          </p:cNvPicPr>
          <p:nvPr/>
        </p:nvPicPr>
        <p:blipFill rotWithShape="1">
          <a:blip r:embed="rId4">
            <a:extLst>
              <a:ext uri="{28A0092B-C50C-407E-A947-70E740481C1C}">
                <a14:useLocalDpi xmlns:a14="http://schemas.microsoft.com/office/drawing/2010/main" val="0"/>
              </a:ext>
            </a:extLst>
          </a:blip>
          <a:srcRect l="63010" r="6206" b="2"/>
          <a:stretch/>
        </p:blipFill>
        <p:spPr>
          <a:xfrm>
            <a:off x="8352468" y="10"/>
            <a:ext cx="2340931" cy="4258391"/>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p:spPr>
      </p:pic>
      <p:pic>
        <p:nvPicPr>
          <p:cNvPr id="9" name="Immagine 8" descr="Immagine che contiene acqua, esterni&#10;&#10;Descrizione generata automaticamente">
            <a:extLst>
              <a:ext uri="{FF2B5EF4-FFF2-40B4-BE49-F238E27FC236}">
                <a16:creationId xmlns:a16="http://schemas.microsoft.com/office/drawing/2014/main" id="{E003A0E1-BD8E-4F9E-8F94-0088F18D0EEB}"/>
              </a:ext>
            </a:extLst>
          </p:cNvPr>
          <p:cNvPicPr>
            <a:picLocks noChangeAspect="1"/>
          </p:cNvPicPr>
          <p:nvPr/>
        </p:nvPicPr>
        <p:blipFill rotWithShape="1">
          <a:blip r:embed="rId5">
            <a:extLst>
              <a:ext uri="{28A0092B-C50C-407E-A947-70E740481C1C}">
                <a14:useLocalDpi xmlns:a14="http://schemas.microsoft.com/office/drawing/2010/main" val="0"/>
              </a:ext>
            </a:extLst>
          </a:blip>
          <a:srcRect l="20079" r="55247"/>
          <a:stretch/>
        </p:blipFill>
        <p:spPr>
          <a:xfrm>
            <a:off x="9125359" y="4408833"/>
            <a:ext cx="1568041" cy="3147667"/>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p:spPr>
      </p:pic>
      <p:pic>
        <p:nvPicPr>
          <p:cNvPr id="3" name="Immagine 2">
            <a:hlinkClick r:id="rId6" action="ppaction://hlinksldjump"/>
            <a:extLst>
              <a:ext uri="{FF2B5EF4-FFF2-40B4-BE49-F238E27FC236}">
                <a16:creationId xmlns:a16="http://schemas.microsoft.com/office/drawing/2014/main" id="{F75B4B74-BFFA-4FAB-9D09-8D52DAAD5AF2}"/>
              </a:ext>
            </a:extLst>
          </p:cNvPr>
          <p:cNvPicPr>
            <a:picLocks noChangeAspect="1"/>
          </p:cNvPicPr>
          <p:nvPr/>
        </p:nvPicPr>
        <p:blipFill>
          <a:blip r:embed="rId7"/>
          <a:stretch>
            <a:fillRect/>
          </a:stretch>
        </p:blipFill>
        <p:spPr>
          <a:xfrm>
            <a:off x="3786699" y="6239144"/>
            <a:ext cx="1926503" cy="1298561"/>
          </a:xfrm>
          <a:prstGeom prst="rect">
            <a:avLst/>
          </a:prstGeom>
        </p:spPr>
      </p:pic>
    </p:spTree>
    <p:extLst>
      <p:ext uri="{BB962C8B-B14F-4D97-AF65-F5344CB8AC3E}">
        <p14:creationId xmlns:p14="http://schemas.microsoft.com/office/powerpoint/2010/main" val="198324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290642"/>
            <a:ext cx="394319" cy="2495127"/>
          </a:xfrm>
          <a:custGeom>
            <a:avLst/>
            <a:gdLst/>
            <a:ahLst/>
            <a:cxnLst/>
            <a:rect l="l" t="t" r="r" b="b"/>
            <a:pathLst>
              <a:path w="449580" h="2844800">
                <a:moveTo>
                  <a:pt x="0" y="0"/>
                </a:moveTo>
                <a:lnTo>
                  <a:pt x="0" y="2844800"/>
                </a:lnTo>
                <a:lnTo>
                  <a:pt x="449580" y="2844800"/>
                </a:lnTo>
                <a:lnTo>
                  <a:pt x="0" y="0"/>
                </a:lnTo>
                <a:close/>
              </a:path>
            </a:pathLst>
          </a:custGeom>
          <a:solidFill>
            <a:srgbClr val="90C225">
              <a:alpha val="85096"/>
            </a:srgbClr>
          </a:solidFill>
        </p:spPr>
        <p:txBody>
          <a:bodyPr wrap="square" lIns="0" tIns="0" rIns="0" bIns="0" rtlCol="0"/>
          <a:lstStyle/>
          <a:p>
            <a:endParaRPr dirty="0"/>
          </a:p>
        </p:txBody>
      </p:sp>
      <p:sp>
        <p:nvSpPr>
          <p:cNvPr id="3" name="object 3"/>
          <p:cNvSpPr txBox="1"/>
          <p:nvPr/>
        </p:nvSpPr>
        <p:spPr>
          <a:xfrm>
            <a:off x="1242447" y="5781296"/>
            <a:ext cx="8847118" cy="1555901"/>
          </a:xfrm>
          <a:prstGeom prst="rect">
            <a:avLst/>
          </a:prstGeom>
          <a:solidFill>
            <a:srgbClr val="FFFF00"/>
          </a:solidFill>
        </p:spPr>
        <p:txBody>
          <a:bodyPr vert="horz" wrap="square" lIns="0" tIns="11139" rIns="0" bIns="0" rtlCol="0" anchor="t">
            <a:spAutoFit/>
          </a:bodyPr>
          <a:lstStyle/>
          <a:p>
            <a:pPr algn="ctr">
              <a:lnSpc>
                <a:spcPts val="2596"/>
              </a:lnSpc>
              <a:spcBef>
                <a:spcPts val="88"/>
              </a:spcBef>
            </a:pPr>
            <a:r>
              <a:rPr lang="it-IT" sz="1600" b="1" dirty="0">
                <a:solidFill>
                  <a:srgbClr val="00AF50"/>
                </a:solidFill>
                <a:latin typeface="Times New Roman" panose="02020603050405020304" pitchFamily="18" charset="0"/>
                <a:cs typeface="Times New Roman" panose="02020603050405020304" pitchFamily="18" charset="0"/>
              </a:rPr>
              <a:t>Obiettivo</a:t>
            </a:r>
            <a:r>
              <a:rPr sz="1600" b="1" spc="-22" dirty="0">
                <a:solidFill>
                  <a:srgbClr val="00AF50"/>
                </a:solidFill>
                <a:latin typeface="Times New Roman" panose="02020603050405020304" pitchFamily="18" charset="0"/>
                <a:cs typeface="Times New Roman" panose="02020603050405020304" pitchFamily="18" charset="0"/>
              </a:rPr>
              <a:t> </a:t>
            </a:r>
            <a:r>
              <a:rPr sz="1600" spc="-4" dirty="0">
                <a:solidFill>
                  <a:srgbClr val="90C225"/>
                </a:solidFill>
                <a:latin typeface="Times New Roman" panose="02020603050405020304" pitchFamily="18" charset="0"/>
                <a:cs typeface="Times New Roman" panose="02020603050405020304" pitchFamily="18" charset="0"/>
              </a:rPr>
              <a:t>:</a:t>
            </a:r>
            <a:r>
              <a:rPr lang="it-IT" sz="1600" spc="-4" dirty="0">
                <a:solidFill>
                  <a:srgbClr val="90C225"/>
                </a:solidFill>
                <a:latin typeface="Times New Roman" panose="02020603050405020304" pitchFamily="18" charset="0"/>
                <a:cs typeface="Times New Roman" panose="02020603050405020304" pitchFamily="18" charset="0"/>
              </a:rPr>
              <a:t>14</a:t>
            </a:r>
          </a:p>
          <a:p>
            <a:r>
              <a:rPr lang="it-IT" b="1" dirty="0">
                <a:solidFill>
                  <a:srgbClr val="002060"/>
                </a:solidFill>
                <a:latin typeface="Times New Roman" panose="02020603050405020304" pitchFamily="18" charset="0"/>
                <a:cs typeface="Times New Roman" panose="02020603050405020304" pitchFamily="18" charset="0"/>
              </a:rPr>
              <a:t>Vita sott’acqua: </a:t>
            </a:r>
            <a:r>
              <a:rPr lang="it-IT" dirty="0">
                <a:solidFill>
                  <a:srgbClr val="002060"/>
                </a:solidFill>
                <a:latin typeface="Times New Roman" panose="02020603050405020304" pitchFamily="18" charset="0"/>
                <a:cs typeface="Times New Roman" panose="02020603050405020304" pitchFamily="18" charset="0"/>
              </a:rPr>
              <a:t>Conservare e utilizzare in modo durevole gli oceani, i mari e le risorse marine per uno sviluppo sostenibile</a:t>
            </a:r>
          </a:p>
          <a:p>
            <a:pPr algn="ctr">
              <a:lnSpc>
                <a:spcPts val="2596"/>
              </a:lnSpc>
              <a:spcBef>
                <a:spcPts val="88"/>
              </a:spcBef>
            </a:pPr>
            <a:r>
              <a:rPr lang="it-IT" dirty="0"/>
              <a:t>.</a:t>
            </a:r>
          </a:p>
          <a:p>
            <a:pPr algn="ctr">
              <a:lnSpc>
                <a:spcPts val="2596"/>
              </a:lnSpc>
              <a:spcBef>
                <a:spcPts val="88"/>
              </a:spcBef>
            </a:pPr>
            <a:r>
              <a:rPr lang="it-IT" sz="1600" b="1" i="1" dirty="0">
                <a:solidFill>
                  <a:srgbClr val="002060"/>
                </a:solidFill>
                <a:latin typeface="Times New Roman" panose="02020603050405020304" pitchFamily="18" charset="0"/>
                <a:cs typeface="Times New Roman" panose="02020603050405020304" pitchFamily="18" charset="0"/>
              </a:rPr>
              <a:t>Protect, Restore and establish sustainable use of the Earth’s Eco System(2030 agenda)</a:t>
            </a:r>
            <a:endParaRPr sz="1600" dirty="0">
              <a:solidFill>
                <a:srgbClr val="002060"/>
              </a:solidFill>
              <a:latin typeface="Times New Roman" panose="02020603050405020304" pitchFamily="18" charset="0"/>
              <a:cs typeface="Times New Roman" panose="02020603050405020304" pitchFamily="18" charset="0"/>
            </a:endParaRPr>
          </a:p>
        </p:txBody>
      </p:sp>
      <p:pic>
        <p:nvPicPr>
          <p:cNvPr id="4" name="object 4"/>
          <p:cNvPicPr/>
          <p:nvPr/>
        </p:nvPicPr>
        <p:blipFill>
          <a:blip r:embed="rId2" cstate="print"/>
          <a:stretch>
            <a:fillRect/>
          </a:stretch>
        </p:blipFill>
        <p:spPr>
          <a:xfrm>
            <a:off x="545077" y="552306"/>
            <a:ext cx="1394739" cy="1343472"/>
          </a:xfrm>
          <a:prstGeom prst="rect">
            <a:avLst/>
          </a:prstGeom>
        </p:spPr>
      </p:pic>
      <p:sp>
        <p:nvSpPr>
          <p:cNvPr id="5" name="Rettangolo 4">
            <a:extLst>
              <a:ext uri="{FF2B5EF4-FFF2-40B4-BE49-F238E27FC236}">
                <a16:creationId xmlns:a16="http://schemas.microsoft.com/office/drawing/2014/main" id="{99371102-BB8C-4FD7-AC00-FA11219AFE64}"/>
              </a:ext>
            </a:extLst>
          </p:cNvPr>
          <p:cNvSpPr/>
          <p:nvPr/>
        </p:nvSpPr>
        <p:spPr>
          <a:xfrm>
            <a:off x="2625943" y="3554325"/>
            <a:ext cx="6666666" cy="2123658"/>
          </a:xfrm>
          <a:prstGeom prst="rect">
            <a:avLst/>
          </a:prstGeom>
          <a:solidFill>
            <a:schemeClr val="tx2">
              <a:lumMod val="40000"/>
              <a:lumOff val="60000"/>
            </a:schemeClr>
          </a:solidFill>
        </p:spPr>
        <p:txBody>
          <a:bodyPr wrap="square">
            <a:spAutoFit/>
          </a:bodyPr>
          <a:lstStyle/>
          <a:p>
            <a:r>
              <a:rPr lang="it-IT" sz="1200" dirty="0">
                <a:solidFill>
                  <a:srgbClr val="002060"/>
                </a:solidFill>
                <a:latin typeface="Times New Roman" panose="02020603050405020304" pitchFamily="18" charset="0"/>
                <a:cs typeface="Times New Roman" panose="02020603050405020304" pitchFamily="18" charset="0"/>
              </a:rPr>
              <a:t>COMPETENZA SOCIALE E CIVICA IN MATERIA DI CITTADINANZA</a:t>
            </a:r>
          </a:p>
          <a:p>
            <a:endParaRPr lang="it-IT" sz="1200" dirty="0">
              <a:solidFill>
                <a:srgbClr val="002060"/>
              </a:solidFill>
              <a:latin typeface="Times New Roman" panose="02020603050405020304" pitchFamily="18" charset="0"/>
              <a:cs typeface="Times New Roman" panose="02020603050405020304" pitchFamily="18" charset="0"/>
            </a:endParaRPr>
          </a:p>
          <a:p>
            <a:r>
              <a:rPr lang="it-IT" sz="1200" dirty="0">
                <a:solidFill>
                  <a:srgbClr val="002060"/>
                </a:solidFill>
                <a:latin typeface="Times New Roman" panose="02020603050405020304" pitchFamily="18" charset="0"/>
                <a:cs typeface="Times New Roman" panose="02020603050405020304" pitchFamily="18" charset="0"/>
              </a:rPr>
              <a:t>Valorizzare e recuperare elementi significativi del proprio vissuto</a:t>
            </a:r>
          </a:p>
          <a:p>
            <a:r>
              <a:rPr lang="it-IT" sz="1200" dirty="0">
                <a:solidFill>
                  <a:srgbClr val="002060"/>
                </a:solidFill>
                <a:latin typeface="Times New Roman" panose="02020603050405020304" pitchFamily="18" charset="0"/>
                <a:cs typeface="Times New Roman" panose="02020603050405020304" pitchFamily="18" charset="0"/>
              </a:rPr>
              <a:t>Riconoscere l’importanza del	rispetto per la flora, per la fauna e per</a:t>
            </a:r>
          </a:p>
          <a:p>
            <a:r>
              <a:rPr lang="it-IT" sz="1200" dirty="0">
                <a:solidFill>
                  <a:srgbClr val="002060"/>
                </a:solidFill>
                <a:latin typeface="Times New Roman" panose="02020603050405020304" pitchFamily="18" charset="0"/>
                <a:cs typeface="Times New Roman" panose="02020603050405020304" pitchFamily="18" charset="0"/>
              </a:rPr>
              <a:t>gli altri</a:t>
            </a:r>
          </a:p>
          <a:p>
            <a:endParaRPr lang="it-IT" sz="1200" dirty="0">
              <a:solidFill>
                <a:srgbClr val="002060"/>
              </a:solidFill>
              <a:latin typeface="Times New Roman" panose="02020603050405020304" pitchFamily="18" charset="0"/>
              <a:cs typeface="Times New Roman" panose="02020603050405020304" pitchFamily="18" charset="0"/>
            </a:endParaRPr>
          </a:p>
          <a:p>
            <a:r>
              <a:rPr lang="it-IT" sz="1200" dirty="0">
                <a:solidFill>
                  <a:srgbClr val="002060"/>
                </a:solidFill>
                <a:latin typeface="Times New Roman" panose="02020603050405020304" pitchFamily="18" charset="0"/>
                <a:cs typeface="Times New Roman" panose="02020603050405020304" pitchFamily="18" charset="0"/>
              </a:rPr>
              <a:t>Conoscere, rispettare e curare l’ambiente circostante</a:t>
            </a:r>
          </a:p>
          <a:p>
            <a:endParaRPr lang="it-IT" sz="1200" dirty="0">
              <a:solidFill>
                <a:srgbClr val="002060"/>
              </a:solidFill>
              <a:latin typeface="Times New Roman" panose="02020603050405020304" pitchFamily="18" charset="0"/>
              <a:cs typeface="Times New Roman" panose="02020603050405020304" pitchFamily="18" charset="0"/>
            </a:endParaRPr>
          </a:p>
          <a:p>
            <a:r>
              <a:rPr lang="it-IT" sz="1200" dirty="0">
                <a:solidFill>
                  <a:srgbClr val="002060"/>
                </a:solidFill>
                <a:latin typeface="Times New Roman" panose="02020603050405020304" pitchFamily="18" charset="0"/>
                <a:cs typeface="Times New Roman" panose="02020603050405020304" pitchFamily="18" charset="0"/>
              </a:rPr>
              <a:t>Collaborare per il raggiungimento di un fine comune</a:t>
            </a:r>
          </a:p>
          <a:p>
            <a:endParaRPr lang="it-IT" sz="1200" dirty="0">
              <a:solidFill>
                <a:srgbClr val="002060"/>
              </a:solidFill>
              <a:latin typeface="Times New Roman" panose="02020603050405020304" pitchFamily="18" charset="0"/>
              <a:cs typeface="Times New Roman" panose="02020603050405020304" pitchFamily="18" charset="0"/>
            </a:endParaRPr>
          </a:p>
          <a:p>
            <a:r>
              <a:rPr lang="it-IT" sz="1200" dirty="0">
                <a:solidFill>
                  <a:srgbClr val="002060"/>
                </a:solidFill>
                <a:latin typeface="Times New Roman" panose="02020603050405020304" pitchFamily="18" charset="0"/>
                <a:cs typeface="Times New Roman" panose="02020603050405020304" pitchFamily="18" charset="0"/>
              </a:rPr>
              <a:t>Riconoscere il valore della diversità nel mondo sanimale così come nella società</a:t>
            </a:r>
          </a:p>
        </p:txBody>
      </p:sp>
      <p:pic>
        <p:nvPicPr>
          <p:cNvPr id="9" name="Immagine 8">
            <a:hlinkClick r:id="rId3" action="ppaction://hlinksldjump"/>
            <a:extLst>
              <a:ext uri="{FF2B5EF4-FFF2-40B4-BE49-F238E27FC236}">
                <a16:creationId xmlns:a16="http://schemas.microsoft.com/office/drawing/2014/main" id="{45BDB4C9-34FF-4FFA-9507-08E125E5705D}"/>
              </a:ext>
            </a:extLst>
          </p:cNvPr>
          <p:cNvPicPr>
            <a:picLocks noChangeAspect="1"/>
          </p:cNvPicPr>
          <p:nvPr/>
        </p:nvPicPr>
        <p:blipFill>
          <a:blip r:embed="rId4"/>
          <a:stretch>
            <a:fillRect/>
          </a:stretch>
        </p:blipFill>
        <p:spPr>
          <a:xfrm>
            <a:off x="1034905" y="2946026"/>
            <a:ext cx="1654433" cy="1113286"/>
          </a:xfrm>
          <a:prstGeom prst="rect">
            <a:avLst/>
          </a:prstGeom>
        </p:spPr>
      </p:pic>
      <p:pic>
        <p:nvPicPr>
          <p:cNvPr id="10" name="Immagine 9">
            <a:extLst>
              <a:ext uri="{FF2B5EF4-FFF2-40B4-BE49-F238E27FC236}">
                <a16:creationId xmlns:a16="http://schemas.microsoft.com/office/drawing/2014/main" id="{575F09C2-2A37-4D25-8086-CDBBD42F24E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25943" y="76063"/>
            <a:ext cx="6666667" cy="3333333"/>
          </a:xfrm>
          <a:prstGeom prst="rect">
            <a:avLst/>
          </a:prstGeom>
        </p:spPr>
      </p:pic>
    </p:spTree>
    <p:extLst>
      <p:ext uri="{BB962C8B-B14F-4D97-AF65-F5344CB8AC3E}">
        <p14:creationId xmlns:p14="http://schemas.microsoft.com/office/powerpoint/2010/main" val="3315013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6DC9BF5-FEEA-4E2A-8D6F-54C71DC5E499}"/>
              </a:ext>
            </a:extLst>
          </p:cNvPr>
          <p:cNvSpPr/>
          <p:nvPr/>
        </p:nvSpPr>
        <p:spPr>
          <a:xfrm>
            <a:off x="1305584" y="1949449"/>
            <a:ext cx="8454189" cy="36576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5">
                    <a:lumMod val="75000"/>
                  </a:schemeClr>
                </a:solidFill>
                <a:latin typeface="Times New Roman" panose="02020603050405020304" pitchFamily="18" charset="0"/>
                <a:cs typeface="Times New Roman" panose="02020603050405020304" pitchFamily="18" charset="0"/>
              </a:rPr>
              <a:t>Dopo aver trascorso la mattinata con i delfini, il giorno successivo l’insegnante inizierà una discussione guidata sui possibili giusti comportamenti da adottare per mantenere il «mare pulito» .</a:t>
            </a:r>
          </a:p>
          <a:p>
            <a:pPr algn="ctr"/>
            <a:r>
              <a:rPr lang="it-IT" dirty="0">
                <a:solidFill>
                  <a:schemeClr val="accent5">
                    <a:lumMod val="75000"/>
                  </a:schemeClr>
                </a:solidFill>
                <a:latin typeface="Times New Roman" panose="02020603050405020304" pitchFamily="18" charset="0"/>
                <a:cs typeface="Times New Roman" panose="02020603050405020304" pitchFamily="18" charset="0"/>
              </a:rPr>
              <a:t> L’insegnante scriverà alla lavagna « Cosa potete fare voi bambini per mantenere il nostro mare pulito?» Formeremo dei piccoli gruppi da 4, sempre scelti e composti dall’insegnante per stimolare peer tutoring , e stimolare tutti i punti di forza soprattutto dei due bambini con BES( uno con sindrome dello spettro autistico, l’altro dsa).</a:t>
            </a:r>
          </a:p>
          <a:p>
            <a:pPr algn="ctr"/>
            <a:r>
              <a:rPr lang="it-IT" dirty="0">
                <a:solidFill>
                  <a:schemeClr val="accent5">
                    <a:lumMod val="75000"/>
                  </a:schemeClr>
                </a:solidFill>
                <a:latin typeface="Times New Roman" panose="02020603050405020304" pitchFamily="18" charset="0"/>
                <a:cs typeface="Times New Roman" panose="02020603050405020304" pitchFamily="18" charset="0"/>
              </a:rPr>
              <a:t>Verrà detto agli alunni che dovranno creare un volantino interattivo che sarà inserito sul sito della scuola ma non solo, verrà inviato attraverso i social a tutti i genitori della scuola. Questo per sensibilizzare le famiglie.  </a:t>
            </a:r>
          </a:p>
        </p:txBody>
      </p:sp>
      <p:sp>
        <p:nvSpPr>
          <p:cNvPr id="4" name="Rettangolo 3">
            <a:extLst>
              <a:ext uri="{FF2B5EF4-FFF2-40B4-BE49-F238E27FC236}">
                <a16:creationId xmlns:a16="http://schemas.microsoft.com/office/drawing/2014/main" id="{2E1F3099-46F1-4FF1-8A88-CCF6AA77C70D}"/>
              </a:ext>
            </a:extLst>
          </p:cNvPr>
          <p:cNvSpPr/>
          <p:nvPr/>
        </p:nvSpPr>
        <p:spPr>
          <a:xfrm>
            <a:off x="3689736" y="767264"/>
            <a:ext cx="3313922" cy="511870"/>
          </a:xfrm>
          <a:prstGeom prst="rect">
            <a:avLst/>
          </a:prstGeom>
          <a:noFill/>
        </p:spPr>
        <p:txBody>
          <a:bodyPr wrap="none" lIns="80201" tIns="40100" rIns="80201" bIns="40100">
            <a:spAutoFit/>
          </a:bodyPr>
          <a:lstStyle/>
          <a:p>
            <a:pPr algn="ct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STEP  Applicazione:</a:t>
            </a:r>
          </a:p>
        </p:txBody>
      </p:sp>
      <p:pic>
        <p:nvPicPr>
          <p:cNvPr id="3" name="Immagine 2">
            <a:hlinkClick r:id="rId2" action="ppaction://hlinksldjump"/>
            <a:extLst>
              <a:ext uri="{FF2B5EF4-FFF2-40B4-BE49-F238E27FC236}">
                <a16:creationId xmlns:a16="http://schemas.microsoft.com/office/drawing/2014/main" id="{B6FA6B10-5965-448B-9020-F97D4C3F735F}"/>
              </a:ext>
            </a:extLst>
          </p:cNvPr>
          <p:cNvPicPr>
            <a:picLocks noChangeAspect="1"/>
          </p:cNvPicPr>
          <p:nvPr/>
        </p:nvPicPr>
        <p:blipFill>
          <a:blip r:embed="rId3"/>
          <a:stretch>
            <a:fillRect/>
          </a:stretch>
        </p:blipFill>
        <p:spPr>
          <a:xfrm>
            <a:off x="4739909" y="5856671"/>
            <a:ext cx="1926503" cy="1298561"/>
          </a:xfrm>
          <a:prstGeom prst="rect">
            <a:avLst/>
          </a:prstGeom>
        </p:spPr>
      </p:pic>
    </p:spTree>
    <p:extLst>
      <p:ext uri="{BB962C8B-B14F-4D97-AF65-F5344CB8AC3E}">
        <p14:creationId xmlns:p14="http://schemas.microsoft.com/office/powerpoint/2010/main" val="179002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750030820"/>
              </p:ext>
            </p:extLst>
          </p:nvPr>
        </p:nvGraphicFramePr>
        <p:xfrm>
          <a:off x="577217" y="15498"/>
          <a:ext cx="9240515" cy="2208813"/>
        </p:xfrm>
        <a:graphic>
          <a:graphicData uri="http://schemas.openxmlformats.org/drawingml/2006/table">
            <a:tbl>
              <a:tblPr firstRow="1" bandRow="1">
                <a:tableStyleId>{2D5ABB26-0587-4C30-8999-92F81FD0307C}</a:tableStyleId>
              </a:tblPr>
              <a:tblGrid>
                <a:gridCol w="275590">
                  <a:extLst>
                    <a:ext uri="{9D8B030D-6E8A-4147-A177-3AD203B41FA5}">
                      <a16:colId xmlns:a16="http://schemas.microsoft.com/office/drawing/2014/main" val="20000"/>
                    </a:ext>
                  </a:extLst>
                </a:gridCol>
                <a:gridCol w="2153285">
                  <a:extLst>
                    <a:ext uri="{9D8B030D-6E8A-4147-A177-3AD203B41FA5}">
                      <a16:colId xmlns:a16="http://schemas.microsoft.com/office/drawing/2014/main" val="20001"/>
                    </a:ext>
                  </a:extLst>
                </a:gridCol>
                <a:gridCol w="547369">
                  <a:extLst>
                    <a:ext uri="{9D8B030D-6E8A-4147-A177-3AD203B41FA5}">
                      <a16:colId xmlns:a16="http://schemas.microsoft.com/office/drawing/2014/main" val="20002"/>
                    </a:ext>
                  </a:extLst>
                </a:gridCol>
                <a:gridCol w="298450">
                  <a:extLst>
                    <a:ext uri="{9D8B030D-6E8A-4147-A177-3AD203B41FA5}">
                      <a16:colId xmlns:a16="http://schemas.microsoft.com/office/drawing/2014/main" val="20003"/>
                    </a:ext>
                  </a:extLst>
                </a:gridCol>
                <a:gridCol w="298450">
                  <a:extLst>
                    <a:ext uri="{9D8B030D-6E8A-4147-A177-3AD203B41FA5}">
                      <a16:colId xmlns:a16="http://schemas.microsoft.com/office/drawing/2014/main" val="20004"/>
                    </a:ext>
                  </a:extLst>
                </a:gridCol>
                <a:gridCol w="298450">
                  <a:extLst>
                    <a:ext uri="{9D8B030D-6E8A-4147-A177-3AD203B41FA5}">
                      <a16:colId xmlns:a16="http://schemas.microsoft.com/office/drawing/2014/main" val="20005"/>
                    </a:ext>
                  </a:extLst>
                </a:gridCol>
                <a:gridCol w="297179">
                  <a:extLst>
                    <a:ext uri="{9D8B030D-6E8A-4147-A177-3AD203B41FA5}">
                      <a16:colId xmlns:a16="http://schemas.microsoft.com/office/drawing/2014/main" val="20006"/>
                    </a:ext>
                  </a:extLst>
                </a:gridCol>
                <a:gridCol w="298450">
                  <a:extLst>
                    <a:ext uri="{9D8B030D-6E8A-4147-A177-3AD203B41FA5}">
                      <a16:colId xmlns:a16="http://schemas.microsoft.com/office/drawing/2014/main" val="20007"/>
                    </a:ext>
                  </a:extLst>
                </a:gridCol>
                <a:gridCol w="298450">
                  <a:extLst>
                    <a:ext uri="{9D8B030D-6E8A-4147-A177-3AD203B41FA5}">
                      <a16:colId xmlns:a16="http://schemas.microsoft.com/office/drawing/2014/main" val="20008"/>
                    </a:ext>
                  </a:extLst>
                </a:gridCol>
                <a:gridCol w="298450">
                  <a:extLst>
                    <a:ext uri="{9D8B030D-6E8A-4147-A177-3AD203B41FA5}">
                      <a16:colId xmlns:a16="http://schemas.microsoft.com/office/drawing/2014/main" val="20009"/>
                    </a:ext>
                  </a:extLst>
                </a:gridCol>
                <a:gridCol w="298450">
                  <a:extLst>
                    <a:ext uri="{9D8B030D-6E8A-4147-A177-3AD203B41FA5}">
                      <a16:colId xmlns:a16="http://schemas.microsoft.com/office/drawing/2014/main" val="20010"/>
                    </a:ext>
                  </a:extLst>
                </a:gridCol>
                <a:gridCol w="298450">
                  <a:extLst>
                    <a:ext uri="{9D8B030D-6E8A-4147-A177-3AD203B41FA5}">
                      <a16:colId xmlns:a16="http://schemas.microsoft.com/office/drawing/2014/main" val="20011"/>
                    </a:ext>
                  </a:extLst>
                </a:gridCol>
                <a:gridCol w="298450">
                  <a:extLst>
                    <a:ext uri="{9D8B030D-6E8A-4147-A177-3AD203B41FA5}">
                      <a16:colId xmlns:a16="http://schemas.microsoft.com/office/drawing/2014/main" val="20012"/>
                    </a:ext>
                  </a:extLst>
                </a:gridCol>
                <a:gridCol w="298450">
                  <a:extLst>
                    <a:ext uri="{9D8B030D-6E8A-4147-A177-3AD203B41FA5}">
                      <a16:colId xmlns:a16="http://schemas.microsoft.com/office/drawing/2014/main" val="20013"/>
                    </a:ext>
                  </a:extLst>
                </a:gridCol>
                <a:gridCol w="298450">
                  <a:extLst>
                    <a:ext uri="{9D8B030D-6E8A-4147-A177-3AD203B41FA5}">
                      <a16:colId xmlns:a16="http://schemas.microsoft.com/office/drawing/2014/main" val="20014"/>
                    </a:ext>
                  </a:extLst>
                </a:gridCol>
                <a:gridCol w="297179">
                  <a:extLst>
                    <a:ext uri="{9D8B030D-6E8A-4147-A177-3AD203B41FA5}">
                      <a16:colId xmlns:a16="http://schemas.microsoft.com/office/drawing/2014/main" val="20015"/>
                    </a:ext>
                  </a:extLst>
                </a:gridCol>
                <a:gridCol w="298450">
                  <a:extLst>
                    <a:ext uri="{9D8B030D-6E8A-4147-A177-3AD203B41FA5}">
                      <a16:colId xmlns:a16="http://schemas.microsoft.com/office/drawing/2014/main" val="20016"/>
                    </a:ext>
                  </a:extLst>
                </a:gridCol>
                <a:gridCol w="299084">
                  <a:extLst>
                    <a:ext uri="{9D8B030D-6E8A-4147-A177-3AD203B41FA5}">
                      <a16:colId xmlns:a16="http://schemas.microsoft.com/office/drawing/2014/main" val="20017"/>
                    </a:ext>
                  </a:extLst>
                </a:gridCol>
                <a:gridCol w="298450">
                  <a:extLst>
                    <a:ext uri="{9D8B030D-6E8A-4147-A177-3AD203B41FA5}">
                      <a16:colId xmlns:a16="http://schemas.microsoft.com/office/drawing/2014/main" val="20018"/>
                    </a:ext>
                  </a:extLst>
                </a:gridCol>
                <a:gridCol w="298450">
                  <a:extLst>
                    <a:ext uri="{9D8B030D-6E8A-4147-A177-3AD203B41FA5}">
                      <a16:colId xmlns:a16="http://schemas.microsoft.com/office/drawing/2014/main" val="20019"/>
                    </a:ext>
                  </a:extLst>
                </a:gridCol>
                <a:gridCol w="298450">
                  <a:extLst>
                    <a:ext uri="{9D8B030D-6E8A-4147-A177-3AD203B41FA5}">
                      <a16:colId xmlns:a16="http://schemas.microsoft.com/office/drawing/2014/main" val="20020"/>
                    </a:ext>
                  </a:extLst>
                </a:gridCol>
                <a:gridCol w="297179">
                  <a:extLst>
                    <a:ext uri="{9D8B030D-6E8A-4147-A177-3AD203B41FA5}">
                      <a16:colId xmlns:a16="http://schemas.microsoft.com/office/drawing/2014/main" val="20021"/>
                    </a:ext>
                  </a:extLst>
                </a:gridCol>
                <a:gridCol w="298450">
                  <a:extLst>
                    <a:ext uri="{9D8B030D-6E8A-4147-A177-3AD203B41FA5}">
                      <a16:colId xmlns:a16="http://schemas.microsoft.com/office/drawing/2014/main" val="20023"/>
                    </a:ext>
                  </a:extLst>
                </a:gridCol>
                <a:gridCol w="298450">
                  <a:extLst>
                    <a:ext uri="{9D8B030D-6E8A-4147-A177-3AD203B41FA5}">
                      <a16:colId xmlns:a16="http://schemas.microsoft.com/office/drawing/2014/main" val="20024"/>
                    </a:ext>
                  </a:extLst>
                </a:gridCol>
              </a:tblGrid>
              <a:tr h="667790">
                <a:tc gridSpan="2">
                  <a:txBody>
                    <a:bodyPr/>
                    <a:lstStyle/>
                    <a:p>
                      <a:pPr>
                        <a:lnSpc>
                          <a:spcPct val="100000"/>
                        </a:lnSpc>
                        <a:spcBef>
                          <a:spcPts val="5"/>
                        </a:spcBef>
                      </a:pPr>
                      <a:endParaRPr sz="1500" dirty="0">
                        <a:solidFill>
                          <a:srgbClr val="002060"/>
                        </a:solidFill>
                        <a:latin typeface="Times New Roman"/>
                        <a:cs typeface="Times New Roman"/>
                      </a:endParaRPr>
                    </a:p>
                    <a:p>
                      <a:pPr marL="798195" marR="418465" indent="-374015">
                        <a:lnSpc>
                          <a:spcPts val="1150"/>
                        </a:lnSpc>
                      </a:pPr>
                      <a:r>
                        <a:rPr sz="1000" b="1" spc="-5" dirty="0">
                          <a:solidFill>
                            <a:srgbClr val="002060"/>
                          </a:solidFill>
                          <a:latin typeface="Times New Roman"/>
                          <a:cs typeface="Times New Roman"/>
                        </a:rPr>
                        <a:t>Nucleo </a:t>
                      </a:r>
                      <a:r>
                        <a:rPr sz="1000" b="1" dirty="0">
                          <a:solidFill>
                            <a:srgbClr val="002060"/>
                          </a:solidFill>
                          <a:latin typeface="Times New Roman"/>
                          <a:cs typeface="Times New Roman"/>
                        </a:rPr>
                        <a:t>tematico </a:t>
                      </a:r>
                      <a:r>
                        <a:rPr sz="1000" b="1" spc="-5" dirty="0">
                          <a:solidFill>
                            <a:srgbClr val="002060"/>
                          </a:solidFill>
                          <a:latin typeface="Times New Roman"/>
                          <a:cs typeface="Times New Roman"/>
                        </a:rPr>
                        <a:t>/ obiettivo</a:t>
                      </a:r>
                      <a:r>
                        <a:rPr sz="1000" b="1" spc="-40" dirty="0">
                          <a:solidFill>
                            <a:srgbClr val="002060"/>
                          </a:solidFill>
                          <a:latin typeface="Times New Roman"/>
                          <a:cs typeface="Times New Roman"/>
                        </a:rPr>
                        <a:t> </a:t>
                      </a:r>
                      <a:r>
                        <a:rPr sz="1000" b="1" spc="-5" dirty="0">
                          <a:solidFill>
                            <a:srgbClr val="002060"/>
                          </a:solidFill>
                          <a:latin typeface="Times New Roman"/>
                          <a:cs typeface="Times New Roman"/>
                        </a:rPr>
                        <a:t>di  apprendimento</a:t>
                      </a:r>
                      <a:endParaRPr sz="1000" dirty="0">
                        <a:solidFill>
                          <a:srgbClr val="002060"/>
                        </a:solidFill>
                        <a:latin typeface="Times New Roman"/>
                        <a:cs typeface="Times New Roman"/>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hMerge="1">
                  <a:txBody>
                    <a:bodyPr/>
                    <a:lstStyle/>
                    <a:p>
                      <a:endParaRPr/>
                    </a:p>
                  </a:txBody>
                  <a:tcPr marL="0" marR="0" marT="0" marB="0"/>
                </a:tc>
                <a:tc>
                  <a:txBody>
                    <a:bodyPr/>
                    <a:lstStyle/>
                    <a:p>
                      <a:pPr>
                        <a:lnSpc>
                          <a:spcPct val="100000"/>
                        </a:lnSpc>
                      </a:pPr>
                      <a:endParaRPr sz="1300" dirty="0">
                        <a:solidFill>
                          <a:srgbClr val="002060"/>
                        </a:solidFill>
                        <a:latin typeface="Times New Roman"/>
                        <a:cs typeface="Times New Roman"/>
                      </a:endParaRPr>
                    </a:p>
                    <a:p>
                      <a:pPr marL="176530">
                        <a:lnSpc>
                          <a:spcPct val="100000"/>
                        </a:lnSpc>
                        <a:spcBef>
                          <a:spcPts val="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0"/>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04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09"/>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4769"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0"/>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04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0"/>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04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40"/>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858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2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667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chemeClr val="bg2"/>
                    </a:solidFill>
                  </a:tcPr>
                </a:tc>
                <a:tc>
                  <a:txBody>
                    <a:bodyPr/>
                    <a:lstStyle/>
                    <a:p>
                      <a:pPr marL="176530">
                        <a:lnSpc>
                          <a:spcPct val="100000"/>
                        </a:lnSpc>
                        <a:spcBef>
                          <a:spcPts val="535"/>
                        </a:spcBef>
                      </a:pPr>
                      <a:r>
                        <a:rPr sz="1000" b="1" spc="-5" dirty="0">
                          <a:solidFill>
                            <a:srgbClr val="002060"/>
                          </a:solidFill>
                          <a:latin typeface="Times New Roman"/>
                          <a:cs typeface="Times New Roman"/>
                        </a:rPr>
                        <a:t>alunno</a:t>
                      </a:r>
                      <a:endParaRPr sz="1000" dirty="0">
                        <a:solidFill>
                          <a:srgbClr val="002060"/>
                        </a:solidFill>
                        <a:latin typeface="Times New Roman"/>
                        <a:cs typeface="Times New Roman"/>
                      </a:endParaRPr>
                    </a:p>
                  </a:txBody>
                  <a:tcPr marL="0" marR="0" marT="67945"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solidFill>
                  </a:tcPr>
                </a:tc>
                <a:extLst>
                  <a:ext uri="{0D108BD9-81ED-4DB2-BD59-A6C34878D82A}">
                    <a16:rowId xmlns:a16="http://schemas.microsoft.com/office/drawing/2014/main" val="10000"/>
                  </a:ext>
                </a:extLst>
              </a:tr>
              <a:tr h="1541023">
                <a:tc>
                  <a:txBody>
                    <a:bodyPr/>
                    <a:lstStyle/>
                    <a:p>
                      <a:pPr marL="138430">
                        <a:lnSpc>
                          <a:spcPct val="100000"/>
                        </a:lnSpc>
                        <a:spcBef>
                          <a:spcPts val="490"/>
                        </a:spcBef>
                      </a:pPr>
                      <a:r>
                        <a:rPr sz="900" spc="-5" dirty="0">
                          <a:latin typeface="Times New Roman"/>
                          <a:cs typeface="Times New Roman"/>
                        </a:rPr>
                        <a:t>italiano</a:t>
                      </a:r>
                      <a:endParaRPr sz="900" dirty="0">
                        <a:latin typeface="Times New Roman"/>
                        <a:cs typeface="Times New Roman"/>
                      </a:endParaRPr>
                    </a:p>
                  </a:txBody>
                  <a:tcPr marL="0" marR="0" marT="6223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20000"/>
                        <a:lumOff val="80000"/>
                      </a:schemeClr>
                    </a:solidFill>
                  </a:tcPr>
                </a:tc>
                <a:tc>
                  <a:txBody>
                    <a:bodyPr/>
                    <a:lstStyle/>
                    <a:p>
                      <a:pPr fontAlgn="t"/>
                      <a:r>
                        <a:rPr lang="it-IT" sz="900" dirty="0">
                          <a:solidFill>
                            <a:srgbClr val="002060"/>
                          </a:solidFill>
                          <a:latin typeface="Times New Roman" panose="02020603050405020304" pitchFamily="18" charset="0"/>
                          <a:cs typeface="Times New Roman" panose="02020603050405020304" pitchFamily="18" charset="0"/>
                        </a:rPr>
                        <a:t>Comprendere consegne e istruzioni, anche complesse, per l’esecuzione di attività scolastiche ed extrascolastiche </a:t>
                      </a:r>
                    </a:p>
                    <a:p>
                      <a:pPr fontAlgn="t"/>
                      <a:r>
                        <a:rPr lang="it-IT" sz="900" dirty="0">
                          <a:solidFill>
                            <a:srgbClr val="002060"/>
                          </a:solidFill>
                          <a:latin typeface="Times New Roman" panose="02020603050405020304" pitchFamily="18" charset="0"/>
                          <a:cs typeface="Times New Roman" panose="02020603050405020304" pitchFamily="18" charset="0"/>
                        </a:rPr>
                        <a:t>Comprendere il contenuto di un testo letto utilizzando opportune strategie: ricavare informazioni attraverso titolazione, immagini, didascalie, porsi domande…</a:t>
                      </a:r>
                    </a:p>
                    <a:p>
                      <a:pPr fontAlgn="t"/>
                      <a:r>
                        <a:rPr lang="it-IT" sz="900" dirty="0">
                          <a:solidFill>
                            <a:srgbClr val="002060"/>
                          </a:solidFill>
                          <a:latin typeface="Times New Roman" panose="02020603050405020304" pitchFamily="18" charset="0"/>
                          <a:cs typeface="Times New Roman" panose="02020603050405020304" pitchFamily="18" charset="0"/>
                        </a:rPr>
                        <a:t>Rielaborare testi: parafrasare o riassumere, trasformare e completare</a:t>
                      </a:r>
                    </a:p>
                    <a:p>
                      <a:pPr marL="67945">
                        <a:lnSpc>
                          <a:spcPts val="1025"/>
                        </a:lnSpc>
                      </a:pPr>
                      <a:endParaRPr sz="9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marL="69850" marR="59690">
                        <a:lnSpc>
                          <a:spcPts val="1150"/>
                        </a:lnSpc>
                        <a:spcBef>
                          <a:spcPts val="40"/>
                        </a:spcBef>
                      </a:pPr>
                      <a:r>
                        <a:rPr sz="1000" dirty="0">
                          <a:latin typeface="Times New Roman"/>
                          <a:cs typeface="Times New Roman"/>
                        </a:rPr>
                        <a:t>Livell</a:t>
                      </a:r>
                      <a:r>
                        <a:rPr sz="1000" spc="10" dirty="0">
                          <a:latin typeface="Times New Roman"/>
                          <a:cs typeface="Times New Roman"/>
                        </a:rPr>
                        <a:t>o</a:t>
                      </a:r>
                      <a:r>
                        <a:rPr sz="1000" dirty="0">
                          <a:latin typeface="Times New Roman"/>
                          <a:cs typeface="Times New Roman"/>
                        </a:rPr>
                        <a:t>-  </a:t>
                      </a:r>
                      <a:r>
                        <a:rPr sz="1000" spc="-5" dirty="0">
                          <a:latin typeface="Times New Roman"/>
                          <a:cs typeface="Times New Roman"/>
                        </a:rPr>
                        <a:t>A</a:t>
                      </a:r>
                      <a:endParaRPr sz="1000" dirty="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solidFill>
                      <a:schemeClr val="bg2">
                        <a:lumMod val="9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2">
                        <a:lumMod val="90000"/>
                      </a:schemeClr>
                    </a:solidFill>
                  </a:tcPr>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extLst>
              <p:ext uri="{D42A27DB-BD31-4B8C-83A1-F6EECF244321}">
                <p14:modId xmlns:p14="http://schemas.microsoft.com/office/powerpoint/2010/main" val="3093031908"/>
              </p:ext>
            </p:extLst>
          </p:nvPr>
        </p:nvGraphicFramePr>
        <p:xfrm>
          <a:off x="577217" y="2224312"/>
          <a:ext cx="9240510" cy="1950618"/>
        </p:xfrm>
        <a:graphic>
          <a:graphicData uri="http://schemas.openxmlformats.org/drawingml/2006/table">
            <a:tbl>
              <a:tblPr firstRow="1" bandRow="1">
                <a:tableStyleId>{2D5ABB26-0587-4C30-8999-92F81FD0307C}</a:tableStyleId>
              </a:tblPr>
              <a:tblGrid>
                <a:gridCol w="275589">
                  <a:extLst>
                    <a:ext uri="{9D8B030D-6E8A-4147-A177-3AD203B41FA5}">
                      <a16:colId xmlns:a16="http://schemas.microsoft.com/office/drawing/2014/main" val="20000"/>
                    </a:ext>
                  </a:extLst>
                </a:gridCol>
                <a:gridCol w="2148838">
                  <a:extLst>
                    <a:ext uri="{9D8B030D-6E8A-4147-A177-3AD203B41FA5}">
                      <a16:colId xmlns:a16="http://schemas.microsoft.com/office/drawing/2014/main" val="20001"/>
                    </a:ext>
                  </a:extLst>
                </a:gridCol>
                <a:gridCol w="547368">
                  <a:extLst>
                    <a:ext uri="{9D8B030D-6E8A-4147-A177-3AD203B41FA5}">
                      <a16:colId xmlns:a16="http://schemas.microsoft.com/office/drawing/2014/main" val="20002"/>
                    </a:ext>
                  </a:extLst>
                </a:gridCol>
                <a:gridCol w="298450">
                  <a:extLst>
                    <a:ext uri="{9D8B030D-6E8A-4147-A177-3AD203B41FA5}">
                      <a16:colId xmlns:a16="http://schemas.microsoft.com/office/drawing/2014/main" val="20003"/>
                    </a:ext>
                  </a:extLst>
                </a:gridCol>
                <a:gridCol w="298450">
                  <a:extLst>
                    <a:ext uri="{9D8B030D-6E8A-4147-A177-3AD203B41FA5}">
                      <a16:colId xmlns:a16="http://schemas.microsoft.com/office/drawing/2014/main" val="20004"/>
                    </a:ext>
                  </a:extLst>
                </a:gridCol>
                <a:gridCol w="299719">
                  <a:extLst>
                    <a:ext uri="{9D8B030D-6E8A-4147-A177-3AD203B41FA5}">
                      <a16:colId xmlns:a16="http://schemas.microsoft.com/office/drawing/2014/main" val="20005"/>
                    </a:ext>
                  </a:extLst>
                </a:gridCol>
                <a:gridCol w="298450">
                  <a:extLst>
                    <a:ext uri="{9D8B030D-6E8A-4147-A177-3AD203B41FA5}">
                      <a16:colId xmlns:a16="http://schemas.microsoft.com/office/drawing/2014/main" val="20006"/>
                    </a:ext>
                  </a:extLst>
                </a:gridCol>
                <a:gridCol w="298450">
                  <a:extLst>
                    <a:ext uri="{9D8B030D-6E8A-4147-A177-3AD203B41FA5}">
                      <a16:colId xmlns:a16="http://schemas.microsoft.com/office/drawing/2014/main" val="20007"/>
                    </a:ext>
                  </a:extLst>
                </a:gridCol>
                <a:gridCol w="298450">
                  <a:extLst>
                    <a:ext uri="{9D8B030D-6E8A-4147-A177-3AD203B41FA5}">
                      <a16:colId xmlns:a16="http://schemas.microsoft.com/office/drawing/2014/main" val="20008"/>
                    </a:ext>
                  </a:extLst>
                </a:gridCol>
                <a:gridCol w="300354">
                  <a:extLst>
                    <a:ext uri="{9D8B030D-6E8A-4147-A177-3AD203B41FA5}">
                      <a16:colId xmlns:a16="http://schemas.microsoft.com/office/drawing/2014/main" val="20009"/>
                    </a:ext>
                  </a:extLst>
                </a:gridCol>
                <a:gridCol w="298450">
                  <a:extLst>
                    <a:ext uri="{9D8B030D-6E8A-4147-A177-3AD203B41FA5}">
                      <a16:colId xmlns:a16="http://schemas.microsoft.com/office/drawing/2014/main" val="20010"/>
                    </a:ext>
                  </a:extLst>
                </a:gridCol>
                <a:gridCol w="298450">
                  <a:extLst>
                    <a:ext uri="{9D8B030D-6E8A-4147-A177-3AD203B41FA5}">
                      <a16:colId xmlns:a16="http://schemas.microsoft.com/office/drawing/2014/main" val="20011"/>
                    </a:ext>
                  </a:extLst>
                </a:gridCol>
                <a:gridCol w="298450">
                  <a:extLst>
                    <a:ext uri="{9D8B030D-6E8A-4147-A177-3AD203B41FA5}">
                      <a16:colId xmlns:a16="http://schemas.microsoft.com/office/drawing/2014/main" val="20012"/>
                    </a:ext>
                  </a:extLst>
                </a:gridCol>
                <a:gridCol w="298450">
                  <a:extLst>
                    <a:ext uri="{9D8B030D-6E8A-4147-A177-3AD203B41FA5}">
                      <a16:colId xmlns:a16="http://schemas.microsoft.com/office/drawing/2014/main" val="20013"/>
                    </a:ext>
                  </a:extLst>
                </a:gridCol>
                <a:gridCol w="298450">
                  <a:extLst>
                    <a:ext uri="{9D8B030D-6E8A-4147-A177-3AD203B41FA5}">
                      <a16:colId xmlns:a16="http://schemas.microsoft.com/office/drawing/2014/main" val="20014"/>
                    </a:ext>
                  </a:extLst>
                </a:gridCol>
                <a:gridCol w="297179">
                  <a:extLst>
                    <a:ext uri="{9D8B030D-6E8A-4147-A177-3AD203B41FA5}">
                      <a16:colId xmlns:a16="http://schemas.microsoft.com/office/drawing/2014/main" val="20015"/>
                    </a:ext>
                  </a:extLst>
                </a:gridCol>
                <a:gridCol w="298450">
                  <a:extLst>
                    <a:ext uri="{9D8B030D-6E8A-4147-A177-3AD203B41FA5}">
                      <a16:colId xmlns:a16="http://schemas.microsoft.com/office/drawing/2014/main" val="20016"/>
                    </a:ext>
                  </a:extLst>
                </a:gridCol>
                <a:gridCol w="299084">
                  <a:extLst>
                    <a:ext uri="{9D8B030D-6E8A-4147-A177-3AD203B41FA5}">
                      <a16:colId xmlns:a16="http://schemas.microsoft.com/office/drawing/2014/main" val="20017"/>
                    </a:ext>
                  </a:extLst>
                </a:gridCol>
                <a:gridCol w="298450">
                  <a:extLst>
                    <a:ext uri="{9D8B030D-6E8A-4147-A177-3AD203B41FA5}">
                      <a16:colId xmlns:a16="http://schemas.microsoft.com/office/drawing/2014/main" val="20018"/>
                    </a:ext>
                  </a:extLst>
                </a:gridCol>
                <a:gridCol w="298450">
                  <a:extLst>
                    <a:ext uri="{9D8B030D-6E8A-4147-A177-3AD203B41FA5}">
                      <a16:colId xmlns:a16="http://schemas.microsoft.com/office/drawing/2014/main" val="20019"/>
                    </a:ext>
                  </a:extLst>
                </a:gridCol>
                <a:gridCol w="298450">
                  <a:extLst>
                    <a:ext uri="{9D8B030D-6E8A-4147-A177-3AD203B41FA5}">
                      <a16:colId xmlns:a16="http://schemas.microsoft.com/office/drawing/2014/main" val="20020"/>
                    </a:ext>
                  </a:extLst>
                </a:gridCol>
                <a:gridCol w="297179">
                  <a:extLst>
                    <a:ext uri="{9D8B030D-6E8A-4147-A177-3AD203B41FA5}">
                      <a16:colId xmlns:a16="http://schemas.microsoft.com/office/drawing/2014/main" val="20021"/>
                    </a:ext>
                  </a:extLst>
                </a:gridCol>
                <a:gridCol w="298450">
                  <a:extLst>
                    <a:ext uri="{9D8B030D-6E8A-4147-A177-3AD203B41FA5}">
                      <a16:colId xmlns:a16="http://schemas.microsoft.com/office/drawing/2014/main" val="20022"/>
                    </a:ext>
                  </a:extLst>
                </a:gridCol>
                <a:gridCol w="298450">
                  <a:extLst>
                    <a:ext uri="{9D8B030D-6E8A-4147-A177-3AD203B41FA5}">
                      <a16:colId xmlns:a16="http://schemas.microsoft.com/office/drawing/2014/main" val="20023"/>
                    </a:ext>
                  </a:extLst>
                </a:gridCol>
              </a:tblGrid>
              <a:tr h="1950618">
                <a:tc>
                  <a:txBody>
                    <a:bodyPr/>
                    <a:lstStyle/>
                    <a:p>
                      <a:pPr marL="321310">
                        <a:lnSpc>
                          <a:spcPct val="100000"/>
                        </a:lnSpc>
                        <a:spcBef>
                          <a:spcPts val="490"/>
                        </a:spcBef>
                      </a:pPr>
                      <a:r>
                        <a:rPr sz="900" dirty="0">
                          <a:latin typeface="Times New Roman"/>
                          <a:cs typeface="Times New Roman"/>
                        </a:rPr>
                        <a:t>SCIENZE</a:t>
                      </a:r>
                    </a:p>
                  </a:txBody>
                  <a:tcPr marL="0" marR="0" marT="6223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marL="69850">
                        <a:lnSpc>
                          <a:spcPts val="1045"/>
                        </a:lnSpc>
                      </a:pPr>
                      <a:r>
                        <a:rPr sz="900" b="1" spc="-5" dirty="0">
                          <a:solidFill>
                            <a:srgbClr val="002060"/>
                          </a:solidFill>
                          <a:latin typeface="Times New Roman"/>
                          <a:cs typeface="Times New Roman"/>
                        </a:rPr>
                        <a:t>I </a:t>
                      </a:r>
                      <a:r>
                        <a:rPr sz="900" b="1" dirty="0">
                          <a:solidFill>
                            <a:srgbClr val="002060"/>
                          </a:solidFill>
                          <a:latin typeface="Times New Roman"/>
                          <a:cs typeface="Times New Roman"/>
                        </a:rPr>
                        <a:t>viventi e</a:t>
                      </a:r>
                      <a:r>
                        <a:rPr sz="900" b="1" spc="-10" dirty="0">
                          <a:solidFill>
                            <a:srgbClr val="002060"/>
                          </a:solidFill>
                          <a:latin typeface="Times New Roman"/>
                          <a:cs typeface="Times New Roman"/>
                        </a:rPr>
                        <a:t> </a:t>
                      </a:r>
                      <a:r>
                        <a:rPr sz="900" b="1" dirty="0">
                          <a:solidFill>
                            <a:srgbClr val="002060"/>
                          </a:solidFill>
                          <a:latin typeface="Times New Roman"/>
                          <a:cs typeface="Times New Roman"/>
                        </a:rPr>
                        <a:t>l’ambiente</a:t>
                      </a:r>
                      <a:endParaRPr sz="900" dirty="0">
                        <a:solidFill>
                          <a:srgbClr val="002060"/>
                        </a:solidFill>
                        <a:latin typeface="Times New Roman"/>
                        <a:cs typeface="Times New Roman"/>
                      </a:endParaRPr>
                    </a:p>
                    <a:p>
                      <a:pPr marL="0" marR="0" lvl="0" indent="0" defTabSz="914400" eaLnBrk="1" fontAlgn="auto" latinLnBrk="0" hangingPunct="1">
                        <a:lnSpc>
                          <a:spcPct val="100000"/>
                        </a:lnSpc>
                        <a:spcBef>
                          <a:spcPts val="35"/>
                        </a:spcBef>
                        <a:spcAft>
                          <a:spcPts val="0"/>
                        </a:spcAft>
                        <a:buClrTx/>
                        <a:buSzTx/>
                        <a:buFontTx/>
                        <a:buNone/>
                        <a:tabLst/>
                        <a:defRPr/>
                      </a:pPr>
                      <a:r>
                        <a:rPr lang="it-IT" sz="900" dirty="0">
                          <a:solidFill>
                            <a:srgbClr val="002060"/>
                          </a:solidFill>
                          <a:latin typeface="Times New Roman" panose="02020603050405020304" pitchFamily="18" charset="0"/>
                          <a:cs typeface="Times New Roman" panose="02020603050405020304" pitchFamily="18" charset="0"/>
                        </a:rPr>
                        <a:t>Riconoscere, attraverso l'esperienza di coltivazioni, allevamenti, ecc. che la vita di ogni organismo è in relazione con altre e differenti forme di vita.  Elaborare i primi elementi di classificazione animale e vegetale sulla base di osservazioni personali.  Proseguire l'osservazione e l'interpretazione delle trasformazioni ambientali, ivi comprese quelle globali, in particolare quelle conseguenti all'azione modificatrice dell'uomo.</a:t>
                      </a:r>
                    </a:p>
                    <a:p>
                      <a:pPr>
                        <a:lnSpc>
                          <a:spcPct val="100000"/>
                        </a:lnSpc>
                        <a:spcBef>
                          <a:spcPts val="35"/>
                        </a:spcBef>
                      </a:pPr>
                      <a:endParaRPr sz="9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marL="67945" marR="60960">
                        <a:lnSpc>
                          <a:spcPts val="1150"/>
                        </a:lnSpc>
                        <a:spcBef>
                          <a:spcPts val="40"/>
                        </a:spcBef>
                      </a:pPr>
                      <a:r>
                        <a:rPr sz="1000" dirty="0">
                          <a:latin typeface="Times New Roman"/>
                          <a:cs typeface="Times New Roman"/>
                        </a:rPr>
                        <a:t>Livell</a:t>
                      </a:r>
                      <a:r>
                        <a:rPr sz="1000" spc="10" dirty="0">
                          <a:latin typeface="Times New Roman"/>
                          <a:cs typeface="Times New Roman"/>
                        </a:rPr>
                        <a:t>o</a:t>
                      </a:r>
                      <a:r>
                        <a:rPr sz="1000" dirty="0">
                          <a:latin typeface="Times New Roman"/>
                          <a:cs typeface="Times New Roman"/>
                        </a:rPr>
                        <a:t>-  </a:t>
                      </a:r>
                      <a:r>
                        <a:rPr sz="1000" spc="-5" dirty="0">
                          <a:latin typeface="Times New Roman"/>
                          <a:cs typeface="Times New Roman"/>
                        </a:rPr>
                        <a:t>A</a:t>
                      </a:r>
                      <a:endParaRPr sz="1000" dirty="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1114883253"/>
              </p:ext>
            </p:extLst>
          </p:nvPr>
        </p:nvGraphicFramePr>
        <p:xfrm>
          <a:off x="619932" y="4222198"/>
          <a:ext cx="9196530" cy="3019937"/>
        </p:xfrm>
        <a:graphic>
          <a:graphicData uri="http://schemas.openxmlformats.org/drawingml/2006/table">
            <a:tbl>
              <a:tblPr firstRow="1" bandRow="1">
                <a:tableStyleId>{2D5ABB26-0587-4C30-8999-92F81FD0307C}</a:tableStyleId>
              </a:tblPr>
              <a:tblGrid>
                <a:gridCol w="231605">
                  <a:extLst>
                    <a:ext uri="{9D8B030D-6E8A-4147-A177-3AD203B41FA5}">
                      <a16:colId xmlns:a16="http://schemas.microsoft.com/office/drawing/2014/main" val="20000"/>
                    </a:ext>
                  </a:extLst>
                </a:gridCol>
                <a:gridCol w="2148840">
                  <a:extLst>
                    <a:ext uri="{9D8B030D-6E8A-4147-A177-3AD203B41FA5}">
                      <a16:colId xmlns:a16="http://schemas.microsoft.com/office/drawing/2014/main" val="20001"/>
                    </a:ext>
                  </a:extLst>
                </a:gridCol>
                <a:gridCol w="547369">
                  <a:extLst>
                    <a:ext uri="{9D8B030D-6E8A-4147-A177-3AD203B41FA5}">
                      <a16:colId xmlns:a16="http://schemas.microsoft.com/office/drawing/2014/main" val="20002"/>
                    </a:ext>
                  </a:extLst>
                </a:gridCol>
                <a:gridCol w="298450">
                  <a:extLst>
                    <a:ext uri="{9D8B030D-6E8A-4147-A177-3AD203B41FA5}">
                      <a16:colId xmlns:a16="http://schemas.microsoft.com/office/drawing/2014/main" val="20003"/>
                    </a:ext>
                  </a:extLst>
                </a:gridCol>
                <a:gridCol w="298450">
                  <a:extLst>
                    <a:ext uri="{9D8B030D-6E8A-4147-A177-3AD203B41FA5}">
                      <a16:colId xmlns:a16="http://schemas.microsoft.com/office/drawing/2014/main" val="20004"/>
                    </a:ext>
                  </a:extLst>
                </a:gridCol>
                <a:gridCol w="299720">
                  <a:extLst>
                    <a:ext uri="{9D8B030D-6E8A-4147-A177-3AD203B41FA5}">
                      <a16:colId xmlns:a16="http://schemas.microsoft.com/office/drawing/2014/main" val="20005"/>
                    </a:ext>
                  </a:extLst>
                </a:gridCol>
                <a:gridCol w="298450">
                  <a:extLst>
                    <a:ext uri="{9D8B030D-6E8A-4147-A177-3AD203B41FA5}">
                      <a16:colId xmlns:a16="http://schemas.microsoft.com/office/drawing/2014/main" val="20006"/>
                    </a:ext>
                  </a:extLst>
                </a:gridCol>
                <a:gridCol w="297814">
                  <a:extLst>
                    <a:ext uri="{9D8B030D-6E8A-4147-A177-3AD203B41FA5}">
                      <a16:colId xmlns:a16="http://schemas.microsoft.com/office/drawing/2014/main" val="20007"/>
                    </a:ext>
                  </a:extLst>
                </a:gridCol>
                <a:gridCol w="299086">
                  <a:extLst>
                    <a:ext uri="{9D8B030D-6E8A-4147-A177-3AD203B41FA5}">
                      <a16:colId xmlns:a16="http://schemas.microsoft.com/office/drawing/2014/main" val="20008"/>
                    </a:ext>
                  </a:extLst>
                </a:gridCol>
                <a:gridCol w="300354">
                  <a:extLst>
                    <a:ext uri="{9D8B030D-6E8A-4147-A177-3AD203B41FA5}">
                      <a16:colId xmlns:a16="http://schemas.microsoft.com/office/drawing/2014/main" val="20009"/>
                    </a:ext>
                  </a:extLst>
                </a:gridCol>
                <a:gridCol w="298450">
                  <a:extLst>
                    <a:ext uri="{9D8B030D-6E8A-4147-A177-3AD203B41FA5}">
                      <a16:colId xmlns:a16="http://schemas.microsoft.com/office/drawing/2014/main" val="20010"/>
                    </a:ext>
                  </a:extLst>
                </a:gridCol>
                <a:gridCol w="298450">
                  <a:extLst>
                    <a:ext uri="{9D8B030D-6E8A-4147-A177-3AD203B41FA5}">
                      <a16:colId xmlns:a16="http://schemas.microsoft.com/office/drawing/2014/main" val="20011"/>
                    </a:ext>
                  </a:extLst>
                </a:gridCol>
                <a:gridCol w="298450">
                  <a:extLst>
                    <a:ext uri="{9D8B030D-6E8A-4147-A177-3AD203B41FA5}">
                      <a16:colId xmlns:a16="http://schemas.microsoft.com/office/drawing/2014/main" val="20012"/>
                    </a:ext>
                  </a:extLst>
                </a:gridCol>
                <a:gridCol w="298450">
                  <a:extLst>
                    <a:ext uri="{9D8B030D-6E8A-4147-A177-3AD203B41FA5}">
                      <a16:colId xmlns:a16="http://schemas.microsoft.com/office/drawing/2014/main" val="20013"/>
                    </a:ext>
                  </a:extLst>
                </a:gridCol>
                <a:gridCol w="298450">
                  <a:extLst>
                    <a:ext uri="{9D8B030D-6E8A-4147-A177-3AD203B41FA5}">
                      <a16:colId xmlns:a16="http://schemas.microsoft.com/office/drawing/2014/main" val="20014"/>
                    </a:ext>
                  </a:extLst>
                </a:gridCol>
                <a:gridCol w="297179">
                  <a:extLst>
                    <a:ext uri="{9D8B030D-6E8A-4147-A177-3AD203B41FA5}">
                      <a16:colId xmlns:a16="http://schemas.microsoft.com/office/drawing/2014/main" val="20015"/>
                    </a:ext>
                  </a:extLst>
                </a:gridCol>
                <a:gridCol w="298450">
                  <a:extLst>
                    <a:ext uri="{9D8B030D-6E8A-4147-A177-3AD203B41FA5}">
                      <a16:colId xmlns:a16="http://schemas.microsoft.com/office/drawing/2014/main" val="20016"/>
                    </a:ext>
                  </a:extLst>
                </a:gridCol>
                <a:gridCol w="299084">
                  <a:extLst>
                    <a:ext uri="{9D8B030D-6E8A-4147-A177-3AD203B41FA5}">
                      <a16:colId xmlns:a16="http://schemas.microsoft.com/office/drawing/2014/main" val="20017"/>
                    </a:ext>
                  </a:extLst>
                </a:gridCol>
                <a:gridCol w="298450">
                  <a:extLst>
                    <a:ext uri="{9D8B030D-6E8A-4147-A177-3AD203B41FA5}">
                      <a16:colId xmlns:a16="http://schemas.microsoft.com/office/drawing/2014/main" val="20018"/>
                    </a:ext>
                  </a:extLst>
                </a:gridCol>
                <a:gridCol w="298450">
                  <a:extLst>
                    <a:ext uri="{9D8B030D-6E8A-4147-A177-3AD203B41FA5}">
                      <a16:colId xmlns:a16="http://schemas.microsoft.com/office/drawing/2014/main" val="20019"/>
                    </a:ext>
                  </a:extLst>
                </a:gridCol>
                <a:gridCol w="298450">
                  <a:extLst>
                    <a:ext uri="{9D8B030D-6E8A-4147-A177-3AD203B41FA5}">
                      <a16:colId xmlns:a16="http://schemas.microsoft.com/office/drawing/2014/main" val="20020"/>
                    </a:ext>
                  </a:extLst>
                </a:gridCol>
                <a:gridCol w="297179">
                  <a:extLst>
                    <a:ext uri="{9D8B030D-6E8A-4147-A177-3AD203B41FA5}">
                      <a16:colId xmlns:a16="http://schemas.microsoft.com/office/drawing/2014/main" val="20021"/>
                    </a:ext>
                  </a:extLst>
                </a:gridCol>
                <a:gridCol w="298450">
                  <a:extLst>
                    <a:ext uri="{9D8B030D-6E8A-4147-A177-3AD203B41FA5}">
                      <a16:colId xmlns:a16="http://schemas.microsoft.com/office/drawing/2014/main" val="20022"/>
                    </a:ext>
                  </a:extLst>
                </a:gridCol>
                <a:gridCol w="298450">
                  <a:extLst>
                    <a:ext uri="{9D8B030D-6E8A-4147-A177-3AD203B41FA5}">
                      <a16:colId xmlns:a16="http://schemas.microsoft.com/office/drawing/2014/main" val="20023"/>
                    </a:ext>
                  </a:extLst>
                </a:gridCol>
              </a:tblGrid>
              <a:tr h="1128742">
                <a:tc>
                  <a:txBody>
                    <a:bodyPr/>
                    <a:lstStyle/>
                    <a:p>
                      <a:pPr marL="74295">
                        <a:lnSpc>
                          <a:spcPct val="100000"/>
                        </a:lnSpc>
                        <a:spcBef>
                          <a:spcPts val="490"/>
                        </a:spcBef>
                      </a:pPr>
                      <a:r>
                        <a:rPr sz="900" spc="-5" dirty="0">
                          <a:latin typeface="Times New Roman"/>
                          <a:cs typeface="Times New Roman"/>
                        </a:rPr>
                        <a:t>INGLESE</a:t>
                      </a:r>
                      <a:endParaRPr sz="900" dirty="0">
                        <a:latin typeface="Times New Roman"/>
                        <a:cs typeface="Times New Roman"/>
                      </a:endParaRPr>
                    </a:p>
                  </a:txBody>
                  <a:tcPr marL="0" marR="0" marT="6223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1">
                        <a:lumMod val="20000"/>
                        <a:lumOff val="80000"/>
                      </a:schemeClr>
                    </a:solidFill>
                  </a:tcPr>
                </a:tc>
                <a:tc>
                  <a:txBody>
                    <a:bodyPr/>
                    <a:lstStyle/>
                    <a:p>
                      <a:pPr marL="69850" marR="314960" lvl="0" indent="0" defTabSz="914400" eaLnBrk="1" fontAlgn="auto" latinLnBrk="0" hangingPunct="1">
                        <a:lnSpc>
                          <a:spcPts val="1040"/>
                        </a:lnSpc>
                        <a:spcBef>
                          <a:spcPts val="30"/>
                        </a:spcBef>
                        <a:spcAft>
                          <a:spcPts val="0"/>
                        </a:spcAft>
                        <a:buClrTx/>
                        <a:buSzTx/>
                        <a:buFontTx/>
                        <a:buNone/>
                        <a:tabLst/>
                        <a:defRPr/>
                      </a:pPr>
                      <a:r>
                        <a:rPr lang="it-IT" sz="900" dirty="0">
                          <a:solidFill>
                            <a:srgbClr val="002060"/>
                          </a:solidFill>
                          <a:latin typeface="Times New Roman" panose="02020603050405020304" pitchFamily="18" charset="0"/>
                          <a:cs typeface="Times New Roman" panose="02020603050405020304" pitchFamily="18" charset="0"/>
                        </a:rPr>
                        <a:t>Leggere e comprendere brevi e semplici testi, accompagnati preferibilmente da supporti visivi, cogliendo il loro significato globale e identificando parole e frasi familiari.</a:t>
                      </a:r>
                      <a:endParaRPr lang="it-IT" sz="900" dirty="0">
                        <a:solidFill>
                          <a:srgbClr val="002060"/>
                        </a:solidFill>
                        <a:latin typeface="Times New Roman" panose="02020603050405020304" pitchFamily="18" charset="0"/>
                        <a:ea typeface="Symbol" panose="05050102010706020507" pitchFamily="18" charset="2"/>
                        <a:cs typeface="Times New Roman" panose="02020603050405020304" pitchFamily="18" charset="0"/>
                      </a:endParaRPr>
                    </a:p>
                    <a:p>
                      <a:pPr marL="69850" marR="314960">
                        <a:lnSpc>
                          <a:spcPts val="1040"/>
                        </a:lnSpc>
                        <a:spcBef>
                          <a:spcPts val="30"/>
                        </a:spcBef>
                      </a:pPr>
                      <a:endParaRPr sz="900" dirty="0">
                        <a:solidFill>
                          <a:srgbClr val="002060"/>
                        </a:solidFill>
                        <a:latin typeface="Times New Roman"/>
                        <a:cs typeface="Times New Roman"/>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marL="67945" marR="60960">
                        <a:lnSpc>
                          <a:spcPts val="1150"/>
                        </a:lnSpc>
                        <a:spcBef>
                          <a:spcPts val="40"/>
                        </a:spcBef>
                      </a:pPr>
                      <a:r>
                        <a:rPr sz="1000" dirty="0">
                          <a:latin typeface="Times New Roman"/>
                          <a:cs typeface="Times New Roman"/>
                        </a:rPr>
                        <a:t>Livell</a:t>
                      </a:r>
                      <a:r>
                        <a:rPr sz="1000" spc="10" dirty="0">
                          <a:latin typeface="Times New Roman"/>
                          <a:cs typeface="Times New Roman"/>
                        </a:rPr>
                        <a:t>o</a:t>
                      </a:r>
                      <a:r>
                        <a:rPr sz="1000" dirty="0">
                          <a:latin typeface="Times New Roman"/>
                          <a:cs typeface="Times New Roman"/>
                        </a:rPr>
                        <a:t>-  </a:t>
                      </a:r>
                      <a:r>
                        <a:rPr sz="1000" spc="-5" dirty="0">
                          <a:latin typeface="Times New Roman"/>
                          <a:cs typeface="Times New Roman"/>
                        </a:rPr>
                        <a:t>I</a:t>
                      </a:r>
                      <a:endParaRPr sz="1000" dirty="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20000"/>
                        <a:lumOff val="80000"/>
                      </a:schemeClr>
                    </a:solidFill>
                  </a:tcPr>
                </a:tc>
                <a:extLst>
                  <a:ext uri="{0D108BD9-81ED-4DB2-BD59-A6C34878D82A}">
                    <a16:rowId xmlns:a16="http://schemas.microsoft.com/office/drawing/2014/main" val="10000"/>
                  </a:ext>
                </a:extLst>
              </a:tr>
              <a:tr h="722521">
                <a:tc>
                  <a:txBody>
                    <a:bodyPr/>
                    <a:lstStyle/>
                    <a:p>
                      <a:pPr marL="165735">
                        <a:lnSpc>
                          <a:spcPct val="100000"/>
                        </a:lnSpc>
                        <a:spcBef>
                          <a:spcPts val="490"/>
                        </a:spcBef>
                      </a:pPr>
                      <a:r>
                        <a:rPr sz="900" spc="-5" dirty="0">
                          <a:latin typeface="Times New Roman"/>
                          <a:cs typeface="Times New Roman"/>
                        </a:rPr>
                        <a:t>ED.</a:t>
                      </a:r>
                      <a:r>
                        <a:rPr sz="900" spc="-10" dirty="0">
                          <a:latin typeface="Times New Roman"/>
                          <a:cs typeface="Times New Roman"/>
                        </a:rPr>
                        <a:t> </a:t>
                      </a:r>
                      <a:r>
                        <a:rPr sz="900" spc="-5" dirty="0">
                          <a:latin typeface="Times New Roman"/>
                          <a:cs typeface="Times New Roman"/>
                        </a:rPr>
                        <a:t>CIVICA</a:t>
                      </a:r>
                      <a:endParaRPr sz="900" dirty="0">
                        <a:latin typeface="Times New Roman"/>
                        <a:cs typeface="Times New Roman"/>
                      </a:endParaRPr>
                    </a:p>
                  </a:txBody>
                  <a:tcPr marL="0" marR="0" marT="62230" marB="0" vert="vert">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fontAlgn="t"/>
                      <a:r>
                        <a:rPr lang="it-IT" sz="900" dirty="0">
                          <a:solidFill>
                            <a:srgbClr val="002060"/>
                          </a:solidFill>
                          <a:latin typeface="Times New Roman" panose="02020603050405020304" pitchFamily="18" charset="0"/>
                          <a:cs typeface="Times New Roman" panose="02020603050405020304" pitchFamily="18" charset="0"/>
                        </a:rPr>
                        <a:t>Individuare comportamenti utili alla salvaguardia dell'ambiente e all'utilizzo oculato delle risorse e metterli in atto</a:t>
                      </a:r>
                    </a:p>
                    <a:p>
                      <a:pPr fontAlgn="t"/>
                      <a:r>
                        <a:rPr lang="it-IT" sz="900" dirty="0">
                          <a:solidFill>
                            <a:srgbClr val="002060"/>
                          </a:solidFill>
                          <a:latin typeface="Times New Roman" panose="02020603050405020304" pitchFamily="18" charset="0"/>
                          <a:cs typeface="Times New Roman" panose="02020603050405020304" pitchFamily="18" charset="0"/>
                        </a:rPr>
                        <a:t>Rispettare gli animali.</a:t>
                      </a:r>
                    </a:p>
                    <a:p>
                      <a:pPr marL="69850">
                        <a:lnSpc>
                          <a:spcPts val="1045"/>
                        </a:lnSpc>
                      </a:pPr>
                      <a:endParaRPr sz="900" dirty="0">
                        <a:solidFill>
                          <a:srgbClr val="002060"/>
                        </a:solidFill>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marL="67945" marR="60960">
                        <a:lnSpc>
                          <a:spcPts val="1150"/>
                        </a:lnSpc>
                        <a:spcBef>
                          <a:spcPts val="40"/>
                        </a:spcBef>
                      </a:pPr>
                      <a:r>
                        <a:rPr sz="1000" dirty="0">
                          <a:latin typeface="Times New Roman"/>
                          <a:cs typeface="Times New Roman"/>
                        </a:rPr>
                        <a:t>Livell</a:t>
                      </a:r>
                      <a:r>
                        <a:rPr sz="1000" spc="10" dirty="0">
                          <a:latin typeface="Times New Roman"/>
                          <a:cs typeface="Times New Roman"/>
                        </a:rPr>
                        <a:t>o</a:t>
                      </a:r>
                      <a:r>
                        <a:rPr sz="1000" dirty="0">
                          <a:latin typeface="Times New Roman"/>
                          <a:cs typeface="Times New Roman"/>
                        </a:rPr>
                        <a:t>-  </a:t>
                      </a:r>
                      <a:r>
                        <a:rPr sz="1000" spc="-5" dirty="0">
                          <a:latin typeface="Times New Roman"/>
                          <a:cs typeface="Times New Roman"/>
                        </a:rPr>
                        <a:t>I</a:t>
                      </a:r>
                      <a:endParaRPr sz="1000" dirty="0">
                        <a:latin typeface="Times New Roman"/>
                        <a:cs typeface="Times New Roman"/>
                      </a:endParaRPr>
                    </a:p>
                  </a:txBody>
                  <a:tcPr marL="0" marR="0" marT="50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tc>
                  <a:txBody>
                    <a:bodyPr/>
                    <a:lstStyle/>
                    <a:p>
                      <a:pPr>
                        <a:lnSpc>
                          <a:spcPct val="100000"/>
                        </a:lnSpc>
                      </a:pPr>
                      <a:endParaRPr sz="900" dirty="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solidFill>
                      <a:srgbClr val="FFFF00"/>
                    </a:solidFill>
                  </a:tcPr>
                </a:tc>
                <a:extLst>
                  <a:ext uri="{0D108BD9-81ED-4DB2-BD59-A6C34878D82A}">
                    <a16:rowId xmlns:a16="http://schemas.microsoft.com/office/drawing/2014/main" val="10002"/>
                  </a:ext>
                </a:extLst>
              </a:tr>
              <a:tr h="1168674">
                <a:tc>
                  <a:txBody>
                    <a:bodyPr/>
                    <a:lstStyle/>
                    <a:p>
                      <a:pPr marL="97155">
                        <a:lnSpc>
                          <a:spcPct val="100000"/>
                        </a:lnSpc>
                        <a:spcBef>
                          <a:spcPts val="490"/>
                        </a:spcBef>
                      </a:pPr>
                      <a:r>
                        <a:rPr lang="it-IT" sz="900" spc="-5" dirty="0">
                          <a:latin typeface="Times New Roman"/>
                          <a:cs typeface="Times New Roman"/>
                        </a:rPr>
                        <a:t>IMMAGINE</a:t>
                      </a:r>
                      <a:endParaRPr sz="900" dirty="0">
                        <a:latin typeface="Times New Roman"/>
                        <a:cs typeface="Times New Roman"/>
                      </a:endParaRPr>
                    </a:p>
                  </a:txBody>
                  <a:tcPr marL="0" marR="0" marT="6223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marL="69850" marR="0" lvl="0" indent="0" defTabSz="914400" eaLnBrk="1" fontAlgn="auto" latinLnBrk="0" hangingPunct="1">
                        <a:lnSpc>
                          <a:spcPts val="1045"/>
                        </a:lnSpc>
                        <a:spcBef>
                          <a:spcPts val="0"/>
                        </a:spcBef>
                        <a:spcAft>
                          <a:spcPts val="0"/>
                        </a:spcAft>
                        <a:buClrTx/>
                        <a:buSzTx/>
                        <a:buFontTx/>
                        <a:buNone/>
                        <a:tabLst/>
                        <a:defRPr/>
                      </a:pPr>
                      <a:r>
                        <a:rPr lang="it-IT" sz="900" dirty="0">
                          <a:solidFill>
                            <a:srgbClr val="002060"/>
                          </a:solidFill>
                          <a:latin typeface="Times New Roman" panose="02020603050405020304" pitchFamily="18" charset="0"/>
                          <a:cs typeface="Times New Roman" panose="02020603050405020304" pitchFamily="18" charset="0"/>
                        </a:rPr>
                        <a:t>Comporre immagini usando diverse tecniche e materiali e mettendo in atto alcune conoscenze del linguaggio visuale</a:t>
                      </a:r>
                    </a:p>
                    <a:p>
                      <a:pPr marL="69850">
                        <a:lnSpc>
                          <a:spcPts val="1045"/>
                        </a:lnSpc>
                      </a:pPr>
                      <a:endParaRPr sz="9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marL="67945" marR="60960">
                        <a:lnSpc>
                          <a:spcPts val="1150"/>
                        </a:lnSpc>
                        <a:spcBef>
                          <a:spcPts val="40"/>
                        </a:spcBef>
                      </a:pPr>
                      <a:r>
                        <a:rPr sz="1000" dirty="0">
                          <a:latin typeface="Times New Roman"/>
                          <a:cs typeface="Times New Roman"/>
                        </a:rPr>
                        <a:t>Livell</a:t>
                      </a:r>
                      <a:r>
                        <a:rPr sz="1000" spc="10" dirty="0">
                          <a:latin typeface="Times New Roman"/>
                          <a:cs typeface="Times New Roman"/>
                        </a:rPr>
                        <a:t>o</a:t>
                      </a:r>
                      <a:r>
                        <a:rPr sz="1000" dirty="0">
                          <a:latin typeface="Times New Roman"/>
                          <a:cs typeface="Times New Roman"/>
                        </a:rPr>
                        <a:t>-  </a:t>
                      </a:r>
                      <a:r>
                        <a:rPr sz="1000" spc="-5" dirty="0">
                          <a:latin typeface="Times New Roman"/>
                          <a:cs typeface="Times New Roman"/>
                        </a:rPr>
                        <a:t>A</a:t>
                      </a:r>
                      <a:endParaRPr sz="1000" dirty="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7" name="Rettangolo 6">
            <a:extLst>
              <a:ext uri="{FF2B5EF4-FFF2-40B4-BE49-F238E27FC236}">
                <a16:creationId xmlns:a16="http://schemas.microsoft.com/office/drawing/2014/main" id="{91428B6C-3484-4BDE-8E9F-D67B3A25E1D7}"/>
              </a:ext>
            </a:extLst>
          </p:cNvPr>
          <p:cNvSpPr/>
          <p:nvPr/>
        </p:nvSpPr>
        <p:spPr>
          <a:xfrm>
            <a:off x="4262591" y="2535399"/>
            <a:ext cx="5346700" cy="646331"/>
          </a:xfrm>
          <a:prstGeom prst="rect">
            <a:avLst/>
          </a:prstGeom>
        </p:spPr>
        <p:txBody>
          <a:bodyPr>
            <a:spAutoFit/>
          </a:bodyPr>
          <a:lstStyle/>
          <a:p>
            <a:r>
              <a:rPr lang="it-IT" dirty="0">
                <a:solidFill>
                  <a:srgbClr val="002060"/>
                </a:solidFill>
              </a:rPr>
              <a:t>LIVELLI: A (AVANZATO) – (I) INTERMEDIO - B (BASE)– (ACQ) IN VIA DI ACQUISIZIONE</a:t>
            </a:r>
          </a:p>
        </p:txBody>
      </p:sp>
      <p:pic>
        <p:nvPicPr>
          <p:cNvPr id="8" name="Immagine 7">
            <a:hlinkClick r:id="rId2" action="ppaction://hlinksldjump"/>
            <a:extLst>
              <a:ext uri="{FF2B5EF4-FFF2-40B4-BE49-F238E27FC236}">
                <a16:creationId xmlns:a16="http://schemas.microsoft.com/office/drawing/2014/main" id="{0BAB4556-D7B7-444F-8688-F1014A399361}"/>
              </a:ext>
            </a:extLst>
          </p:cNvPr>
          <p:cNvPicPr>
            <a:picLocks noChangeAspect="1"/>
          </p:cNvPicPr>
          <p:nvPr/>
        </p:nvPicPr>
        <p:blipFill>
          <a:blip r:embed="rId3"/>
          <a:stretch>
            <a:fillRect/>
          </a:stretch>
        </p:blipFill>
        <p:spPr>
          <a:xfrm>
            <a:off x="5490988" y="6416298"/>
            <a:ext cx="1694432" cy="11402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1143F1D-0D3E-49B3-948A-B6D65B198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86" y="557826"/>
            <a:ext cx="3407229" cy="2316003"/>
          </a:xfrm>
          <a:prstGeom prst="rect">
            <a:avLst/>
          </a:prstGeom>
        </p:spPr>
      </p:pic>
      <p:pic>
        <p:nvPicPr>
          <p:cNvPr id="5" name="Immagine 4">
            <a:extLst>
              <a:ext uri="{FF2B5EF4-FFF2-40B4-BE49-F238E27FC236}">
                <a16:creationId xmlns:a16="http://schemas.microsoft.com/office/drawing/2014/main" id="{9135C3E6-3B82-4EC0-842A-D078D3E0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71" y="3149600"/>
            <a:ext cx="3526969" cy="3923392"/>
          </a:xfrm>
          <a:prstGeom prst="rect">
            <a:avLst/>
          </a:prstGeom>
        </p:spPr>
      </p:pic>
      <p:sp>
        <p:nvSpPr>
          <p:cNvPr id="6" name="AutoShape 2">
            <a:extLst>
              <a:ext uri="{FF2B5EF4-FFF2-40B4-BE49-F238E27FC236}">
                <a16:creationId xmlns:a16="http://schemas.microsoft.com/office/drawing/2014/main" id="{FEA152AF-4FBE-40FC-AB3D-FF1662B8185A}"/>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a:extLst>
              <a:ext uri="{FF2B5EF4-FFF2-40B4-BE49-F238E27FC236}">
                <a16:creationId xmlns:a16="http://schemas.microsoft.com/office/drawing/2014/main" id="{FF41ED68-1F1E-418D-83B7-DD2CDA6D8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113" y="483507"/>
            <a:ext cx="5689601" cy="3294743"/>
          </a:xfrm>
          <a:prstGeom prst="rect">
            <a:avLst/>
          </a:prstGeom>
        </p:spPr>
      </p:pic>
      <p:pic>
        <p:nvPicPr>
          <p:cNvPr id="10" name="Immagine 9">
            <a:extLst>
              <a:ext uri="{FF2B5EF4-FFF2-40B4-BE49-F238E27FC236}">
                <a16:creationId xmlns:a16="http://schemas.microsoft.com/office/drawing/2014/main" id="{F813421C-B1EE-41CD-8205-2B6FA01CD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4114" y="3778249"/>
            <a:ext cx="5653315" cy="3294743"/>
          </a:xfrm>
          <a:prstGeom prst="rect">
            <a:avLst/>
          </a:prstGeom>
        </p:spPr>
      </p:pic>
    </p:spTree>
    <p:extLst>
      <p:ext uri="{BB962C8B-B14F-4D97-AF65-F5344CB8AC3E}">
        <p14:creationId xmlns:p14="http://schemas.microsoft.com/office/powerpoint/2010/main" val="3791067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BC622C6-AC3C-4E9C-A95E-965C4477A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01" y="641276"/>
            <a:ext cx="3433537" cy="3136974"/>
          </a:xfrm>
          <a:prstGeom prst="rect">
            <a:avLst/>
          </a:prstGeom>
        </p:spPr>
      </p:pic>
      <p:sp>
        <p:nvSpPr>
          <p:cNvPr id="5" name="CasellaDiTesto 4">
            <a:extLst>
              <a:ext uri="{FF2B5EF4-FFF2-40B4-BE49-F238E27FC236}">
                <a16:creationId xmlns:a16="http://schemas.microsoft.com/office/drawing/2014/main" id="{43B9AA71-B115-454B-88B0-D3BF33BB7969}"/>
              </a:ext>
            </a:extLst>
          </p:cNvPr>
          <p:cNvSpPr txBox="1"/>
          <p:nvPr/>
        </p:nvSpPr>
        <p:spPr>
          <a:xfrm>
            <a:off x="4571785" y="1410346"/>
            <a:ext cx="5626100" cy="2031325"/>
          </a:xfrm>
          <a:prstGeom prst="rect">
            <a:avLst/>
          </a:prstGeom>
          <a:solidFill>
            <a:schemeClr val="accent6">
              <a:lumMod val="60000"/>
              <a:lumOff val="40000"/>
            </a:schemeClr>
          </a:solidFill>
        </p:spPr>
        <p:txBody>
          <a:bodyPr wrap="square" rtlCol="0">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Dedicheremo l’ultima parte della nostra attivita’ alla costruzione di  mammiferi marini creati con materiale riciclato raccolto in classe ( Bottiglie, tappi di plastica bicchieri di plastica…). Questi oggetti saranno utilizzati per la costruzione di un acquario da esporre all’entrata della scuola e di spille, portachiavi, da regalare nelle giornate di Open Day.</a:t>
            </a:r>
          </a:p>
        </p:txBody>
      </p:sp>
      <p:pic>
        <p:nvPicPr>
          <p:cNvPr id="7" name="Immagine 6">
            <a:extLst>
              <a:ext uri="{FF2B5EF4-FFF2-40B4-BE49-F238E27FC236}">
                <a16:creationId xmlns:a16="http://schemas.microsoft.com/office/drawing/2014/main" id="{87F706E7-4FAB-4266-8DEF-CBC1CBAD1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52060" y="3863822"/>
            <a:ext cx="3949232" cy="2961924"/>
          </a:xfrm>
          <a:prstGeom prst="rect">
            <a:avLst/>
          </a:prstGeom>
        </p:spPr>
      </p:pic>
      <p:sp>
        <p:nvSpPr>
          <p:cNvPr id="9" name="Rettangolo 8">
            <a:extLst>
              <a:ext uri="{FF2B5EF4-FFF2-40B4-BE49-F238E27FC236}">
                <a16:creationId xmlns:a16="http://schemas.microsoft.com/office/drawing/2014/main" id="{74139272-B058-4AD4-AA0B-8C581CD81A18}"/>
              </a:ext>
            </a:extLst>
          </p:cNvPr>
          <p:cNvSpPr/>
          <p:nvPr/>
        </p:nvSpPr>
        <p:spPr>
          <a:xfrm>
            <a:off x="4359016" y="526530"/>
            <a:ext cx="5539978" cy="461665"/>
          </a:xfrm>
          <a:prstGeom prst="rect">
            <a:avLst/>
          </a:prstGeom>
          <a:noFill/>
        </p:spPr>
        <p:txBody>
          <a:bodyPr wrap="none" lIns="91440" tIns="45720" rIns="91440" bIns="45720">
            <a:spAutoFit/>
          </a:bodyPr>
          <a:lstStyle/>
          <a:p>
            <a:pPr algn="ctr"/>
            <a:r>
              <a:rPr lang="it-IT" sz="2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Attivita’ laboratoriale per concludere…..</a:t>
            </a:r>
          </a:p>
        </p:txBody>
      </p:sp>
      <p:pic>
        <p:nvPicPr>
          <p:cNvPr id="10" name="Immagine 9">
            <a:hlinkClick r:id="rId4" action="ppaction://hlinksldjump"/>
            <a:extLst>
              <a:ext uri="{FF2B5EF4-FFF2-40B4-BE49-F238E27FC236}">
                <a16:creationId xmlns:a16="http://schemas.microsoft.com/office/drawing/2014/main" id="{ECDE3BFF-3895-4474-8F10-C69450309EA2}"/>
              </a:ext>
            </a:extLst>
          </p:cNvPr>
          <p:cNvPicPr>
            <a:picLocks noChangeAspect="1"/>
          </p:cNvPicPr>
          <p:nvPr/>
        </p:nvPicPr>
        <p:blipFill>
          <a:blip r:embed="rId5"/>
          <a:stretch>
            <a:fillRect/>
          </a:stretch>
        </p:blipFill>
        <p:spPr>
          <a:xfrm>
            <a:off x="1290678" y="5062575"/>
            <a:ext cx="1932599" cy="1298561"/>
          </a:xfrm>
          <a:prstGeom prst="rect">
            <a:avLst/>
          </a:prstGeom>
        </p:spPr>
      </p:pic>
    </p:spTree>
    <p:extLst>
      <p:ext uri="{BB962C8B-B14F-4D97-AF65-F5344CB8AC3E}">
        <p14:creationId xmlns:p14="http://schemas.microsoft.com/office/powerpoint/2010/main" val="310375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lementi multimediali online 1" title="Gocce di civiltￃﾠ in un mare di plastica INTERVISTE">
            <a:hlinkClick r:id="" action="ppaction://media"/>
            <a:extLst>
              <a:ext uri="{FF2B5EF4-FFF2-40B4-BE49-F238E27FC236}">
                <a16:creationId xmlns:a16="http://schemas.microsoft.com/office/drawing/2014/main" id="{267044F4-6729-4E41-91CA-302695C9371A}"/>
              </a:ext>
            </a:extLst>
          </p:cNvPr>
          <p:cNvPicPr>
            <a:picLocks noRot="1" noChangeAspect="1"/>
          </p:cNvPicPr>
          <p:nvPr>
            <a:videoFile r:link="rId1"/>
          </p:nvPr>
        </p:nvPicPr>
        <p:blipFill>
          <a:blip r:embed="rId3"/>
          <a:stretch>
            <a:fillRect/>
          </a:stretch>
        </p:blipFill>
        <p:spPr>
          <a:xfrm>
            <a:off x="717648" y="813556"/>
            <a:ext cx="1953442" cy="1701453"/>
          </a:xfrm>
          <a:prstGeom prst="rect">
            <a:avLst/>
          </a:prstGeom>
        </p:spPr>
      </p:pic>
      <p:pic>
        <p:nvPicPr>
          <p:cNvPr id="4" name="Immagine 3">
            <a:hlinkClick r:id="rId4"/>
            <a:extLst>
              <a:ext uri="{FF2B5EF4-FFF2-40B4-BE49-F238E27FC236}">
                <a16:creationId xmlns:a16="http://schemas.microsoft.com/office/drawing/2014/main" id="{0D1D52A5-C2AC-470E-BDEC-FE38AEFD98B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88713" y="945397"/>
            <a:ext cx="2558579" cy="2071559"/>
          </a:xfrm>
          <a:prstGeom prst="rect">
            <a:avLst/>
          </a:prstGeom>
        </p:spPr>
      </p:pic>
      <p:pic>
        <p:nvPicPr>
          <p:cNvPr id="7" name="Immagine 6">
            <a:hlinkClick r:id="rId7"/>
            <a:extLst>
              <a:ext uri="{FF2B5EF4-FFF2-40B4-BE49-F238E27FC236}">
                <a16:creationId xmlns:a16="http://schemas.microsoft.com/office/drawing/2014/main" id="{6E8958A4-5E0A-40CD-8794-BC14BECA147D}"/>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976036" y="1367282"/>
            <a:ext cx="2940046" cy="2463846"/>
          </a:xfrm>
          <a:prstGeom prst="rect">
            <a:avLst/>
          </a:prstGeom>
        </p:spPr>
      </p:pic>
      <p:pic>
        <p:nvPicPr>
          <p:cNvPr id="9" name="Immagine 8" descr="Immagine che contiene esterni&#10;&#10;Descrizione generata automaticamente">
            <a:extLst>
              <a:ext uri="{FF2B5EF4-FFF2-40B4-BE49-F238E27FC236}">
                <a16:creationId xmlns:a16="http://schemas.microsoft.com/office/drawing/2014/main" id="{C56AC592-453B-4C1B-802D-734C183FA8B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77318" y="2618993"/>
            <a:ext cx="1834102" cy="2195713"/>
          </a:xfrm>
          <a:prstGeom prst="rect">
            <a:avLst/>
          </a:prstGeom>
        </p:spPr>
      </p:pic>
      <p:pic>
        <p:nvPicPr>
          <p:cNvPr id="10" name="Immagine 9">
            <a:hlinkClick r:id="rId12"/>
            <a:extLst>
              <a:ext uri="{FF2B5EF4-FFF2-40B4-BE49-F238E27FC236}">
                <a16:creationId xmlns:a16="http://schemas.microsoft.com/office/drawing/2014/main" id="{6B3A0DAE-AF76-408D-A1D9-AF5DFCFA2030}"/>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869626" y="3345844"/>
            <a:ext cx="4106410" cy="2463846"/>
          </a:xfrm>
          <a:prstGeom prst="rect">
            <a:avLst/>
          </a:prstGeom>
        </p:spPr>
      </p:pic>
      <p:pic>
        <p:nvPicPr>
          <p:cNvPr id="5" name="Immagine 4" descr="Immagine che contiene cielo, esterni, acqua, spiaggia&#10;&#10;Descrizione generata automaticamente">
            <a:hlinkClick r:id="rId15"/>
            <a:extLst>
              <a:ext uri="{FF2B5EF4-FFF2-40B4-BE49-F238E27FC236}">
                <a16:creationId xmlns:a16="http://schemas.microsoft.com/office/drawing/2014/main" id="{14B10A5B-EE0E-4078-AEEA-06E47CBC4001}"/>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6976036" y="4230817"/>
            <a:ext cx="3064843" cy="2298632"/>
          </a:xfrm>
          <a:prstGeom prst="rect">
            <a:avLst/>
          </a:prstGeom>
        </p:spPr>
      </p:pic>
      <p:pic>
        <p:nvPicPr>
          <p:cNvPr id="3" name="Immagine 2">
            <a:hlinkClick r:id="rId18" action="ppaction://hlinksldjump"/>
            <a:extLst>
              <a:ext uri="{FF2B5EF4-FFF2-40B4-BE49-F238E27FC236}">
                <a16:creationId xmlns:a16="http://schemas.microsoft.com/office/drawing/2014/main" id="{4B7CB94B-0F01-48AF-B0E2-2D6D42AB21D9}"/>
              </a:ext>
            </a:extLst>
          </p:cNvPr>
          <p:cNvPicPr>
            <a:picLocks noChangeAspect="1"/>
          </p:cNvPicPr>
          <p:nvPr/>
        </p:nvPicPr>
        <p:blipFill>
          <a:blip r:embed="rId19"/>
          <a:stretch>
            <a:fillRect/>
          </a:stretch>
        </p:blipFill>
        <p:spPr>
          <a:xfrm>
            <a:off x="3804750" y="5809690"/>
            <a:ext cx="1926503" cy="1298561"/>
          </a:xfrm>
          <a:prstGeom prst="rect">
            <a:avLst/>
          </a:prstGeom>
        </p:spPr>
      </p:pic>
    </p:spTree>
    <p:extLst>
      <p:ext uri="{BB962C8B-B14F-4D97-AF65-F5344CB8AC3E}">
        <p14:creationId xmlns:p14="http://schemas.microsoft.com/office/powerpoint/2010/main" val="1236092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2874" y="860578"/>
            <a:ext cx="9952288" cy="5801912"/>
            <a:chOff x="316986" y="91299"/>
            <a:chExt cx="8510270" cy="4961255"/>
          </a:xfrm>
          <a:solidFill>
            <a:schemeClr val="accent1">
              <a:lumMod val="40000"/>
              <a:lumOff val="60000"/>
            </a:schemeClr>
          </a:solidFill>
        </p:grpSpPr>
        <p:sp>
          <p:nvSpPr>
            <p:cNvPr id="3" name="object 3"/>
            <p:cNvSpPr/>
            <p:nvPr/>
          </p:nvSpPr>
          <p:spPr>
            <a:xfrm>
              <a:off x="321729" y="96049"/>
              <a:ext cx="8500745" cy="321945"/>
            </a:xfrm>
            <a:custGeom>
              <a:avLst/>
              <a:gdLst/>
              <a:ahLst/>
              <a:cxnLst/>
              <a:rect l="l" t="t" r="r" b="b"/>
              <a:pathLst>
                <a:path w="8500745" h="321945">
                  <a:moveTo>
                    <a:pt x="8500491" y="0"/>
                  </a:moveTo>
                  <a:lnTo>
                    <a:pt x="8500491" y="0"/>
                  </a:lnTo>
                  <a:lnTo>
                    <a:pt x="0" y="0"/>
                  </a:lnTo>
                  <a:lnTo>
                    <a:pt x="0" y="321335"/>
                  </a:lnTo>
                  <a:lnTo>
                    <a:pt x="8500491" y="321335"/>
                  </a:lnTo>
                  <a:lnTo>
                    <a:pt x="8500491" y="0"/>
                  </a:lnTo>
                  <a:close/>
                </a:path>
              </a:pathLst>
            </a:custGeom>
            <a:grpFill/>
          </p:spPr>
          <p:txBody>
            <a:bodyPr wrap="square" lIns="0" tIns="0" rIns="0" bIns="0" rtlCol="0"/>
            <a:lstStyle/>
            <a:p>
              <a:endParaRPr sz="2105"/>
            </a:p>
          </p:txBody>
        </p:sp>
        <p:sp>
          <p:nvSpPr>
            <p:cNvPr id="4" name="object 4"/>
            <p:cNvSpPr/>
            <p:nvPr/>
          </p:nvSpPr>
          <p:spPr>
            <a:xfrm>
              <a:off x="316986" y="91299"/>
              <a:ext cx="8510270" cy="4961255"/>
            </a:xfrm>
            <a:custGeom>
              <a:avLst/>
              <a:gdLst/>
              <a:ahLst/>
              <a:cxnLst/>
              <a:rect l="l" t="t" r="r" b="b"/>
              <a:pathLst>
                <a:path w="8510270" h="4961255">
                  <a:moveTo>
                    <a:pt x="4749" y="0"/>
                  </a:moveTo>
                  <a:lnTo>
                    <a:pt x="4749" y="4960865"/>
                  </a:lnTo>
                </a:path>
                <a:path w="8510270" h="4961255">
                  <a:moveTo>
                    <a:pt x="1504846" y="0"/>
                  </a:moveTo>
                  <a:lnTo>
                    <a:pt x="1504846" y="4960865"/>
                  </a:lnTo>
                </a:path>
                <a:path w="8510270" h="4961255">
                  <a:moveTo>
                    <a:pt x="3260080" y="0"/>
                  </a:moveTo>
                  <a:lnTo>
                    <a:pt x="3260080" y="4960865"/>
                  </a:lnTo>
                </a:path>
                <a:path w="8510270" h="4961255">
                  <a:moveTo>
                    <a:pt x="5035677" y="0"/>
                  </a:moveTo>
                  <a:lnTo>
                    <a:pt x="5035677" y="4960865"/>
                  </a:lnTo>
                </a:path>
                <a:path w="8510270" h="4961255">
                  <a:moveTo>
                    <a:pt x="6780648" y="0"/>
                  </a:moveTo>
                  <a:lnTo>
                    <a:pt x="6780648" y="4960865"/>
                  </a:lnTo>
                </a:path>
                <a:path w="8510270" h="4961255">
                  <a:moveTo>
                    <a:pt x="8505245" y="0"/>
                  </a:moveTo>
                  <a:lnTo>
                    <a:pt x="8505245" y="4960865"/>
                  </a:lnTo>
                </a:path>
                <a:path w="8510270" h="4961255">
                  <a:moveTo>
                    <a:pt x="0" y="4749"/>
                  </a:moveTo>
                  <a:lnTo>
                    <a:pt x="8509995" y="4749"/>
                  </a:lnTo>
                </a:path>
                <a:path w="8510270" h="4961255">
                  <a:moveTo>
                    <a:pt x="0" y="326074"/>
                  </a:moveTo>
                  <a:lnTo>
                    <a:pt x="8509995" y="326074"/>
                  </a:lnTo>
                </a:path>
                <a:path w="8510270" h="4961255">
                  <a:moveTo>
                    <a:pt x="0" y="1783621"/>
                  </a:moveTo>
                  <a:lnTo>
                    <a:pt x="8509995" y="1783621"/>
                  </a:lnTo>
                </a:path>
                <a:path w="8510270" h="4961255">
                  <a:moveTo>
                    <a:pt x="0" y="3259368"/>
                  </a:moveTo>
                  <a:lnTo>
                    <a:pt x="8509995" y="3259368"/>
                  </a:lnTo>
                </a:path>
                <a:path w="8510270" h="4961255">
                  <a:moveTo>
                    <a:pt x="0" y="4956115"/>
                  </a:moveTo>
                  <a:lnTo>
                    <a:pt x="8509995" y="4956115"/>
                  </a:lnTo>
                </a:path>
              </a:pathLst>
            </a:custGeom>
            <a:grpFill/>
            <a:ln w="6349">
              <a:solidFill>
                <a:srgbClr val="000000"/>
              </a:solidFill>
            </a:ln>
          </p:spPr>
          <p:txBody>
            <a:bodyPr wrap="square" lIns="0" tIns="0" rIns="0" bIns="0" rtlCol="0"/>
            <a:lstStyle/>
            <a:p>
              <a:endParaRPr sz="2105"/>
            </a:p>
          </p:txBody>
        </p:sp>
      </p:grpSp>
      <p:sp>
        <p:nvSpPr>
          <p:cNvPr id="5" name="object 5"/>
          <p:cNvSpPr txBox="1"/>
          <p:nvPr/>
        </p:nvSpPr>
        <p:spPr>
          <a:xfrm>
            <a:off x="783446" y="862264"/>
            <a:ext cx="940128" cy="194918"/>
          </a:xfrm>
          <a:prstGeom prst="rect">
            <a:avLst/>
          </a:prstGeom>
        </p:spPr>
        <p:txBody>
          <a:bodyPr vert="horz" wrap="square" lIns="0" tIns="14852" rIns="0" bIns="0" rtlCol="0">
            <a:spAutoFit/>
          </a:bodyPr>
          <a:lstStyle/>
          <a:p>
            <a:pPr marL="14851">
              <a:spcBef>
                <a:spcPts val="117"/>
              </a:spcBef>
            </a:pPr>
            <a:r>
              <a:rPr sz="1169" b="1" spc="-18" dirty="0">
                <a:latin typeface="Times New Roman"/>
                <a:cs typeface="Times New Roman"/>
              </a:rPr>
              <a:t>INDICATORI</a:t>
            </a:r>
            <a:endParaRPr sz="1169">
              <a:latin typeface="Times New Roman"/>
              <a:cs typeface="Times New Roman"/>
            </a:endParaRPr>
          </a:p>
        </p:txBody>
      </p:sp>
      <p:sp>
        <p:nvSpPr>
          <p:cNvPr id="6" name="object 6"/>
          <p:cNvSpPr txBox="1"/>
          <p:nvPr/>
        </p:nvSpPr>
        <p:spPr>
          <a:xfrm>
            <a:off x="2677985" y="862264"/>
            <a:ext cx="957950" cy="194918"/>
          </a:xfrm>
          <a:prstGeom prst="rect">
            <a:avLst/>
          </a:prstGeom>
        </p:spPr>
        <p:txBody>
          <a:bodyPr vert="horz" wrap="square" lIns="0" tIns="14852" rIns="0" bIns="0" rtlCol="0">
            <a:spAutoFit/>
          </a:bodyPr>
          <a:lstStyle/>
          <a:p>
            <a:pPr marL="14851">
              <a:spcBef>
                <a:spcPts val="117"/>
              </a:spcBef>
            </a:pPr>
            <a:r>
              <a:rPr sz="1169" b="1" spc="-6" dirty="0">
                <a:latin typeface="Times New Roman"/>
                <a:cs typeface="Times New Roman"/>
              </a:rPr>
              <a:t>INIZIALE</a:t>
            </a:r>
            <a:r>
              <a:rPr sz="1169" b="1" spc="-82" dirty="0">
                <a:latin typeface="Times New Roman"/>
                <a:cs typeface="Times New Roman"/>
              </a:rPr>
              <a:t> </a:t>
            </a:r>
            <a:r>
              <a:rPr sz="1169" b="1" dirty="0">
                <a:latin typeface="Times New Roman"/>
                <a:cs typeface="Times New Roman"/>
              </a:rPr>
              <a:t>(D)</a:t>
            </a:r>
            <a:endParaRPr sz="1169">
              <a:latin typeface="Times New Roman"/>
              <a:cs typeface="Times New Roman"/>
            </a:endParaRPr>
          </a:p>
        </p:txBody>
      </p:sp>
      <p:sp>
        <p:nvSpPr>
          <p:cNvPr id="7" name="object 7"/>
          <p:cNvSpPr txBox="1"/>
          <p:nvPr/>
        </p:nvSpPr>
        <p:spPr>
          <a:xfrm>
            <a:off x="4891034" y="862264"/>
            <a:ext cx="660169" cy="194918"/>
          </a:xfrm>
          <a:prstGeom prst="rect">
            <a:avLst/>
          </a:prstGeom>
        </p:spPr>
        <p:txBody>
          <a:bodyPr vert="horz" wrap="square" lIns="0" tIns="14852" rIns="0" bIns="0" rtlCol="0">
            <a:spAutoFit/>
          </a:bodyPr>
          <a:lstStyle/>
          <a:p>
            <a:pPr marL="14851">
              <a:spcBef>
                <a:spcPts val="117"/>
              </a:spcBef>
            </a:pPr>
            <a:r>
              <a:rPr sz="1169" b="1" spc="-6" dirty="0">
                <a:latin typeface="Times New Roman"/>
                <a:cs typeface="Times New Roman"/>
              </a:rPr>
              <a:t>BASE</a:t>
            </a:r>
            <a:r>
              <a:rPr sz="1169" b="1" spc="-82" dirty="0">
                <a:latin typeface="Times New Roman"/>
                <a:cs typeface="Times New Roman"/>
              </a:rPr>
              <a:t> </a:t>
            </a:r>
            <a:r>
              <a:rPr sz="1169" b="1" dirty="0">
                <a:latin typeface="Times New Roman"/>
                <a:cs typeface="Times New Roman"/>
              </a:rPr>
              <a:t>(C)</a:t>
            </a:r>
            <a:endParaRPr sz="1169">
              <a:latin typeface="Times New Roman"/>
              <a:cs typeface="Times New Roman"/>
            </a:endParaRPr>
          </a:p>
        </p:txBody>
      </p:sp>
      <p:sp>
        <p:nvSpPr>
          <p:cNvPr id="8" name="object 8"/>
          <p:cNvSpPr txBox="1"/>
          <p:nvPr/>
        </p:nvSpPr>
        <p:spPr>
          <a:xfrm>
            <a:off x="6652673" y="862264"/>
            <a:ext cx="1254989" cy="194918"/>
          </a:xfrm>
          <a:prstGeom prst="rect">
            <a:avLst/>
          </a:prstGeom>
        </p:spPr>
        <p:txBody>
          <a:bodyPr vert="horz" wrap="square" lIns="0" tIns="14852" rIns="0" bIns="0" rtlCol="0">
            <a:spAutoFit/>
          </a:bodyPr>
          <a:lstStyle/>
          <a:p>
            <a:pPr marL="14851">
              <a:spcBef>
                <a:spcPts val="117"/>
              </a:spcBef>
            </a:pPr>
            <a:r>
              <a:rPr sz="1169" b="1" spc="-6" dirty="0">
                <a:latin typeface="Times New Roman"/>
                <a:cs typeface="Times New Roman"/>
              </a:rPr>
              <a:t>INTERMEDIO</a:t>
            </a:r>
            <a:r>
              <a:rPr sz="1169" b="1" spc="-76" dirty="0">
                <a:latin typeface="Times New Roman"/>
                <a:cs typeface="Times New Roman"/>
              </a:rPr>
              <a:t> </a:t>
            </a:r>
            <a:r>
              <a:rPr sz="1169" b="1" dirty="0">
                <a:latin typeface="Times New Roman"/>
                <a:cs typeface="Times New Roman"/>
              </a:rPr>
              <a:t>(B)</a:t>
            </a:r>
            <a:endParaRPr sz="1169">
              <a:latin typeface="Times New Roman"/>
              <a:cs typeface="Times New Roman"/>
            </a:endParaRPr>
          </a:p>
        </p:txBody>
      </p:sp>
      <p:sp>
        <p:nvSpPr>
          <p:cNvPr id="9" name="object 9"/>
          <p:cNvSpPr txBox="1"/>
          <p:nvPr/>
        </p:nvSpPr>
        <p:spPr>
          <a:xfrm>
            <a:off x="8773457" y="862264"/>
            <a:ext cx="1070824" cy="194918"/>
          </a:xfrm>
          <a:prstGeom prst="rect">
            <a:avLst/>
          </a:prstGeom>
        </p:spPr>
        <p:txBody>
          <a:bodyPr vert="horz" wrap="square" lIns="0" tIns="14852" rIns="0" bIns="0" rtlCol="0">
            <a:spAutoFit/>
          </a:bodyPr>
          <a:lstStyle/>
          <a:p>
            <a:pPr marL="14851">
              <a:spcBef>
                <a:spcPts val="117"/>
              </a:spcBef>
            </a:pPr>
            <a:r>
              <a:rPr sz="1169" b="1" spc="-58" dirty="0">
                <a:latin typeface="Times New Roman"/>
                <a:cs typeface="Times New Roman"/>
              </a:rPr>
              <a:t>AVANZATO</a:t>
            </a:r>
            <a:r>
              <a:rPr sz="1169" b="1" spc="-64" dirty="0">
                <a:latin typeface="Times New Roman"/>
                <a:cs typeface="Times New Roman"/>
              </a:rPr>
              <a:t> </a:t>
            </a:r>
            <a:r>
              <a:rPr sz="1169" b="1" dirty="0">
                <a:latin typeface="Times New Roman"/>
                <a:cs typeface="Times New Roman"/>
              </a:rPr>
              <a:t>(A)</a:t>
            </a:r>
            <a:endParaRPr sz="1169">
              <a:latin typeface="Times New Roman"/>
              <a:cs typeface="Times New Roman"/>
            </a:endParaRPr>
          </a:p>
        </p:txBody>
      </p:sp>
      <p:sp>
        <p:nvSpPr>
          <p:cNvPr id="10" name="object 10"/>
          <p:cNvSpPr txBox="1"/>
          <p:nvPr/>
        </p:nvSpPr>
        <p:spPr>
          <a:xfrm>
            <a:off x="439373" y="1237441"/>
            <a:ext cx="1415390" cy="212872"/>
          </a:xfrm>
          <a:prstGeom prst="rect">
            <a:avLst/>
          </a:prstGeom>
        </p:spPr>
        <p:txBody>
          <a:bodyPr vert="horz" wrap="square" lIns="0" tIns="14852" rIns="0" bIns="0" rtlCol="0">
            <a:spAutoFit/>
          </a:bodyPr>
          <a:lstStyle/>
          <a:p>
            <a:pPr marL="14851">
              <a:spcBef>
                <a:spcPts val="117"/>
              </a:spcBef>
            </a:pPr>
            <a:r>
              <a:rPr sz="1286" b="1" spc="-6" dirty="0">
                <a:latin typeface="Times New Roman"/>
                <a:cs typeface="Times New Roman"/>
              </a:rPr>
              <a:t>Rubrica di</a:t>
            </a:r>
            <a:r>
              <a:rPr sz="1286" b="1" spc="-76" dirty="0">
                <a:latin typeface="Times New Roman"/>
                <a:cs typeface="Times New Roman"/>
              </a:rPr>
              <a:t> </a:t>
            </a:r>
            <a:r>
              <a:rPr sz="1286" b="1" spc="-6" dirty="0">
                <a:latin typeface="Times New Roman"/>
                <a:cs typeface="Times New Roman"/>
              </a:rPr>
              <a:t>processo</a:t>
            </a:r>
            <a:endParaRPr sz="1286" dirty="0">
              <a:latin typeface="Times New Roman"/>
              <a:cs typeface="Times New Roman"/>
            </a:endParaRPr>
          </a:p>
        </p:txBody>
      </p:sp>
      <p:sp>
        <p:nvSpPr>
          <p:cNvPr id="11" name="object 11"/>
          <p:cNvSpPr txBox="1"/>
          <p:nvPr/>
        </p:nvSpPr>
        <p:spPr>
          <a:xfrm>
            <a:off x="439373" y="1638442"/>
            <a:ext cx="1459946" cy="402336"/>
          </a:xfrm>
          <a:prstGeom prst="rect">
            <a:avLst/>
          </a:prstGeom>
        </p:spPr>
        <p:txBody>
          <a:bodyPr vert="horz" wrap="square" lIns="0" tIns="10396" rIns="0" bIns="0" rtlCol="0">
            <a:spAutoFit/>
          </a:bodyPr>
          <a:lstStyle/>
          <a:p>
            <a:pPr marL="14851" marR="5941">
              <a:lnSpc>
                <a:spcPct val="102299"/>
              </a:lnSpc>
              <a:spcBef>
                <a:spcPts val="82"/>
              </a:spcBef>
            </a:pPr>
            <a:r>
              <a:rPr sz="1286" dirty="0">
                <a:latin typeface="Times New Roman"/>
                <a:cs typeface="Times New Roman"/>
              </a:rPr>
              <a:t>(valuta </a:t>
            </a:r>
            <a:r>
              <a:rPr sz="1286" spc="-6" dirty="0">
                <a:latin typeface="Times New Roman"/>
                <a:cs typeface="Times New Roman"/>
              </a:rPr>
              <a:t>la</a:t>
            </a:r>
            <a:r>
              <a:rPr sz="1286" spc="-111" dirty="0">
                <a:latin typeface="Times New Roman"/>
                <a:cs typeface="Times New Roman"/>
              </a:rPr>
              <a:t> </a:t>
            </a:r>
            <a:r>
              <a:rPr sz="1286" spc="-6" dirty="0">
                <a:latin typeface="Times New Roman"/>
                <a:cs typeface="Times New Roman"/>
              </a:rPr>
              <a:t>competenza  agita in</a:t>
            </a:r>
            <a:r>
              <a:rPr sz="1286" spc="-41" dirty="0">
                <a:latin typeface="Times New Roman"/>
                <a:cs typeface="Times New Roman"/>
              </a:rPr>
              <a:t> </a:t>
            </a:r>
            <a:r>
              <a:rPr sz="1286" spc="-6" dirty="0">
                <a:latin typeface="Times New Roman"/>
                <a:cs typeface="Times New Roman"/>
              </a:rPr>
              <a:t>situazione)</a:t>
            </a:r>
            <a:endParaRPr sz="1286">
              <a:latin typeface="Times New Roman"/>
              <a:cs typeface="Times New Roman"/>
            </a:endParaRPr>
          </a:p>
        </p:txBody>
      </p:sp>
      <p:sp>
        <p:nvSpPr>
          <p:cNvPr id="12" name="object 12"/>
          <p:cNvSpPr txBox="1"/>
          <p:nvPr/>
        </p:nvSpPr>
        <p:spPr>
          <a:xfrm>
            <a:off x="2193653" y="1238034"/>
            <a:ext cx="1857978" cy="1274444"/>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Lo studente </a:t>
            </a:r>
            <a:r>
              <a:rPr sz="1169" dirty="0">
                <a:latin typeface="Times New Roman"/>
                <a:cs typeface="Times New Roman"/>
              </a:rPr>
              <a:t>ha </a:t>
            </a:r>
            <a:r>
              <a:rPr sz="1169" spc="-6" dirty="0">
                <a:latin typeface="Times New Roman"/>
                <a:cs typeface="Times New Roman"/>
              </a:rPr>
              <a:t>incontrato  difficoltà nell’affrontare il  compito </a:t>
            </a:r>
            <a:r>
              <a:rPr sz="1169" dirty="0">
                <a:latin typeface="Times New Roman"/>
                <a:cs typeface="Times New Roman"/>
              </a:rPr>
              <a:t>di realtà </a:t>
            </a:r>
            <a:r>
              <a:rPr sz="1169" spc="-6" dirty="0">
                <a:latin typeface="Times New Roman"/>
                <a:cs typeface="Times New Roman"/>
              </a:rPr>
              <a:t>ed </a:t>
            </a:r>
            <a:r>
              <a:rPr sz="1169" dirty="0">
                <a:latin typeface="Times New Roman"/>
                <a:cs typeface="Times New Roman"/>
              </a:rPr>
              <a:t>è riuscito  </a:t>
            </a:r>
            <a:r>
              <a:rPr sz="1169" spc="-6" dirty="0">
                <a:latin typeface="Times New Roman"/>
                <a:cs typeface="Times New Roman"/>
              </a:rPr>
              <a:t>ad applicare le conoscenze </a:t>
            </a:r>
            <a:r>
              <a:rPr sz="1169" dirty="0">
                <a:latin typeface="Times New Roman"/>
                <a:cs typeface="Times New Roman"/>
              </a:rPr>
              <a:t>e </a:t>
            </a:r>
            <a:r>
              <a:rPr sz="1169" spc="-6" dirty="0">
                <a:latin typeface="Times New Roman"/>
                <a:cs typeface="Times New Roman"/>
              </a:rPr>
              <a:t>le  abilità </a:t>
            </a:r>
            <a:r>
              <a:rPr sz="1169" dirty="0">
                <a:latin typeface="Times New Roman"/>
                <a:cs typeface="Times New Roman"/>
              </a:rPr>
              <a:t>necessarie </a:t>
            </a:r>
            <a:r>
              <a:rPr sz="1169" spc="-6" dirty="0">
                <a:latin typeface="Times New Roman"/>
                <a:cs typeface="Times New Roman"/>
              </a:rPr>
              <a:t>solo se  aiutato </a:t>
            </a:r>
            <a:r>
              <a:rPr sz="1169" dirty="0">
                <a:latin typeface="Times New Roman"/>
                <a:cs typeface="Times New Roman"/>
              </a:rPr>
              <a:t>dall’insegnante o da</a:t>
            </a:r>
            <a:r>
              <a:rPr sz="1169" spc="-105" dirty="0">
                <a:latin typeface="Times New Roman"/>
                <a:cs typeface="Times New Roman"/>
              </a:rPr>
              <a:t> </a:t>
            </a:r>
            <a:r>
              <a:rPr sz="1169" dirty="0">
                <a:latin typeface="Times New Roman"/>
                <a:cs typeface="Times New Roman"/>
              </a:rPr>
              <a:t>un  pari.</a:t>
            </a:r>
            <a:endParaRPr sz="1169">
              <a:latin typeface="Times New Roman"/>
              <a:cs typeface="Times New Roman"/>
            </a:endParaRPr>
          </a:p>
        </p:txBody>
      </p:sp>
      <p:sp>
        <p:nvSpPr>
          <p:cNvPr id="13" name="object 13"/>
          <p:cNvSpPr txBox="1"/>
          <p:nvPr/>
        </p:nvSpPr>
        <p:spPr>
          <a:xfrm>
            <a:off x="4246291" y="1238035"/>
            <a:ext cx="1906990" cy="1274444"/>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Lo studente </a:t>
            </a:r>
            <a:r>
              <a:rPr sz="1169" dirty="0">
                <a:latin typeface="Times New Roman"/>
                <a:cs typeface="Times New Roman"/>
              </a:rPr>
              <a:t>è riuscito a  </a:t>
            </a:r>
            <a:r>
              <a:rPr sz="1169" spc="-6" dirty="0">
                <a:latin typeface="Times New Roman"/>
                <a:cs typeface="Times New Roman"/>
              </a:rPr>
              <a:t>svolgere in autonomia le </a:t>
            </a:r>
            <a:r>
              <a:rPr sz="1169" dirty="0">
                <a:latin typeface="Times New Roman"/>
                <a:cs typeface="Times New Roman"/>
              </a:rPr>
              <a:t>parti  più </a:t>
            </a:r>
            <a:r>
              <a:rPr sz="1169" spc="-6" dirty="0">
                <a:latin typeface="Times New Roman"/>
                <a:cs typeface="Times New Roman"/>
              </a:rPr>
              <a:t>semplici </a:t>
            </a:r>
            <a:r>
              <a:rPr sz="1169" dirty="0">
                <a:latin typeface="Times New Roman"/>
                <a:cs typeface="Times New Roman"/>
              </a:rPr>
              <a:t>del </a:t>
            </a:r>
            <a:r>
              <a:rPr sz="1169" spc="-6" dirty="0">
                <a:latin typeface="Times New Roman"/>
                <a:cs typeface="Times New Roman"/>
              </a:rPr>
              <a:t>compito </a:t>
            </a:r>
            <a:r>
              <a:rPr sz="1169" dirty="0">
                <a:latin typeface="Times New Roman"/>
                <a:cs typeface="Times New Roman"/>
              </a:rPr>
              <a:t>di  realtà, </a:t>
            </a:r>
            <a:r>
              <a:rPr sz="1169" spc="-6" dirty="0">
                <a:latin typeface="Times New Roman"/>
                <a:cs typeface="Times New Roman"/>
              </a:rPr>
              <a:t>mostrando </a:t>
            </a:r>
            <a:r>
              <a:rPr sz="1169" dirty="0">
                <a:latin typeface="Times New Roman"/>
                <a:cs typeface="Times New Roman"/>
              </a:rPr>
              <a:t>di possedere  </a:t>
            </a:r>
            <a:r>
              <a:rPr sz="1169" spc="-6" dirty="0">
                <a:latin typeface="Times New Roman"/>
                <a:cs typeface="Times New Roman"/>
              </a:rPr>
              <a:t>conoscenze ed abilità essenziali  </a:t>
            </a:r>
            <a:r>
              <a:rPr sz="1169" dirty="0">
                <a:latin typeface="Times New Roman"/>
                <a:cs typeface="Times New Roman"/>
              </a:rPr>
              <a:t>e di </a:t>
            </a:r>
            <a:r>
              <a:rPr sz="1169" spc="-6" dirty="0">
                <a:latin typeface="Times New Roman"/>
                <a:cs typeface="Times New Roman"/>
              </a:rPr>
              <a:t>saper applicare </a:t>
            </a:r>
            <a:r>
              <a:rPr sz="1169" dirty="0">
                <a:latin typeface="Times New Roman"/>
                <a:cs typeface="Times New Roman"/>
              </a:rPr>
              <a:t>regole e  procedure</a:t>
            </a:r>
            <a:r>
              <a:rPr sz="1169" spc="-12" dirty="0">
                <a:latin typeface="Times New Roman"/>
                <a:cs typeface="Times New Roman"/>
              </a:rPr>
              <a:t> </a:t>
            </a:r>
            <a:r>
              <a:rPr sz="1169" dirty="0">
                <a:latin typeface="Times New Roman"/>
                <a:cs typeface="Times New Roman"/>
              </a:rPr>
              <a:t>fondamentali</a:t>
            </a:r>
            <a:endParaRPr sz="1169">
              <a:latin typeface="Times New Roman"/>
              <a:cs typeface="Times New Roman"/>
            </a:endParaRPr>
          </a:p>
        </p:txBody>
      </p:sp>
      <p:sp>
        <p:nvSpPr>
          <p:cNvPr id="14" name="object 14"/>
          <p:cNvSpPr txBox="1"/>
          <p:nvPr/>
        </p:nvSpPr>
        <p:spPr>
          <a:xfrm>
            <a:off x="6322745" y="1238035"/>
            <a:ext cx="1865404" cy="1274444"/>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Lo studente </a:t>
            </a:r>
            <a:r>
              <a:rPr sz="1169" dirty="0">
                <a:latin typeface="Times New Roman"/>
                <a:cs typeface="Times New Roman"/>
              </a:rPr>
              <a:t>ha </a:t>
            </a:r>
            <a:r>
              <a:rPr sz="1169" spc="-6" dirty="0">
                <a:latin typeface="Times New Roman"/>
                <a:cs typeface="Times New Roman"/>
              </a:rPr>
              <a:t>mostrato </a:t>
            </a:r>
            <a:r>
              <a:rPr sz="1169" dirty="0">
                <a:latin typeface="Times New Roman"/>
                <a:cs typeface="Times New Roman"/>
              </a:rPr>
              <a:t>di  </a:t>
            </a:r>
            <a:r>
              <a:rPr sz="1169" spc="-6" dirty="0">
                <a:latin typeface="Times New Roman"/>
                <a:cs typeface="Times New Roman"/>
              </a:rPr>
              <a:t>saper agire in maniera  competente </a:t>
            </a:r>
            <a:r>
              <a:rPr sz="1169" dirty="0">
                <a:latin typeface="Times New Roman"/>
                <a:cs typeface="Times New Roman"/>
              </a:rPr>
              <a:t>per risolvere </a:t>
            </a:r>
            <a:r>
              <a:rPr sz="1169" spc="-6" dirty="0">
                <a:latin typeface="Times New Roman"/>
                <a:cs typeface="Times New Roman"/>
              </a:rPr>
              <a:t>la  situazione </a:t>
            </a:r>
            <a:r>
              <a:rPr sz="1169" dirty="0">
                <a:latin typeface="Times New Roman"/>
                <a:cs typeface="Times New Roman"/>
              </a:rPr>
              <a:t>problema,  dimostrando di </a:t>
            </a:r>
            <a:r>
              <a:rPr sz="1169" spc="-6" dirty="0">
                <a:latin typeface="Times New Roman"/>
                <a:cs typeface="Times New Roman"/>
              </a:rPr>
              <a:t>saper</a:t>
            </a:r>
            <a:r>
              <a:rPr sz="1169" spc="-117" dirty="0">
                <a:latin typeface="Times New Roman"/>
                <a:cs typeface="Times New Roman"/>
              </a:rPr>
              <a:t> </a:t>
            </a:r>
            <a:r>
              <a:rPr sz="1169" dirty="0">
                <a:latin typeface="Times New Roman"/>
                <a:cs typeface="Times New Roman"/>
              </a:rPr>
              <a:t>utilizzare  </a:t>
            </a:r>
            <a:r>
              <a:rPr sz="1169" spc="-6" dirty="0">
                <a:latin typeface="Times New Roman"/>
                <a:cs typeface="Times New Roman"/>
              </a:rPr>
              <a:t>le conoscenze </a:t>
            </a:r>
            <a:r>
              <a:rPr sz="1169" dirty="0">
                <a:latin typeface="Times New Roman"/>
                <a:cs typeface="Times New Roman"/>
              </a:rPr>
              <a:t>e </a:t>
            </a:r>
            <a:r>
              <a:rPr sz="1169" spc="-6" dirty="0">
                <a:latin typeface="Times New Roman"/>
                <a:cs typeface="Times New Roman"/>
              </a:rPr>
              <a:t>le abilità  </a:t>
            </a:r>
            <a:r>
              <a:rPr sz="1169" dirty="0">
                <a:latin typeface="Times New Roman"/>
                <a:cs typeface="Times New Roman"/>
              </a:rPr>
              <a:t>richieste</a:t>
            </a:r>
            <a:endParaRPr sz="1169">
              <a:latin typeface="Times New Roman"/>
              <a:cs typeface="Times New Roman"/>
            </a:endParaRPr>
          </a:p>
        </p:txBody>
      </p:sp>
      <p:sp>
        <p:nvSpPr>
          <p:cNvPr id="15" name="object 15"/>
          <p:cNvSpPr txBox="1"/>
          <p:nvPr/>
        </p:nvSpPr>
        <p:spPr>
          <a:xfrm>
            <a:off x="8363421" y="1238035"/>
            <a:ext cx="1881741" cy="1274444"/>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Lo studente </a:t>
            </a:r>
            <a:r>
              <a:rPr sz="1169" dirty="0">
                <a:latin typeface="Times New Roman"/>
                <a:cs typeface="Times New Roman"/>
              </a:rPr>
              <a:t>ha </a:t>
            </a:r>
            <a:r>
              <a:rPr sz="1169" spc="-6" dirty="0">
                <a:latin typeface="Times New Roman"/>
                <a:cs typeface="Times New Roman"/>
              </a:rPr>
              <a:t>saputo agire in  modo esperto, consapevole </a:t>
            </a:r>
            <a:r>
              <a:rPr sz="1169" dirty="0">
                <a:latin typeface="Times New Roman"/>
                <a:cs typeface="Times New Roman"/>
              </a:rPr>
              <a:t>e  originale nello </a:t>
            </a:r>
            <a:r>
              <a:rPr sz="1169" spc="-6" dirty="0">
                <a:latin typeface="Times New Roman"/>
                <a:cs typeface="Times New Roman"/>
              </a:rPr>
              <a:t>svolgimento</a:t>
            </a:r>
            <a:r>
              <a:rPr sz="1169" spc="-111" dirty="0">
                <a:latin typeface="Times New Roman"/>
                <a:cs typeface="Times New Roman"/>
              </a:rPr>
              <a:t> </a:t>
            </a:r>
            <a:r>
              <a:rPr sz="1169" dirty="0">
                <a:latin typeface="Times New Roman"/>
                <a:cs typeface="Times New Roman"/>
              </a:rPr>
              <a:t>del  </a:t>
            </a:r>
            <a:r>
              <a:rPr sz="1169" spc="-6" dirty="0">
                <a:latin typeface="Times New Roman"/>
                <a:cs typeface="Times New Roman"/>
              </a:rPr>
              <a:t>compito </a:t>
            </a:r>
            <a:r>
              <a:rPr sz="1169" dirty="0">
                <a:latin typeface="Times New Roman"/>
                <a:cs typeface="Times New Roman"/>
              </a:rPr>
              <a:t>di realtà, </a:t>
            </a:r>
            <a:r>
              <a:rPr sz="1169" spc="-6" dirty="0">
                <a:latin typeface="Times New Roman"/>
                <a:cs typeface="Times New Roman"/>
              </a:rPr>
              <a:t>mostrando  </a:t>
            </a:r>
            <a:r>
              <a:rPr sz="1169" dirty="0">
                <a:latin typeface="Times New Roman"/>
                <a:cs typeface="Times New Roman"/>
              </a:rPr>
              <a:t>una </a:t>
            </a:r>
            <a:r>
              <a:rPr sz="1169" spc="-6" dirty="0">
                <a:latin typeface="Times New Roman"/>
                <a:cs typeface="Times New Roman"/>
              </a:rPr>
              <a:t>sicura </a:t>
            </a:r>
            <a:r>
              <a:rPr sz="1169" dirty="0">
                <a:latin typeface="Times New Roman"/>
                <a:cs typeface="Times New Roman"/>
              </a:rPr>
              <a:t>padronanza</a:t>
            </a:r>
            <a:r>
              <a:rPr sz="1169" spc="-99" dirty="0">
                <a:latin typeface="Times New Roman"/>
                <a:cs typeface="Times New Roman"/>
              </a:rPr>
              <a:t> </a:t>
            </a:r>
            <a:r>
              <a:rPr sz="1169" dirty="0">
                <a:latin typeface="Times New Roman"/>
                <a:cs typeface="Times New Roman"/>
              </a:rPr>
              <a:t>nell’uso  delle </a:t>
            </a:r>
            <a:r>
              <a:rPr sz="1169" spc="-6" dirty="0">
                <a:latin typeface="Times New Roman"/>
                <a:cs typeface="Times New Roman"/>
              </a:rPr>
              <a:t>conoscenze </a:t>
            </a:r>
            <a:r>
              <a:rPr sz="1169" dirty="0">
                <a:latin typeface="Times New Roman"/>
                <a:cs typeface="Times New Roman"/>
              </a:rPr>
              <a:t>e delle </a:t>
            </a:r>
            <a:r>
              <a:rPr sz="1169" spc="-6" dirty="0">
                <a:latin typeface="Times New Roman"/>
                <a:cs typeface="Times New Roman"/>
              </a:rPr>
              <a:t>abilità  </a:t>
            </a:r>
            <a:r>
              <a:rPr sz="1169" dirty="0">
                <a:latin typeface="Times New Roman"/>
                <a:cs typeface="Times New Roman"/>
              </a:rPr>
              <a:t>richieste</a:t>
            </a:r>
            <a:endParaRPr sz="1169">
              <a:latin typeface="Times New Roman"/>
              <a:cs typeface="Times New Roman"/>
            </a:endParaRPr>
          </a:p>
        </p:txBody>
      </p:sp>
      <p:sp>
        <p:nvSpPr>
          <p:cNvPr id="16" name="object 16"/>
          <p:cNvSpPr txBox="1"/>
          <p:nvPr/>
        </p:nvSpPr>
        <p:spPr>
          <a:xfrm>
            <a:off x="439373" y="3142467"/>
            <a:ext cx="1424301" cy="212872"/>
          </a:xfrm>
          <a:prstGeom prst="rect">
            <a:avLst/>
          </a:prstGeom>
        </p:spPr>
        <p:txBody>
          <a:bodyPr vert="horz" wrap="square" lIns="0" tIns="14852" rIns="0" bIns="0" rtlCol="0">
            <a:spAutoFit/>
          </a:bodyPr>
          <a:lstStyle/>
          <a:p>
            <a:pPr marL="14851">
              <a:spcBef>
                <a:spcPts val="117"/>
              </a:spcBef>
            </a:pPr>
            <a:r>
              <a:rPr sz="1286" b="1" spc="-6" dirty="0">
                <a:latin typeface="Times New Roman"/>
                <a:cs typeface="Times New Roman"/>
              </a:rPr>
              <a:t>Rubrica di</a:t>
            </a:r>
            <a:r>
              <a:rPr sz="1286" b="1" spc="-76" dirty="0">
                <a:latin typeface="Times New Roman"/>
                <a:cs typeface="Times New Roman"/>
              </a:rPr>
              <a:t> </a:t>
            </a:r>
            <a:r>
              <a:rPr sz="1286" b="1" spc="-6" dirty="0">
                <a:latin typeface="Times New Roman"/>
                <a:cs typeface="Times New Roman"/>
              </a:rPr>
              <a:t>prodotto</a:t>
            </a:r>
            <a:endParaRPr sz="1286">
              <a:latin typeface="Times New Roman"/>
              <a:cs typeface="Times New Roman"/>
            </a:endParaRPr>
          </a:p>
        </p:txBody>
      </p:sp>
      <p:sp>
        <p:nvSpPr>
          <p:cNvPr id="17" name="object 17"/>
          <p:cNvSpPr txBox="1"/>
          <p:nvPr/>
        </p:nvSpPr>
        <p:spPr>
          <a:xfrm>
            <a:off x="439373" y="3543468"/>
            <a:ext cx="1458461" cy="604186"/>
          </a:xfrm>
          <a:prstGeom prst="rect">
            <a:avLst/>
          </a:prstGeom>
        </p:spPr>
        <p:txBody>
          <a:bodyPr vert="horz" wrap="square" lIns="0" tIns="10396" rIns="0" bIns="0" rtlCol="0">
            <a:spAutoFit/>
          </a:bodyPr>
          <a:lstStyle/>
          <a:p>
            <a:pPr marL="14851" marR="5941">
              <a:lnSpc>
                <a:spcPct val="102299"/>
              </a:lnSpc>
              <a:spcBef>
                <a:spcPts val="82"/>
              </a:spcBef>
            </a:pPr>
            <a:r>
              <a:rPr sz="1286" dirty="0">
                <a:latin typeface="Times New Roman"/>
                <a:cs typeface="Times New Roman"/>
              </a:rPr>
              <a:t>(risultato dell’agire  </a:t>
            </a:r>
            <a:r>
              <a:rPr sz="1286" spc="-6" dirty="0">
                <a:latin typeface="Times New Roman"/>
                <a:cs typeface="Times New Roman"/>
              </a:rPr>
              <a:t>competente in</a:t>
            </a:r>
            <a:r>
              <a:rPr sz="1286" spc="-99" dirty="0">
                <a:latin typeface="Times New Roman"/>
                <a:cs typeface="Times New Roman"/>
              </a:rPr>
              <a:t> </a:t>
            </a:r>
            <a:r>
              <a:rPr sz="1286" spc="-6" dirty="0">
                <a:latin typeface="Times New Roman"/>
                <a:cs typeface="Times New Roman"/>
              </a:rPr>
              <a:t>termini  </a:t>
            </a:r>
            <a:r>
              <a:rPr sz="1286" dirty="0">
                <a:latin typeface="Times New Roman"/>
                <a:cs typeface="Times New Roman"/>
              </a:rPr>
              <a:t>di</a:t>
            </a:r>
            <a:r>
              <a:rPr sz="1286" spc="-12" dirty="0">
                <a:latin typeface="Times New Roman"/>
                <a:cs typeface="Times New Roman"/>
              </a:rPr>
              <a:t> </a:t>
            </a:r>
            <a:r>
              <a:rPr sz="1286" spc="-6" dirty="0">
                <a:latin typeface="Times New Roman"/>
                <a:cs typeface="Times New Roman"/>
              </a:rPr>
              <a:t>elaborato)</a:t>
            </a:r>
            <a:endParaRPr sz="1286">
              <a:latin typeface="Times New Roman"/>
              <a:cs typeface="Times New Roman"/>
            </a:endParaRPr>
          </a:p>
        </p:txBody>
      </p:sp>
      <p:sp>
        <p:nvSpPr>
          <p:cNvPr id="18" name="object 18"/>
          <p:cNvSpPr txBox="1"/>
          <p:nvPr/>
        </p:nvSpPr>
        <p:spPr>
          <a:xfrm>
            <a:off x="2193654" y="2942561"/>
            <a:ext cx="1924069" cy="914602"/>
          </a:xfrm>
          <a:prstGeom prst="rect">
            <a:avLst/>
          </a:prstGeom>
        </p:spPr>
        <p:txBody>
          <a:bodyPr vert="horz" wrap="square" lIns="0" tIns="14852" rIns="0" bIns="0" rtlCol="0">
            <a:spAutoFit/>
          </a:bodyPr>
          <a:lstStyle/>
          <a:p>
            <a:pPr marL="14851" marR="5941">
              <a:spcBef>
                <a:spcPts val="117"/>
              </a:spcBef>
            </a:pPr>
            <a:r>
              <a:rPr sz="1169" spc="-12" dirty="0">
                <a:latin typeface="Times New Roman"/>
                <a:cs typeface="Times New Roman"/>
              </a:rPr>
              <a:t>L’elaborato </a:t>
            </a:r>
            <a:r>
              <a:rPr sz="1169" dirty="0">
                <a:latin typeface="Times New Roman"/>
                <a:cs typeface="Times New Roman"/>
              </a:rPr>
              <a:t>prodotto presenta  varie </a:t>
            </a:r>
            <a:r>
              <a:rPr sz="1169" spc="-6" dirty="0">
                <a:latin typeface="Times New Roman"/>
                <a:cs typeface="Times New Roman"/>
              </a:rPr>
              <a:t>imperfezioni, </a:t>
            </a:r>
            <a:r>
              <a:rPr sz="1169" dirty="0">
                <a:latin typeface="Times New Roman"/>
                <a:cs typeface="Times New Roman"/>
              </a:rPr>
              <a:t>una  </a:t>
            </a:r>
            <a:r>
              <a:rPr sz="1169" spc="-6" dirty="0">
                <a:latin typeface="Times New Roman"/>
                <a:cs typeface="Times New Roman"/>
              </a:rPr>
              <a:t>struttura </a:t>
            </a:r>
            <a:r>
              <a:rPr sz="1169" dirty="0">
                <a:latin typeface="Times New Roman"/>
                <a:cs typeface="Times New Roman"/>
              </a:rPr>
              <a:t>poco </a:t>
            </a:r>
            <a:r>
              <a:rPr sz="1169" spc="-6" dirty="0">
                <a:latin typeface="Times New Roman"/>
                <a:cs typeface="Times New Roman"/>
              </a:rPr>
              <a:t>coerente </a:t>
            </a:r>
            <a:r>
              <a:rPr sz="1169" dirty="0">
                <a:latin typeface="Times New Roman"/>
                <a:cs typeface="Times New Roman"/>
              </a:rPr>
              <a:t>e</a:t>
            </a:r>
            <a:r>
              <a:rPr sz="1169" spc="-105" dirty="0">
                <a:latin typeface="Times New Roman"/>
                <a:cs typeface="Times New Roman"/>
              </a:rPr>
              <a:t> </a:t>
            </a:r>
            <a:r>
              <a:rPr sz="1169" dirty="0">
                <a:latin typeface="Times New Roman"/>
                <a:cs typeface="Times New Roman"/>
              </a:rPr>
              <a:t>denota  un basso </a:t>
            </a:r>
            <a:r>
              <a:rPr sz="1169" spc="-6" dirty="0">
                <a:latin typeface="Times New Roman"/>
                <a:cs typeface="Times New Roman"/>
              </a:rPr>
              <a:t>livello </a:t>
            </a:r>
            <a:r>
              <a:rPr sz="1169" dirty="0">
                <a:latin typeface="Times New Roman"/>
                <a:cs typeface="Times New Roman"/>
              </a:rPr>
              <a:t>di </a:t>
            </a:r>
            <a:r>
              <a:rPr sz="1169" spc="-6" dirty="0">
                <a:latin typeface="Times New Roman"/>
                <a:cs typeface="Times New Roman"/>
              </a:rPr>
              <a:t>competenza  </a:t>
            </a:r>
            <a:r>
              <a:rPr sz="1169" dirty="0">
                <a:latin typeface="Times New Roman"/>
                <a:cs typeface="Times New Roman"/>
              </a:rPr>
              <a:t>da parte</a:t>
            </a:r>
            <a:r>
              <a:rPr sz="1169" spc="-12" dirty="0">
                <a:latin typeface="Times New Roman"/>
                <a:cs typeface="Times New Roman"/>
              </a:rPr>
              <a:t> </a:t>
            </a:r>
            <a:r>
              <a:rPr sz="1169" dirty="0">
                <a:latin typeface="Times New Roman"/>
                <a:cs typeface="Times New Roman"/>
              </a:rPr>
              <a:t>dell’alunno</a:t>
            </a:r>
            <a:endParaRPr sz="1169">
              <a:latin typeface="Times New Roman"/>
              <a:cs typeface="Times New Roman"/>
            </a:endParaRPr>
          </a:p>
        </p:txBody>
      </p:sp>
      <p:sp>
        <p:nvSpPr>
          <p:cNvPr id="19" name="object 19"/>
          <p:cNvSpPr txBox="1"/>
          <p:nvPr/>
        </p:nvSpPr>
        <p:spPr>
          <a:xfrm>
            <a:off x="4246292" y="2942560"/>
            <a:ext cx="1860206" cy="1094523"/>
          </a:xfrm>
          <a:prstGeom prst="rect">
            <a:avLst/>
          </a:prstGeom>
        </p:spPr>
        <p:txBody>
          <a:bodyPr vert="horz" wrap="square" lIns="0" tIns="14852" rIns="0" bIns="0" rtlCol="0">
            <a:spAutoFit/>
          </a:bodyPr>
          <a:lstStyle/>
          <a:p>
            <a:pPr marL="14851" marR="5941">
              <a:spcBef>
                <a:spcPts val="117"/>
              </a:spcBef>
            </a:pPr>
            <a:r>
              <a:rPr sz="1169" spc="-12" dirty="0">
                <a:latin typeface="Times New Roman"/>
                <a:cs typeface="Times New Roman"/>
              </a:rPr>
              <a:t>L’elaborato </a:t>
            </a:r>
            <a:r>
              <a:rPr sz="1169" dirty="0">
                <a:latin typeface="Times New Roman"/>
                <a:cs typeface="Times New Roman"/>
              </a:rPr>
              <a:t>prodotto risulta  </a:t>
            </a:r>
            <a:r>
              <a:rPr sz="1169" spc="-6" dirty="0">
                <a:latin typeface="Times New Roman"/>
                <a:cs typeface="Times New Roman"/>
              </a:rPr>
              <a:t>essere semplice, essenziale ed  abbastanza corretto, </a:t>
            </a:r>
            <a:r>
              <a:rPr sz="1169" dirty="0">
                <a:latin typeface="Times New Roman"/>
                <a:cs typeface="Times New Roman"/>
              </a:rPr>
              <a:t>perciò  dimostra </a:t>
            </a:r>
            <a:r>
              <a:rPr sz="1169" spc="-6" dirty="0">
                <a:latin typeface="Times New Roman"/>
                <a:cs typeface="Times New Roman"/>
              </a:rPr>
              <a:t>come l’alunno sia in  </a:t>
            </a:r>
            <a:r>
              <a:rPr sz="1169" dirty="0">
                <a:latin typeface="Times New Roman"/>
                <a:cs typeface="Times New Roman"/>
              </a:rPr>
              <a:t>grado di utilizzare </a:t>
            </a:r>
            <a:r>
              <a:rPr sz="1169" spc="-6" dirty="0">
                <a:latin typeface="Times New Roman"/>
                <a:cs typeface="Times New Roman"/>
              </a:rPr>
              <a:t>le</a:t>
            </a:r>
            <a:r>
              <a:rPr sz="1169" spc="-117" dirty="0">
                <a:latin typeface="Times New Roman"/>
                <a:cs typeface="Times New Roman"/>
              </a:rPr>
              <a:t> </a:t>
            </a:r>
            <a:r>
              <a:rPr sz="1169" dirty="0">
                <a:latin typeface="Times New Roman"/>
                <a:cs typeface="Times New Roman"/>
              </a:rPr>
              <a:t>principali  </a:t>
            </a:r>
            <a:r>
              <a:rPr sz="1169" spc="-6" dirty="0">
                <a:latin typeface="Times New Roman"/>
                <a:cs typeface="Times New Roman"/>
              </a:rPr>
              <a:t>conoscenze </a:t>
            </a:r>
            <a:r>
              <a:rPr sz="1169" dirty="0">
                <a:latin typeface="Times New Roman"/>
                <a:cs typeface="Times New Roman"/>
              </a:rPr>
              <a:t>e </a:t>
            </a:r>
            <a:r>
              <a:rPr sz="1169" spc="-6" dirty="0">
                <a:latin typeface="Times New Roman"/>
                <a:cs typeface="Times New Roman"/>
              </a:rPr>
              <a:t>abilità</a:t>
            </a:r>
            <a:r>
              <a:rPr sz="1169" spc="-64" dirty="0">
                <a:latin typeface="Times New Roman"/>
                <a:cs typeface="Times New Roman"/>
              </a:rPr>
              <a:t> </a:t>
            </a:r>
            <a:r>
              <a:rPr sz="1169" dirty="0">
                <a:latin typeface="Times New Roman"/>
                <a:cs typeface="Times New Roman"/>
              </a:rPr>
              <a:t>richieste</a:t>
            </a:r>
            <a:endParaRPr sz="1169">
              <a:latin typeface="Times New Roman"/>
              <a:cs typeface="Times New Roman"/>
            </a:endParaRPr>
          </a:p>
        </p:txBody>
      </p:sp>
      <p:sp>
        <p:nvSpPr>
          <p:cNvPr id="20" name="object 20"/>
          <p:cNvSpPr txBox="1"/>
          <p:nvPr/>
        </p:nvSpPr>
        <p:spPr>
          <a:xfrm>
            <a:off x="6322746" y="2942561"/>
            <a:ext cx="1794857" cy="1274444"/>
          </a:xfrm>
          <a:prstGeom prst="rect">
            <a:avLst/>
          </a:prstGeom>
        </p:spPr>
        <p:txBody>
          <a:bodyPr vert="horz" wrap="square" lIns="0" tIns="14852" rIns="0" bIns="0" rtlCol="0">
            <a:spAutoFit/>
          </a:bodyPr>
          <a:lstStyle/>
          <a:p>
            <a:pPr marL="14851" marR="5941">
              <a:spcBef>
                <a:spcPts val="117"/>
              </a:spcBef>
            </a:pPr>
            <a:r>
              <a:rPr sz="1169" spc="-12" dirty="0">
                <a:latin typeface="Times New Roman"/>
                <a:cs typeface="Times New Roman"/>
              </a:rPr>
              <a:t>L’elaborato </a:t>
            </a:r>
            <a:r>
              <a:rPr sz="1169" dirty="0">
                <a:latin typeface="Times New Roman"/>
                <a:cs typeface="Times New Roman"/>
              </a:rPr>
              <a:t>prodotto risulta  </a:t>
            </a:r>
            <a:r>
              <a:rPr sz="1169" spc="-6" dirty="0">
                <a:latin typeface="Times New Roman"/>
                <a:cs typeface="Times New Roman"/>
              </a:rPr>
              <a:t>essere </a:t>
            </a:r>
            <a:r>
              <a:rPr sz="1169" dirty="0">
                <a:latin typeface="Times New Roman"/>
                <a:cs typeface="Times New Roman"/>
              </a:rPr>
              <a:t>ben </a:t>
            </a:r>
            <a:r>
              <a:rPr sz="1169" spc="-6" dirty="0">
                <a:latin typeface="Times New Roman"/>
                <a:cs typeface="Times New Roman"/>
              </a:rPr>
              <a:t>sviluppato ed in  </a:t>
            </a:r>
            <a:r>
              <a:rPr sz="1169" dirty="0">
                <a:latin typeface="Times New Roman"/>
                <a:cs typeface="Times New Roman"/>
              </a:rPr>
              <a:t>gran parte </a:t>
            </a:r>
            <a:r>
              <a:rPr sz="1169" spc="-6" dirty="0">
                <a:latin typeface="Times New Roman"/>
                <a:cs typeface="Times New Roman"/>
              </a:rPr>
              <a:t>corretto, </a:t>
            </a:r>
            <a:r>
              <a:rPr sz="1169" dirty="0">
                <a:latin typeface="Times New Roman"/>
                <a:cs typeface="Times New Roman"/>
              </a:rPr>
              <a:t>perciò  dimostra </a:t>
            </a:r>
            <a:r>
              <a:rPr sz="1169" spc="-6" dirty="0">
                <a:latin typeface="Times New Roman"/>
                <a:cs typeface="Times New Roman"/>
              </a:rPr>
              <a:t>come l’alunno</a:t>
            </a:r>
            <a:r>
              <a:rPr sz="1169" spc="-105" dirty="0">
                <a:latin typeface="Times New Roman"/>
                <a:cs typeface="Times New Roman"/>
              </a:rPr>
              <a:t> </a:t>
            </a:r>
            <a:r>
              <a:rPr sz="1169" spc="-6" dirty="0">
                <a:latin typeface="Times New Roman"/>
                <a:cs typeface="Times New Roman"/>
              </a:rPr>
              <a:t>abbia  </a:t>
            </a:r>
            <a:r>
              <a:rPr sz="1169" dirty="0">
                <a:latin typeface="Times New Roman"/>
                <a:cs typeface="Times New Roman"/>
              </a:rPr>
              <a:t>raggiunto un buon </a:t>
            </a:r>
            <a:r>
              <a:rPr sz="1169" spc="-6" dirty="0">
                <a:latin typeface="Times New Roman"/>
                <a:cs typeface="Times New Roman"/>
              </a:rPr>
              <a:t>livello </a:t>
            </a:r>
            <a:r>
              <a:rPr sz="1169" dirty="0">
                <a:latin typeface="Times New Roman"/>
                <a:cs typeface="Times New Roman"/>
              </a:rPr>
              <a:t>di  padronanza della </a:t>
            </a:r>
            <a:r>
              <a:rPr sz="1169" spc="-6" dirty="0">
                <a:latin typeface="Times New Roman"/>
                <a:cs typeface="Times New Roman"/>
              </a:rPr>
              <a:t>competenza  </a:t>
            </a:r>
            <a:r>
              <a:rPr sz="1169" dirty="0">
                <a:latin typeface="Times New Roman"/>
                <a:cs typeface="Times New Roman"/>
              </a:rPr>
              <a:t>richiesta</a:t>
            </a:r>
            <a:endParaRPr sz="1169">
              <a:latin typeface="Times New Roman"/>
              <a:cs typeface="Times New Roman"/>
            </a:endParaRPr>
          </a:p>
        </p:txBody>
      </p:sp>
      <p:sp>
        <p:nvSpPr>
          <p:cNvPr id="21" name="object 21"/>
          <p:cNvSpPr txBox="1"/>
          <p:nvPr/>
        </p:nvSpPr>
        <p:spPr>
          <a:xfrm>
            <a:off x="8363421" y="2942561"/>
            <a:ext cx="1788174" cy="1274444"/>
          </a:xfrm>
          <a:prstGeom prst="rect">
            <a:avLst/>
          </a:prstGeom>
        </p:spPr>
        <p:txBody>
          <a:bodyPr vert="horz" wrap="square" lIns="0" tIns="14852" rIns="0" bIns="0" rtlCol="0">
            <a:spAutoFit/>
          </a:bodyPr>
          <a:lstStyle/>
          <a:p>
            <a:pPr marL="14851" marR="5941">
              <a:spcBef>
                <a:spcPts val="117"/>
              </a:spcBef>
            </a:pPr>
            <a:r>
              <a:rPr sz="1169" spc="-12" dirty="0">
                <a:latin typeface="Times New Roman"/>
                <a:cs typeface="Times New Roman"/>
              </a:rPr>
              <a:t>L’elaborato </a:t>
            </a:r>
            <a:r>
              <a:rPr sz="1169" dirty="0">
                <a:latin typeface="Times New Roman"/>
                <a:cs typeface="Times New Roman"/>
              </a:rPr>
              <a:t>prodotto risulta  </a:t>
            </a:r>
            <a:r>
              <a:rPr sz="1169" spc="-6" dirty="0">
                <a:latin typeface="Times New Roman"/>
                <a:cs typeface="Times New Roman"/>
              </a:rPr>
              <a:t>essere significativo ed  </a:t>
            </a:r>
            <a:r>
              <a:rPr sz="1169" dirty="0">
                <a:latin typeface="Times New Roman"/>
                <a:cs typeface="Times New Roman"/>
              </a:rPr>
              <a:t>originale, </a:t>
            </a:r>
            <a:r>
              <a:rPr sz="1169" spc="-6" dirty="0">
                <a:latin typeface="Times New Roman"/>
                <a:cs typeface="Times New Roman"/>
              </a:rPr>
              <a:t>corretto </a:t>
            </a:r>
            <a:r>
              <a:rPr sz="1169" dirty="0">
                <a:latin typeface="Times New Roman"/>
                <a:cs typeface="Times New Roman"/>
              </a:rPr>
              <a:t>e ben  </a:t>
            </a:r>
            <a:r>
              <a:rPr sz="1169" spc="-6" dirty="0">
                <a:latin typeface="Times New Roman"/>
                <a:cs typeface="Times New Roman"/>
              </a:rPr>
              <a:t>strutturato, </a:t>
            </a:r>
            <a:r>
              <a:rPr sz="1169" dirty="0">
                <a:latin typeface="Times New Roman"/>
                <a:cs typeface="Times New Roman"/>
              </a:rPr>
              <a:t>perciò dimostra  un’ottima padronanza della  </a:t>
            </a:r>
            <a:r>
              <a:rPr sz="1169" spc="-6" dirty="0">
                <a:latin typeface="Times New Roman"/>
                <a:cs typeface="Times New Roman"/>
              </a:rPr>
              <a:t>competenza </a:t>
            </a:r>
            <a:r>
              <a:rPr sz="1169" dirty="0">
                <a:latin typeface="Times New Roman"/>
                <a:cs typeface="Times New Roman"/>
              </a:rPr>
              <a:t>richiesta da</a:t>
            </a:r>
            <a:r>
              <a:rPr sz="1169" spc="-105" dirty="0">
                <a:latin typeface="Times New Roman"/>
                <a:cs typeface="Times New Roman"/>
              </a:rPr>
              <a:t> </a:t>
            </a:r>
            <a:r>
              <a:rPr sz="1169" dirty="0">
                <a:latin typeface="Times New Roman"/>
                <a:cs typeface="Times New Roman"/>
              </a:rPr>
              <a:t>parte  dell’alunno</a:t>
            </a:r>
            <a:endParaRPr sz="1169">
              <a:latin typeface="Times New Roman"/>
              <a:cs typeface="Times New Roman"/>
            </a:endParaRPr>
          </a:p>
        </p:txBody>
      </p:sp>
      <p:sp>
        <p:nvSpPr>
          <p:cNvPr id="22" name="object 22"/>
          <p:cNvSpPr txBox="1"/>
          <p:nvPr/>
        </p:nvSpPr>
        <p:spPr>
          <a:xfrm>
            <a:off x="439374" y="4667765"/>
            <a:ext cx="1087905" cy="604186"/>
          </a:xfrm>
          <a:prstGeom prst="rect">
            <a:avLst/>
          </a:prstGeom>
        </p:spPr>
        <p:txBody>
          <a:bodyPr vert="horz" wrap="square" lIns="0" tIns="10396" rIns="0" bIns="0" rtlCol="0">
            <a:spAutoFit/>
          </a:bodyPr>
          <a:lstStyle/>
          <a:p>
            <a:pPr marL="14851" marR="5941">
              <a:lnSpc>
                <a:spcPct val="102299"/>
              </a:lnSpc>
              <a:spcBef>
                <a:spcPts val="82"/>
              </a:spcBef>
            </a:pPr>
            <a:r>
              <a:rPr sz="1286" b="1" spc="-6" dirty="0">
                <a:latin typeface="Times New Roman"/>
                <a:cs typeface="Times New Roman"/>
              </a:rPr>
              <a:t>Rubrica di  consapevolezza  </a:t>
            </a:r>
            <a:r>
              <a:rPr sz="1286" b="1" dirty="0">
                <a:latin typeface="Times New Roman"/>
                <a:cs typeface="Times New Roman"/>
              </a:rPr>
              <a:t>metacognitiva</a:t>
            </a:r>
            <a:endParaRPr sz="1286">
              <a:latin typeface="Times New Roman"/>
              <a:cs typeface="Times New Roman"/>
            </a:endParaRPr>
          </a:p>
        </p:txBody>
      </p:sp>
      <p:sp>
        <p:nvSpPr>
          <p:cNvPr id="23" name="object 23"/>
          <p:cNvSpPr txBox="1"/>
          <p:nvPr/>
        </p:nvSpPr>
        <p:spPr>
          <a:xfrm>
            <a:off x="439373" y="5469768"/>
            <a:ext cx="1617377" cy="604186"/>
          </a:xfrm>
          <a:prstGeom prst="rect">
            <a:avLst/>
          </a:prstGeom>
        </p:spPr>
        <p:txBody>
          <a:bodyPr vert="horz" wrap="square" lIns="0" tIns="10396" rIns="0" bIns="0" rtlCol="0">
            <a:spAutoFit/>
          </a:bodyPr>
          <a:lstStyle/>
          <a:p>
            <a:pPr marL="14851" marR="5941">
              <a:lnSpc>
                <a:spcPct val="102299"/>
              </a:lnSpc>
              <a:spcBef>
                <a:spcPts val="82"/>
              </a:spcBef>
            </a:pPr>
            <a:r>
              <a:rPr sz="1286" dirty="0">
                <a:latin typeface="Times New Roman"/>
                <a:cs typeface="Times New Roman"/>
              </a:rPr>
              <a:t>(risultato</a:t>
            </a:r>
            <a:r>
              <a:rPr sz="1286" spc="-58" dirty="0">
                <a:latin typeface="Times New Roman"/>
                <a:cs typeface="Times New Roman"/>
              </a:rPr>
              <a:t> </a:t>
            </a:r>
            <a:r>
              <a:rPr sz="1286" dirty="0">
                <a:latin typeface="Times New Roman"/>
                <a:cs typeface="Times New Roman"/>
              </a:rPr>
              <a:t>della</a:t>
            </a:r>
            <a:r>
              <a:rPr sz="1286" spc="-58" dirty="0">
                <a:latin typeface="Times New Roman"/>
                <a:cs typeface="Times New Roman"/>
              </a:rPr>
              <a:t> </a:t>
            </a:r>
            <a:r>
              <a:rPr sz="1286" dirty="0">
                <a:latin typeface="Times New Roman"/>
                <a:cs typeface="Times New Roman"/>
              </a:rPr>
              <a:t>relazione  </a:t>
            </a:r>
            <a:r>
              <a:rPr sz="1286" spc="-6" dirty="0">
                <a:latin typeface="Times New Roman"/>
                <a:cs typeface="Times New Roman"/>
              </a:rPr>
              <a:t>individuale sull’UdA </a:t>
            </a:r>
            <a:r>
              <a:rPr sz="1286" dirty="0">
                <a:latin typeface="Times New Roman"/>
                <a:cs typeface="Times New Roman"/>
              </a:rPr>
              <a:t>o  dell’esposizione)</a:t>
            </a:r>
          </a:p>
        </p:txBody>
      </p:sp>
      <p:sp>
        <p:nvSpPr>
          <p:cNvPr id="24" name="object 24"/>
          <p:cNvSpPr txBox="1"/>
          <p:nvPr/>
        </p:nvSpPr>
        <p:spPr>
          <a:xfrm>
            <a:off x="2193654" y="4668361"/>
            <a:ext cx="1831987" cy="1994129"/>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La </a:t>
            </a:r>
            <a:r>
              <a:rPr sz="1169" dirty="0">
                <a:latin typeface="Times New Roman"/>
                <a:cs typeface="Times New Roman"/>
              </a:rPr>
              <a:t>relazione/esposizione  </a:t>
            </a:r>
            <a:r>
              <a:rPr sz="1169" spc="-6" dirty="0">
                <a:latin typeface="Times New Roman"/>
                <a:cs typeface="Times New Roman"/>
              </a:rPr>
              <a:t>mostra </a:t>
            </a:r>
            <a:r>
              <a:rPr sz="1169" dirty="0">
                <a:latin typeface="Times New Roman"/>
                <a:cs typeface="Times New Roman"/>
              </a:rPr>
              <a:t>uno </a:t>
            </a:r>
            <a:r>
              <a:rPr sz="1169" spc="-6" dirty="0">
                <a:latin typeface="Times New Roman"/>
                <a:cs typeface="Times New Roman"/>
              </a:rPr>
              <a:t>scarso livello </a:t>
            </a:r>
            <a:r>
              <a:rPr sz="1169" dirty="0">
                <a:latin typeface="Times New Roman"/>
                <a:cs typeface="Times New Roman"/>
              </a:rPr>
              <a:t>di  riflessione dell’alunno </a:t>
            </a:r>
            <a:r>
              <a:rPr sz="1169" spc="-6" dirty="0">
                <a:latin typeface="Times New Roman"/>
                <a:cs typeface="Times New Roman"/>
              </a:rPr>
              <a:t>sulle  attività svolte </a:t>
            </a:r>
            <a:r>
              <a:rPr sz="1169" dirty="0">
                <a:latin typeface="Times New Roman"/>
                <a:cs typeface="Times New Roman"/>
              </a:rPr>
              <a:t>e </a:t>
            </a:r>
            <a:r>
              <a:rPr sz="1169" spc="-6" dirty="0">
                <a:latin typeface="Times New Roman"/>
                <a:cs typeface="Times New Roman"/>
              </a:rPr>
              <a:t>sul </a:t>
            </a:r>
            <a:r>
              <a:rPr sz="1169" dirty="0">
                <a:latin typeface="Times New Roman"/>
                <a:cs typeface="Times New Roman"/>
              </a:rPr>
              <a:t>proprio  operato </a:t>
            </a:r>
            <a:r>
              <a:rPr sz="1169" spc="-6" dirty="0">
                <a:latin typeface="Times New Roman"/>
                <a:cs typeface="Times New Roman"/>
              </a:rPr>
              <a:t>ed </a:t>
            </a:r>
            <a:r>
              <a:rPr sz="1169" dirty="0">
                <a:latin typeface="Times New Roman"/>
                <a:cs typeface="Times New Roman"/>
              </a:rPr>
              <a:t>una  ricostruzione/illustrazione  </a:t>
            </a:r>
            <a:r>
              <a:rPr sz="1169" spc="-6" dirty="0">
                <a:latin typeface="Times New Roman"/>
                <a:cs typeface="Times New Roman"/>
              </a:rPr>
              <a:t>approssimata ed imprecisa </a:t>
            </a:r>
            <a:r>
              <a:rPr sz="1169" dirty="0">
                <a:latin typeface="Times New Roman"/>
                <a:cs typeface="Times New Roman"/>
              </a:rPr>
              <a:t>dei  </a:t>
            </a:r>
            <a:r>
              <a:rPr sz="1169" spc="-6" dirty="0">
                <a:latin typeface="Times New Roman"/>
                <a:cs typeface="Times New Roman"/>
              </a:rPr>
              <a:t>contenuti, </a:t>
            </a:r>
            <a:r>
              <a:rPr sz="1169" dirty="0">
                <a:latin typeface="Times New Roman"/>
                <a:cs typeface="Times New Roman"/>
              </a:rPr>
              <a:t>delle fasi e degli  obiettivi del percorso, </a:t>
            </a:r>
            <a:r>
              <a:rPr sz="1169" spc="-6" dirty="0">
                <a:latin typeface="Times New Roman"/>
                <a:cs typeface="Times New Roman"/>
              </a:rPr>
              <a:t>con</a:t>
            </a:r>
            <a:r>
              <a:rPr sz="1169" spc="-117" dirty="0">
                <a:latin typeface="Times New Roman"/>
                <a:cs typeface="Times New Roman"/>
              </a:rPr>
              <a:t> </a:t>
            </a:r>
            <a:r>
              <a:rPr sz="1169" dirty="0">
                <a:latin typeface="Times New Roman"/>
                <a:cs typeface="Times New Roman"/>
              </a:rPr>
              <a:t>una  proprietà di </a:t>
            </a:r>
            <a:r>
              <a:rPr sz="1169" spc="-6" dirty="0">
                <a:latin typeface="Times New Roman"/>
                <a:cs typeface="Times New Roman"/>
              </a:rPr>
              <a:t>linguaggio </a:t>
            </a:r>
            <a:r>
              <a:rPr sz="1169" dirty="0">
                <a:latin typeface="Times New Roman"/>
                <a:cs typeface="Times New Roman"/>
              </a:rPr>
              <a:t>da  </a:t>
            </a:r>
            <a:r>
              <a:rPr sz="1169" spc="-6" dirty="0">
                <a:latin typeface="Times New Roman"/>
                <a:cs typeface="Times New Roman"/>
              </a:rPr>
              <a:t>migliorare</a:t>
            </a:r>
            <a:endParaRPr sz="1169">
              <a:latin typeface="Times New Roman"/>
              <a:cs typeface="Times New Roman"/>
            </a:endParaRPr>
          </a:p>
        </p:txBody>
      </p:sp>
      <p:sp>
        <p:nvSpPr>
          <p:cNvPr id="25" name="object 25"/>
          <p:cNvSpPr txBox="1"/>
          <p:nvPr/>
        </p:nvSpPr>
        <p:spPr>
          <a:xfrm>
            <a:off x="4246292" y="4668360"/>
            <a:ext cx="1941892" cy="1634286"/>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La </a:t>
            </a:r>
            <a:r>
              <a:rPr sz="1169" dirty="0">
                <a:latin typeface="Times New Roman"/>
                <a:cs typeface="Times New Roman"/>
              </a:rPr>
              <a:t>relazione/esposizione</a:t>
            </a:r>
            <a:r>
              <a:rPr sz="1169" spc="-105" dirty="0">
                <a:latin typeface="Times New Roman"/>
                <a:cs typeface="Times New Roman"/>
              </a:rPr>
              <a:t> </a:t>
            </a:r>
            <a:r>
              <a:rPr sz="1169" spc="-6" dirty="0">
                <a:latin typeface="Times New Roman"/>
                <a:cs typeface="Times New Roman"/>
              </a:rPr>
              <a:t>mostra  </a:t>
            </a:r>
            <a:r>
              <a:rPr sz="1169" dirty="0">
                <a:latin typeface="Times New Roman"/>
                <a:cs typeface="Times New Roman"/>
              </a:rPr>
              <a:t>un discreto </a:t>
            </a:r>
            <a:r>
              <a:rPr sz="1169" spc="-6" dirty="0">
                <a:latin typeface="Times New Roman"/>
                <a:cs typeface="Times New Roman"/>
              </a:rPr>
              <a:t>livello </a:t>
            </a:r>
            <a:r>
              <a:rPr sz="1169" dirty="0">
                <a:latin typeface="Times New Roman"/>
                <a:cs typeface="Times New Roman"/>
              </a:rPr>
              <a:t>di riflessione  dell’alunno </a:t>
            </a:r>
            <a:r>
              <a:rPr sz="1169" spc="-6" dirty="0">
                <a:latin typeface="Times New Roman"/>
                <a:cs typeface="Times New Roman"/>
              </a:rPr>
              <a:t>sulle attività svolte  </a:t>
            </a:r>
            <a:r>
              <a:rPr sz="1169" dirty="0">
                <a:latin typeface="Times New Roman"/>
                <a:cs typeface="Times New Roman"/>
              </a:rPr>
              <a:t>e </a:t>
            </a:r>
            <a:r>
              <a:rPr sz="1169" spc="-6" dirty="0">
                <a:latin typeface="Times New Roman"/>
                <a:cs typeface="Times New Roman"/>
              </a:rPr>
              <a:t>sul </a:t>
            </a:r>
            <a:r>
              <a:rPr sz="1169" dirty="0">
                <a:latin typeface="Times New Roman"/>
                <a:cs typeface="Times New Roman"/>
              </a:rPr>
              <a:t>proprio operato </a:t>
            </a:r>
            <a:r>
              <a:rPr sz="1169" spc="-6" dirty="0">
                <a:latin typeface="Times New Roman"/>
                <a:cs typeface="Times New Roman"/>
              </a:rPr>
              <a:t>ed </a:t>
            </a:r>
            <a:r>
              <a:rPr sz="1169" dirty="0">
                <a:latin typeface="Times New Roman"/>
                <a:cs typeface="Times New Roman"/>
              </a:rPr>
              <a:t>una  ricostruzione </a:t>
            </a:r>
            <a:r>
              <a:rPr sz="1169" spc="-6" dirty="0">
                <a:latin typeface="Times New Roman"/>
                <a:cs typeface="Times New Roman"/>
              </a:rPr>
              <a:t>semplice ed  essenziale </a:t>
            </a:r>
            <a:r>
              <a:rPr sz="1169" dirty="0">
                <a:latin typeface="Times New Roman"/>
                <a:cs typeface="Times New Roman"/>
              </a:rPr>
              <a:t>dei </a:t>
            </a:r>
            <a:r>
              <a:rPr sz="1169" spc="-6" dirty="0">
                <a:latin typeface="Times New Roman"/>
                <a:cs typeface="Times New Roman"/>
              </a:rPr>
              <a:t>contenuti, </a:t>
            </a:r>
            <a:r>
              <a:rPr sz="1169" dirty="0">
                <a:latin typeface="Times New Roman"/>
                <a:cs typeface="Times New Roman"/>
              </a:rPr>
              <a:t>delle  fasi e degli obiettivi del  percorso, </a:t>
            </a:r>
            <a:r>
              <a:rPr sz="1169" spc="-6" dirty="0">
                <a:latin typeface="Times New Roman"/>
                <a:cs typeface="Times New Roman"/>
              </a:rPr>
              <a:t>con </a:t>
            </a:r>
            <a:r>
              <a:rPr sz="1169" dirty="0">
                <a:latin typeface="Times New Roman"/>
                <a:cs typeface="Times New Roman"/>
              </a:rPr>
              <a:t>un uso basilare  del </a:t>
            </a:r>
            <a:r>
              <a:rPr sz="1169" spc="-6" dirty="0">
                <a:latin typeface="Times New Roman"/>
                <a:cs typeface="Times New Roman"/>
              </a:rPr>
              <a:t>linguaggio</a:t>
            </a:r>
            <a:r>
              <a:rPr sz="1169" spc="-23" dirty="0">
                <a:latin typeface="Times New Roman"/>
                <a:cs typeface="Times New Roman"/>
              </a:rPr>
              <a:t> </a:t>
            </a:r>
            <a:r>
              <a:rPr sz="1169" spc="-6" dirty="0">
                <a:latin typeface="Times New Roman"/>
                <a:cs typeface="Times New Roman"/>
              </a:rPr>
              <a:t>specifico</a:t>
            </a:r>
            <a:endParaRPr sz="1169">
              <a:latin typeface="Times New Roman"/>
              <a:cs typeface="Times New Roman"/>
            </a:endParaRPr>
          </a:p>
        </p:txBody>
      </p:sp>
      <p:sp>
        <p:nvSpPr>
          <p:cNvPr id="26" name="object 26"/>
          <p:cNvSpPr txBox="1"/>
          <p:nvPr/>
        </p:nvSpPr>
        <p:spPr>
          <a:xfrm>
            <a:off x="6322745" y="4668361"/>
            <a:ext cx="1895108" cy="1814208"/>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La </a:t>
            </a:r>
            <a:r>
              <a:rPr sz="1169" dirty="0">
                <a:latin typeface="Times New Roman"/>
                <a:cs typeface="Times New Roman"/>
              </a:rPr>
              <a:t>relazione/esposizione  denota una buona </a:t>
            </a:r>
            <a:r>
              <a:rPr sz="1169" spc="-6" dirty="0">
                <a:latin typeface="Times New Roman"/>
                <a:cs typeface="Times New Roman"/>
              </a:rPr>
              <a:t>capacità </a:t>
            </a:r>
            <a:r>
              <a:rPr sz="1169" dirty="0">
                <a:latin typeface="Times New Roman"/>
                <a:cs typeface="Times New Roman"/>
              </a:rPr>
              <a:t>di  riflessione dell’alunno </a:t>
            </a:r>
            <a:r>
              <a:rPr sz="1169" spc="-6" dirty="0">
                <a:latin typeface="Times New Roman"/>
                <a:cs typeface="Times New Roman"/>
              </a:rPr>
              <a:t>sulle  attività svolte </a:t>
            </a:r>
            <a:r>
              <a:rPr sz="1169" dirty="0">
                <a:latin typeface="Times New Roman"/>
                <a:cs typeface="Times New Roman"/>
              </a:rPr>
              <a:t>e </a:t>
            </a:r>
            <a:r>
              <a:rPr sz="1169" spc="-6" dirty="0">
                <a:latin typeface="Times New Roman"/>
                <a:cs typeface="Times New Roman"/>
              </a:rPr>
              <a:t>sul </a:t>
            </a:r>
            <a:r>
              <a:rPr sz="1169" dirty="0">
                <a:latin typeface="Times New Roman"/>
                <a:cs typeface="Times New Roman"/>
              </a:rPr>
              <a:t>proprio  operato </a:t>
            </a:r>
            <a:r>
              <a:rPr sz="1169" spc="-6" dirty="0">
                <a:latin typeface="Times New Roman"/>
                <a:cs typeface="Times New Roman"/>
              </a:rPr>
              <a:t>ed </a:t>
            </a:r>
            <a:r>
              <a:rPr sz="1169" dirty="0">
                <a:latin typeface="Times New Roman"/>
                <a:cs typeface="Times New Roman"/>
              </a:rPr>
              <a:t>una ricostruzione  precisa e </a:t>
            </a:r>
            <a:r>
              <a:rPr sz="1169" spc="-6" dirty="0">
                <a:latin typeface="Times New Roman"/>
                <a:cs typeface="Times New Roman"/>
              </a:rPr>
              <a:t>abbastanza</a:t>
            </a:r>
            <a:r>
              <a:rPr sz="1169" spc="-117" dirty="0">
                <a:latin typeface="Times New Roman"/>
                <a:cs typeface="Times New Roman"/>
              </a:rPr>
              <a:t> </a:t>
            </a:r>
            <a:r>
              <a:rPr sz="1169" dirty="0">
                <a:latin typeface="Times New Roman"/>
                <a:cs typeface="Times New Roman"/>
              </a:rPr>
              <a:t>dettagliata  dei </a:t>
            </a:r>
            <a:r>
              <a:rPr sz="1169" spc="-6" dirty="0">
                <a:latin typeface="Times New Roman"/>
                <a:cs typeface="Times New Roman"/>
              </a:rPr>
              <a:t>contenuti, </a:t>
            </a:r>
            <a:r>
              <a:rPr sz="1169" dirty="0">
                <a:latin typeface="Times New Roman"/>
                <a:cs typeface="Times New Roman"/>
              </a:rPr>
              <a:t>delle fasi e degli  obiettivi del percorso, </a:t>
            </a:r>
            <a:r>
              <a:rPr sz="1169" spc="-6" dirty="0">
                <a:latin typeface="Times New Roman"/>
                <a:cs typeface="Times New Roman"/>
              </a:rPr>
              <a:t>con </a:t>
            </a:r>
            <a:r>
              <a:rPr sz="1169" dirty="0">
                <a:latin typeface="Times New Roman"/>
                <a:cs typeface="Times New Roman"/>
              </a:rPr>
              <a:t>un  uso </a:t>
            </a:r>
            <a:r>
              <a:rPr sz="1169" spc="-6" dirty="0">
                <a:latin typeface="Times New Roman"/>
                <a:cs typeface="Times New Roman"/>
              </a:rPr>
              <a:t>corretto </a:t>
            </a:r>
            <a:r>
              <a:rPr sz="1169" dirty="0">
                <a:latin typeface="Times New Roman"/>
                <a:cs typeface="Times New Roman"/>
              </a:rPr>
              <a:t>del </a:t>
            </a:r>
            <a:r>
              <a:rPr sz="1169" spc="-6" dirty="0">
                <a:latin typeface="Times New Roman"/>
                <a:cs typeface="Times New Roman"/>
              </a:rPr>
              <a:t>linguaggio  specifico</a:t>
            </a:r>
            <a:endParaRPr sz="1169">
              <a:latin typeface="Times New Roman"/>
              <a:cs typeface="Times New Roman"/>
            </a:endParaRPr>
          </a:p>
        </p:txBody>
      </p:sp>
      <p:sp>
        <p:nvSpPr>
          <p:cNvPr id="27" name="object 27"/>
          <p:cNvSpPr txBox="1"/>
          <p:nvPr/>
        </p:nvSpPr>
        <p:spPr>
          <a:xfrm>
            <a:off x="8363421" y="4668360"/>
            <a:ext cx="1800056" cy="1814208"/>
          </a:xfrm>
          <a:prstGeom prst="rect">
            <a:avLst/>
          </a:prstGeom>
        </p:spPr>
        <p:txBody>
          <a:bodyPr vert="horz" wrap="square" lIns="0" tIns="14852" rIns="0" bIns="0" rtlCol="0">
            <a:spAutoFit/>
          </a:bodyPr>
          <a:lstStyle/>
          <a:p>
            <a:pPr marL="14851" marR="5941">
              <a:spcBef>
                <a:spcPts val="117"/>
              </a:spcBef>
            </a:pPr>
            <a:r>
              <a:rPr sz="1169" spc="-6" dirty="0">
                <a:latin typeface="Times New Roman"/>
                <a:cs typeface="Times New Roman"/>
              </a:rPr>
              <a:t>La </a:t>
            </a:r>
            <a:r>
              <a:rPr sz="1169" dirty="0">
                <a:latin typeface="Times New Roman"/>
                <a:cs typeface="Times New Roman"/>
              </a:rPr>
              <a:t>relazione/esposizione  denota un </a:t>
            </a:r>
            <a:r>
              <a:rPr sz="1169" spc="-6" dirty="0">
                <a:latin typeface="Times New Roman"/>
                <a:cs typeface="Times New Roman"/>
              </a:rPr>
              <a:t>livello </a:t>
            </a:r>
            <a:r>
              <a:rPr sz="1169" dirty="0">
                <a:latin typeface="Times New Roman"/>
                <a:cs typeface="Times New Roman"/>
              </a:rPr>
              <a:t>profondo di  riflessione dell’alunno </a:t>
            </a:r>
            <a:r>
              <a:rPr sz="1169" spc="-6" dirty="0">
                <a:latin typeface="Times New Roman"/>
                <a:cs typeface="Times New Roman"/>
              </a:rPr>
              <a:t>sulle  attività svolte </a:t>
            </a:r>
            <a:r>
              <a:rPr sz="1169" dirty="0">
                <a:latin typeface="Times New Roman"/>
                <a:cs typeface="Times New Roman"/>
              </a:rPr>
              <a:t>e </a:t>
            </a:r>
            <a:r>
              <a:rPr sz="1169" spc="-6" dirty="0">
                <a:latin typeface="Times New Roman"/>
                <a:cs typeface="Times New Roman"/>
              </a:rPr>
              <a:t>sul </a:t>
            </a:r>
            <a:r>
              <a:rPr sz="1169" dirty="0">
                <a:latin typeface="Times New Roman"/>
                <a:cs typeface="Times New Roman"/>
              </a:rPr>
              <a:t>proprio  operato </a:t>
            </a:r>
            <a:r>
              <a:rPr sz="1169" spc="-6" dirty="0">
                <a:latin typeface="Times New Roman"/>
                <a:cs typeface="Times New Roman"/>
              </a:rPr>
              <a:t>ed </a:t>
            </a:r>
            <a:r>
              <a:rPr sz="1169" dirty="0">
                <a:latin typeface="Times New Roman"/>
                <a:cs typeface="Times New Roman"/>
              </a:rPr>
              <a:t>una ricostruzione  </a:t>
            </a:r>
            <a:r>
              <a:rPr sz="1169" spc="-6" dirty="0">
                <a:latin typeface="Times New Roman"/>
                <a:cs typeface="Times New Roman"/>
              </a:rPr>
              <a:t>completa, </a:t>
            </a:r>
            <a:r>
              <a:rPr sz="1169" dirty="0">
                <a:latin typeface="Times New Roman"/>
                <a:cs typeface="Times New Roman"/>
              </a:rPr>
              <a:t>ragionata e  </a:t>
            </a:r>
            <a:r>
              <a:rPr sz="1169" spc="-6" dirty="0">
                <a:latin typeface="Times New Roman"/>
                <a:cs typeface="Times New Roman"/>
              </a:rPr>
              <a:t>approfondita </a:t>
            </a:r>
            <a:r>
              <a:rPr sz="1169" dirty="0">
                <a:latin typeface="Times New Roman"/>
                <a:cs typeface="Times New Roman"/>
              </a:rPr>
              <a:t>delle fasi e</a:t>
            </a:r>
            <a:r>
              <a:rPr sz="1169" spc="-111" dirty="0">
                <a:latin typeface="Times New Roman"/>
                <a:cs typeface="Times New Roman"/>
              </a:rPr>
              <a:t> </a:t>
            </a:r>
            <a:r>
              <a:rPr sz="1169" dirty="0">
                <a:latin typeface="Times New Roman"/>
                <a:cs typeface="Times New Roman"/>
              </a:rPr>
              <a:t>degli  obiettivi del percorso, </a:t>
            </a:r>
            <a:r>
              <a:rPr sz="1169" spc="-6" dirty="0">
                <a:latin typeface="Times New Roman"/>
                <a:cs typeface="Times New Roman"/>
              </a:rPr>
              <a:t>con </a:t>
            </a:r>
            <a:r>
              <a:rPr sz="1169" dirty="0">
                <a:latin typeface="Times New Roman"/>
                <a:cs typeface="Times New Roman"/>
              </a:rPr>
              <a:t>un  uso </a:t>
            </a:r>
            <a:r>
              <a:rPr sz="1169" spc="-6" dirty="0">
                <a:latin typeface="Times New Roman"/>
                <a:cs typeface="Times New Roman"/>
              </a:rPr>
              <a:t>costante </a:t>
            </a:r>
            <a:r>
              <a:rPr sz="1169" dirty="0">
                <a:latin typeface="Times New Roman"/>
                <a:cs typeface="Times New Roman"/>
              </a:rPr>
              <a:t>e preciso del  </a:t>
            </a:r>
            <a:r>
              <a:rPr sz="1169" spc="-6" dirty="0">
                <a:latin typeface="Times New Roman"/>
                <a:cs typeface="Times New Roman"/>
              </a:rPr>
              <a:t>linguaggio</a:t>
            </a:r>
            <a:r>
              <a:rPr sz="1169" spc="-18" dirty="0">
                <a:latin typeface="Times New Roman"/>
                <a:cs typeface="Times New Roman"/>
              </a:rPr>
              <a:t> </a:t>
            </a:r>
            <a:r>
              <a:rPr sz="1169" spc="-6" dirty="0">
                <a:latin typeface="Times New Roman"/>
                <a:cs typeface="Times New Roman"/>
              </a:rPr>
              <a:t>specifico</a:t>
            </a:r>
            <a:endParaRPr sz="1169" dirty="0">
              <a:latin typeface="Times New Roman"/>
              <a:cs typeface="Times New Rom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2">
            <a:extLst>
              <a:ext uri="{FF2B5EF4-FFF2-40B4-BE49-F238E27FC236}">
                <a16:creationId xmlns:a16="http://schemas.microsoft.com/office/drawing/2014/main" id="{E199448C-9819-4152-A7C0-906F1D9E3C5A}"/>
              </a:ext>
            </a:extLst>
          </p:cNvPr>
          <p:cNvGraphicFramePr>
            <a:graphicFrameLocks noGrp="1"/>
          </p:cNvGraphicFramePr>
          <p:nvPr>
            <p:extLst>
              <p:ext uri="{D42A27DB-BD31-4B8C-83A1-F6EECF244321}">
                <p14:modId xmlns:p14="http://schemas.microsoft.com/office/powerpoint/2010/main" val="1474222112"/>
              </p:ext>
            </p:extLst>
          </p:nvPr>
        </p:nvGraphicFramePr>
        <p:xfrm>
          <a:off x="326291" y="538399"/>
          <a:ext cx="10040817" cy="6479701"/>
        </p:xfrm>
        <a:graphic>
          <a:graphicData uri="http://schemas.openxmlformats.org/drawingml/2006/table">
            <a:tbl>
              <a:tblPr firstRow="1" bandRow="1">
                <a:tableStyleId>{5C22544A-7EE6-4342-B048-85BDC9FD1C3A}</a:tableStyleId>
              </a:tblPr>
              <a:tblGrid>
                <a:gridCol w="967156">
                  <a:extLst>
                    <a:ext uri="{9D8B030D-6E8A-4147-A177-3AD203B41FA5}">
                      <a16:colId xmlns:a16="http://schemas.microsoft.com/office/drawing/2014/main" val="1186913357"/>
                    </a:ext>
                  </a:extLst>
                </a:gridCol>
                <a:gridCol w="2180492">
                  <a:extLst>
                    <a:ext uri="{9D8B030D-6E8A-4147-A177-3AD203B41FA5}">
                      <a16:colId xmlns:a16="http://schemas.microsoft.com/office/drawing/2014/main" val="3310619354"/>
                    </a:ext>
                  </a:extLst>
                </a:gridCol>
                <a:gridCol w="2233246">
                  <a:extLst>
                    <a:ext uri="{9D8B030D-6E8A-4147-A177-3AD203B41FA5}">
                      <a16:colId xmlns:a16="http://schemas.microsoft.com/office/drawing/2014/main" val="2142097095"/>
                    </a:ext>
                  </a:extLst>
                </a:gridCol>
                <a:gridCol w="2338754">
                  <a:extLst>
                    <a:ext uri="{9D8B030D-6E8A-4147-A177-3AD203B41FA5}">
                      <a16:colId xmlns:a16="http://schemas.microsoft.com/office/drawing/2014/main" val="1176614124"/>
                    </a:ext>
                  </a:extLst>
                </a:gridCol>
                <a:gridCol w="2321169">
                  <a:extLst>
                    <a:ext uri="{9D8B030D-6E8A-4147-A177-3AD203B41FA5}">
                      <a16:colId xmlns:a16="http://schemas.microsoft.com/office/drawing/2014/main" val="2985686322"/>
                    </a:ext>
                  </a:extLst>
                </a:gridCol>
              </a:tblGrid>
              <a:tr h="590726">
                <a:tc>
                  <a:txBody>
                    <a:bodyPr/>
                    <a:lstStyle/>
                    <a:p>
                      <a:r>
                        <a:rPr lang="it-IT" sz="1100" b="1" spc="-5" dirty="0">
                          <a:solidFill>
                            <a:srgbClr val="002060"/>
                          </a:solidFill>
                          <a:latin typeface="Times New Roman" panose="02020603050405020304" pitchFamily="18" charset="0"/>
                          <a:cs typeface="Times New Roman" panose="02020603050405020304" pitchFamily="18" charset="0"/>
                        </a:rPr>
                        <a:t>Dimensioni</a:t>
                      </a:r>
                      <a:endParaRPr lang="it-IT" sz="11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it-IT" sz="1100" dirty="0">
                          <a:solidFill>
                            <a:srgbClr val="002060"/>
                          </a:solidFill>
                          <a:latin typeface="Times New Roman" panose="02020603050405020304" pitchFamily="18" charset="0"/>
                          <a:cs typeface="Times New Roman" panose="02020603050405020304" pitchFamily="18" charset="0"/>
                        </a:rPr>
                        <a:t>Autonomia</a:t>
                      </a:r>
                      <a:endParaRPr lang="it-IT" sz="11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Risorse Mobilitate</a:t>
                      </a:r>
                    </a:p>
                    <a:p>
                      <a:endParaRPr lang="it-IT" sz="11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Situazione nota o non nota</a:t>
                      </a:r>
                    </a:p>
                    <a:p>
                      <a:endParaRPr lang="it-IT" sz="11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Lavoro continuo o discontinuo</a:t>
                      </a:r>
                    </a:p>
                    <a:p>
                      <a:endParaRPr lang="it-IT" sz="11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a16="http://schemas.microsoft.com/office/drawing/2014/main" val="36945741"/>
                  </a:ext>
                </a:extLst>
              </a:tr>
              <a:tr h="141227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b="1" dirty="0">
                          <a:solidFill>
                            <a:srgbClr val="002060"/>
                          </a:solidFill>
                          <a:latin typeface="Times New Roman" panose="02020603050405020304" pitchFamily="18" charset="0"/>
                          <a:cs typeface="Times New Roman" panose="02020603050405020304" pitchFamily="18" charset="0"/>
                        </a:rPr>
                        <a:t>LA</a:t>
                      </a:r>
                      <a:endParaRPr lang="it-IT" sz="1100" dirty="0">
                        <a:solidFill>
                          <a:srgbClr val="002060"/>
                        </a:solidFill>
                        <a:latin typeface="Times New Roman" panose="02020603050405020304" pitchFamily="18" charset="0"/>
                        <a:cs typeface="Times New Roman" panose="02020603050405020304" pitchFamily="18" charset="0"/>
                      </a:endParaRPr>
                    </a:p>
                    <a:p>
                      <a:endParaRPr lang="it-IT" sz="11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e non note mobilitando una varietà di risorse sia fornite dal docente sia reperite altrove in modo autonomo e con continuita’.</a:t>
                      </a:r>
                    </a:p>
                    <a:p>
                      <a:endParaRPr lang="it-IT" sz="11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e non note mobilitando una varietà di risorse sia fornite dal docente sia reperite altrove in modo autonomo e con continuita’.</a:t>
                      </a:r>
                    </a:p>
                    <a:p>
                      <a:endParaRPr lang="it-IT" sz="11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e non note </a:t>
                      </a:r>
                    </a:p>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mobilitando una varietà di risorse sia fornite dal docente sia reperite altrove in modo autonomo e con continuita’.</a:t>
                      </a:r>
                    </a:p>
                    <a:p>
                      <a:endParaRPr lang="it-IT" sz="11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e non note mobilitando una varietà di risorse sia fornite dal docente sia reperite altrove in modo autonomo e con continuita’.</a:t>
                      </a:r>
                    </a:p>
                    <a:p>
                      <a:endParaRPr lang="it-IT" sz="11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685083923"/>
                  </a:ext>
                </a:extLst>
              </a:tr>
              <a:tr h="165213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b="1" spc="-5" dirty="0">
                          <a:solidFill>
                            <a:srgbClr val="002060"/>
                          </a:solidFill>
                          <a:latin typeface="Times New Roman" panose="02020603050405020304" pitchFamily="18" charset="0"/>
                          <a:cs typeface="Times New Roman" panose="02020603050405020304" pitchFamily="18" charset="0"/>
                        </a:rPr>
                        <a:t>LB</a:t>
                      </a:r>
                      <a:endParaRPr lang="it-IT" sz="1100" dirty="0">
                        <a:solidFill>
                          <a:srgbClr val="002060"/>
                        </a:solidFill>
                        <a:latin typeface="Times New Roman" panose="02020603050405020304" pitchFamily="18" charset="0"/>
                        <a:cs typeface="Times New Roman" panose="02020603050405020304" pitchFamily="18" charset="0"/>
                      </a:endParaRPr>
                    </a:p>
                    <a:p>
                      <a:endParaRPr lang="it-IT" sz="1100" dirty="0">
                        <a:latin typeface="Times New Roman" panose="02020603050405020304" pitchFamily="18" charset="0"/>
                        <a:cs typeface="Times New Roman" panose="02020603050405020304" pitchFamily="18" charset="0"/>
                      </a:endParaRPr>
                    </a:p>
                    <a:p>
                      <a:endParaRPr lang="it-IT" sz="11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in modo autonomo e continuo, risolve compiti in situazioni non note utilizzando le risorse fornite dal docente o reperite al trova anche se in modo discontinuo e non del tutto autonomo</a:t>
                      </a:r>
                    </a:p>
                    <a:p>
                      <a:endParaRPr lang="it-IT" sz="11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in modo autonomo e continuo, risolve compiti in situazioni non note utilizzando le risorse fornite dal docente o reperite al trova anche se in modo discontinuo e non del tutto autonomo</a:t>
                      </a:r>
                    </a:p>
                    <a:p>
                      <a:endParaRPr lang="it-IT" sz="11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in modo autonomo e continuo, risolve compiti in situazioni non note utilizzando le risorse fornite dal docente o reperite al trova anche se in modo discontinuo e non del tutto autonomo</a:t>
                      </a:r>
                    </a:p>
                    <a:p>
                      <a:endParaRPr lang="it-IT" sz="11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in situazioni note in modo autonomo e continuo, risolve compiti in situazioni non note utilizzando le risorse fornite dal docente o reperite al trova anche se in modo discontinuo e non del tutto autonomo</a:t>
                      </a:r>
                    </a:p>
                    <a:p>
                      <a:endParaRPr lang="it-IT" sz="11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2231154339"/>
                  </a:ext>
                </a:extLst>
              </a:tr>
              <a:tr h="157754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b="1" spc="-5" dirty="0">
                          <a:solidFill>
                            <a:srgbClr val="002060"/>
                          </a:solidFill>
                          <a:latin typeface="Times New Roman" panose="02020603050405020304" pitchFamily="18" charset="0"/>
                          <a:cs typeface="Times New Roman" panose="02020603050405020304" pitchFamily="18" charset="0"/>
                        </a:rPr>
                        <a:t>LC</a:t>
                      </a:r>
                      <a:endParaRPr lang="it-IT" sz="1100" dirty="0">
                        <a:solidFill>
                          <a:srgbClr val="002060"/>
                        </a:solidFill>
                        <a:latin typeface="Times New Roman" panose="02020603050405020304" pitchFamily="18" charset="0"/>
                        <a:cs typeface="Times New Roman" panose="02020603050405020304" pitchFamily="18" charset="0"/>
                      </a:endParaRPr>
                    </a:p>
                    <a:p>
                      <a:endParaRPr lang="it-IT" sz="11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solo in situazioni note e utilizzando le risorse fornite dal docente, sia in modo autonomo ma discontinuo sia in modo non autonomo ma con continuita’</a:t>
                      </a:r>
                    </a:p>
                    <a:p>
                      <a:endParaRPr lang="it-IT" sz="11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L’alunno porta a termine compiti solo in situazioni note e utilizzando le risorse fornite dal docente, sia in modo autonomo ma discontinuo sia in modo non autonomo ma con continuita’</a:t>
                      </a:r>
                    </a:p>
                    <a:p>
                      <a:endParaRPr lang="it-IT" sz="11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L’alunno porta a termine compiti solo in situazioni note e utilizzando le risorse fornite dal docente, sia in modo autonomo ma discontinuo sia in modo non autonomo ma con continuita’</a:t>
                      </a:r>
                    </a:p>
                    <a:p>
                      <a:endParaRPr lang="it-IT" sz="11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L’alunno porta a termine compiti solo in situazioni note e utilizzando le risorse fornite dal docente, sia in modo autonomo ma discontinuo sia in modo non autonomo ma con continuita’</a:t>
                      </a:r>
                    </a:p>
                    <a:p>
                      <a:endParaRPr lang="it-IT"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53028408"/>
                  </a:ext>
                </a:extLst>
              </a:tr>
              <a:tr h="124701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b="1" dirty="0">
                          <a:solidFill>
                            <a:srgbClr val="002060"/>
                          </a:solidFill>
                          <a:latin typeface="Times New Roman" panose="02020603050405020304" pitchFamily="18" charset="0"/>
                          <a:cs typeface="Times New Roman" panose="02020603050405020304" pitchFamily="18" charset="0"/>
                        </a:rPr>
                        <a:t>LD</a:t>
                      </a:r>
                      <a:endParaRPr lang="it-IT" sz="1100" dirty="0">
                        <a:solidFill>
                          <a:srgbClr val="002060"/>
                        </a:solidFill>
                        <a:latin typeface="Times New Roman" panose="02020603050405020304" pitchFamily="18" charset="0"/>
                        <a:cs typeface="Times New Roman" panose="02020603050405020304" pitchFamily="18" charset="0"/>
                      </a:endParaRPr>
                    </a:p>
                    <a:p>
                      <a:endParaRPr lang="it-IT" sz="1100"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L’alunno porta a termine compiti solo in situazioni note e unicamente con il supporto del docente e di risorse fornite appositamente</a:t>
                      </a:r>
                    </a:p>
                    <a:p>
                      <a:endParaRPr lang="it-IT" sz="1100"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L’alunno porta a termine compiti solo in situazioni note e unicamente con il supporto del docente e di risorse fornite appositamente</a:t>
                      </a:r>
                    </a:p>
                    <a:p>
                      <a:endParaRPr lang="it-IT" sz="1100"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L’alunno porta a termine compiti solo in situazioni note e unicamente con il supporto del docente e di risorse fornite appositamente</a:t>
                      </a:r>
                    </a:p>
                    <a:p>
                      <a:endParaRPr lang="it-IT" sz="1100"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L’alunno porta a termine compiti solo in situazioni note e unicamente con il supporto del docente e di risorse fornite appositamente</a:t>
                      </a:r>
                    </a:p>
                    <a:p>
                      <a:endParaRPr lang="it-IT" sz="1100" dirty="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992143780"/>
                  </a:ext>
                </a:extLst>
              </a:tr>
            </a:tbl>
          </a:graphicData>
        </a:graphic>
      </p:graphicFrame>
      <p:sp>
        <p:nvSpPr>
          <p:cNvPr id="5" name="Rettangolo 4">
            <a:extLst>
              <a:ext uri="{FF2B5EF4-FFF2-40B4-BE49-F238E27FC236}">
                <a16:creationId xmlns:a16="http://schemas.microsoft.com/office/drawing/2014/main" id="{CF4D1FEB-CDC1-45E2-A030-60B7956FE916}"/>
              </a:ext>
            </a:extLst>
          </p:cNvPr>
          <p:cNvSpPr/>
          <p:nvPr/>
        </p:nvSpPr>
        <p:spPr>
          <a:xfrm>
            <a:off x="1248751" y="11663"/>
            <a:ext cx="8195895" cy="369332"/>
          </a:xfrm>
          <a:prstGeom prst="rect">
            <a:avLst/>
          </a:prstGeom>
        </p:spPr>
        <p:txBody>
          <a:bodyPr wrap="square">
            <a:spAutoFit/>
          </a:bodyPr>
          <a:lstStyle/>
          <a:p>
            <a:r>
              <a:rPr lang="it-IT" dirty="0">
                <a:solidFill>
                  <a:srgbClr val="002060"/>
                </a:solidFill>
              </a:rPr>
              <a:t>LIVELLI: A (AVANZATO) – (I) INTERMEDIO - B (BASE)– (ACQ) IN VIA DI ACQUISIZIONE</a:t>
            </a:r>
          </a:p>
        </p:txBody>
      </p:sp>
      <p:pic>
        <p:nvPicPr>
          <p:cNvPr id="6" name="Immagine 5">
            <a:hlinkClick r:id="rId2" action="ppaction://hlinksldjump"/>
            <a:extLst>
              <a:ext uri="{FF2B5EF4-FFF2-40B4-BE49-F238E27FC236}">
                <a16:creationId xmlns:a16="http://schemas.microsoft.com/office/drawing/2014/main" id="{9769BFCD-9550-43DE-9FA6-9A268E1F01D6}"/>
              </a:ext>
            </a:extLst>
          </p:cNvPr>
          <p:cNvPicPr>
            <a:picLocks noChangeAspect="1"/>
          </p:cNvPicPr>
          <p:nvPr/>
        </p:nvPicPr>
        <p:blipFill>
          <a:blip r:embed="rId3"/>
          <a:stretch>
            <a:fillRect/>
          </a:stretch>
        </p:blipFill>
        <p:spPr>
          <a:xfrm>
            <a:off x="4680272" y="6491363"/>
            <a:ext cx="1565545" cy="1053473"/>
          </a:xfrm>
          <a:prstGeom prst="rect">
            <a:avLst/>
          </a:prstGeom>
        </p:spPr>
      </p:pic>
    </p:spTree>
    <p:extLst>
      <p:ext uri="{BB962C8B-B14F-4D97-AF65-F5344CB8AC3E}">
        <p14:creationId xmlns:p14="http://schemas.microsoft.com/office/powerpoint/2010/main" val="401666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D6BB1B54-AFB2-4012-A551-B3BB4BEC4762}"/>
              </a:ext>
            </a:extLst>
          </p:cNvPr>
          <p:cNvSpPr/>
          <p:nvPr/>
        </p:nvSpPr>
        <p:spPr>
          <a:xfrm>
            <a:off x="5722993" y="-3122"/>
            <a:ext cx="6648826" cy="961432"/>
          </a:xfrm>
          <a:prstGeom prst="rect">
            <a:avLst/>
          </a:prstGeom>
          <a:noFill/>
        </p:spPr>
        <p:txBody>
          <a:bodyPr wrap="square" lIns="98693" tIns="49347" rIns="98693" bIns="49347">
            <a:spAutoFit/>
          </a:bodyPr>
          <a:lstStyle/>
          <a:p>
            <a:pPr algn="ctr">
              <a:defRPr/>
            </a:pP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Autovalutazione …</a:t>
            </a:r>
          </a:p>
          <a:p>
            <a:pPr algn="ctr">
              <a:defRPr/>
            </a:pP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alunni</a:t>
            </a:r>
          </a:p>
        </p:txBody>
      </p:sp>
      <p:graphicFrame>
        <p:nvGraphicFramePr>
          <p:cNvPr id="4" name="Tabella 3">
            <a:extLst>
              <a:ext uri="{FF2B5EF4-FFF2-40B4-BE49-F238E27FC236}">
                <a16:creationId xmlns:a16="http://schemas.microsoft.com/office/drawing/2014/main" id="{B778F63B-A032-49C9-B7BF-02FBD28DB990}"/>
              </a:ext>
            </a:extLst>
          </p:cNvPr>
          <p:cNvGraphicFramePr>
            <a:graphicFrameLocks noGrp="1"/>
          </p:cNvGraphicFramePr>
          <p:nvPr/>
        </p:nvGraphicFramePr>
        <p:xfrm>
          <a:off x="1855694" y="869938"/>
          <a:ext cx="8095719" cy="5969024"/>
        </p:xfrm>
        <a:graphic>
          <a:graphicData uri="http://schemas.openxmlformats.org/drawingml/2006/table">
            <a:tbl>
              <a:tblPr firstRow="1" bandRow="1">
                <a:tableStyleId>{5C22544A-7EE6-4342-B048-85BDC9FD1C3A}</a:tableStyleId>
              </a:tblPr>
              <a:tblGrid>
                <a:gridCol w="5433085">
                  <a:extLst>
                    <a:ext uri="{9D8B030D-6E8A-4147-A177-3AD203B41FA5}">
                      <a16:colId xmlns:a16="http://schemas.microsoft.com/office/drawing/2014/main" val="20000"/>
                    </a:ext>
                  </a:extLst>
                </a:gridCol>
                <a:gridCol w="1007483">
                  <a:extLst>
                    <a:ext uri="{9D8B030D-6E8A-4147-A177-3AD203B41FA5}">
                      <a16:colId xmlns:a16="http://schemas.microsoft.com/office/drawing/2014/main" val="20001"/>
                    </a:ext>
                  </a:extLst>
                </a:gridCol>
                <a:gridCol w="863557">
                  <a:extLst>
                    <a:ext uri="{9D8B030D-6E8A-4147-A177-3AD203B41FA5}">
                      <a16:colId xmlns:a16="http://schemas.microsoft.com/office/drawing/2014/main" val="20002"/>
                    </a:ext>
                  </a:extLst>
                </a:gridCol>
                <a:gridCol w="791594">
                  <a:extLst>
                    <a:ext uri="{9D8B030D-6E8A-4147-A177-3AD203B41FA5}">
                      <a16:colId xmlns:a16="http://schemas.microsoft.com/office/drawing/2014/main" val="20003"/>
                    </a:ext>
                  </a:extLst>
                </a:gridCol>
              </a:tblGrid>
              <a:tr h="791598">
                <a:tc>
                  <a:txBody>
                    <a:bodyPr/>
                    <a:lstStyle/>
                    <a:p>
                      <a:endParaRPr lang="it-IT" sz="1900" dirty="0"/>
                    </a:p>
                    <a:p>
                      <a:pPr algn="ctr"/>
                      <a:r>
                        <a:rPr lang="it-IT" sz="1900" dirty="0"/>
                        <a:t>INDICATORI</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0000"/>
                  </a:ext>
                </a:extLst>
              </a:tr>
              <a:tr h="380764">
                <a:tc>
                  <a:txBody>
                    <a:bodyPr/>
                    <a:lstStyle/>
                    <a:p>
                      <a:r>
                        <a:rPr lang="it-IT" sz="2000" baseline="0" dirty="0">
                          <a:solidFill>
                            <a:srgbClr val="002060"/>
                          </a:solidFill>
                          <a:latin typeface="Times New Roman" panose="02020603050405020304" pitchFamily="18" charset="0"/>
                          <a:cs typeface="Times New Roman" panose="02020603050405020304" pitchFamily="18" charset="0"/>
                        </a:rPr>
                        <a:t>Mi è piaciuta l’attività svolta?</a:t>
                      </a:r>
                      <a:endParaRPr lang="it-IT" sz="2000" dirty="0">
                        <a:solidFill>
                          <a:srgbClr val="002060"/>
                        </a:solidFill>
                        <a:latin typeface="Times New Roman" panose="02020603050405020304" pitchFamily="18" charset="0"/>
                        <a:cs typeface="Times New Roman" panose="02020603050405020304" pitchFamily="18" charset="0"/>
                      </a:endParaRP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0001"/>
                  </a:ext>
                </a:extLst>
              </a:tr>
              <a:tr h="462238">
                <a:tc>
                  <a:txBody>
                    <a:bodyPr/>
                    <a:lstStyle/>
                    <a:p>
                      <a:r>
                        <a:rPr lang="it-IT" sz="2000" kern="1200" dirty="0">
                          <a:solidFill>
                            <a:srgbClr val="002060"/>
                          </a:solidFill>
                          <a:latin typeface="Times New Roman" panose="02020603050405020304" pitchFamily="18" charset="0"/>
                          <a:ea typeface="+mn-ea"/>
                          <a:cs typeface="Times New Roman" panose="02020603050405020304" pitchFamily="18" charset="0"/>
                        </a:rPr>
                        <a:t>Ho partecipato attivamente ai lavori </a:t>
                      </a:r>
                      <a:r>
                        <a:rPr lang="it-IT" sz="2000" dirty="0">
                          <a:solidFill>
                            <a:srgbClr val="002060"/>
                          </a:solidFill>
                          <a:latin typeface="Times New Roman" panose="02020603050405020304" pitchFamily="18" charset="0"/>
                          <a:cs typeface="Times New Roman" panose="02020603050405020304" pitchFamily="18" charset="0"/>
                        </a:rPr>
                        <a:t>di gruppo?</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0002"/>
                  </a:ext>
                </a:extLst>
              </a:tr>
              <a:tr h="380764">
                <a:tc>
                  <a:txBody>
                    <a:bodyPr/>
                    <a:lstStyle/>
                    <a:p>
                      <a:r>
                        <a:rPr lang="it-IT" sz="2000" dirty="0">
                          <a:solidFill>
                            <a:srgbClr val="002060"/>
                          </a:solidFill>
                          <a:latin typeface="Times New Roman" panose="02020603050405020304" pitchFamily="18" charset="0"/>
                          <a:cs typeface="Times New Roman" panose="02020603050405020304" pitchFamily="18" charset="0"/>
                        </a:rPr>
                        <a:t>Penso di aver imparato cose nuove e interessanti?</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0003"/>
                  </a:ext>
                </a:extLst>
              </a:tr>
              <a:tr h="678513">
                <a:tc>
                  <a:txBody>
                    <a:bodyPr/>
                    <a:lstStyle/>
                    <a:p>
                      <a:r>
                        <a:rPr lang="it-IT" sz="2000" dirty="0">
                          <a:solidFill>
                            <a:srgbClr val="002060"/>
                          </a:solidFill>
                          <a:latin typeface="Times New Roman" panose="02020603050405020304" pitchFamily="18" charset="0"/>
                          <a:cs typeface="Times New Roman" panose="02020603050405020304" pitchFamily="18" charset="0"/>
                        </a:rPr>
                        <a:t>Ho rispettato</a:t>
                      </a:r>
                      <a:r>
                        <a:rPr lang="it-IT" sz="2000" baseline="0" dirty="0">
                          <a:solidFill>
                            <a:srgbClr val="002060"/>
                          </a:solidFill>
                          <a:latin typeface="Times New Roman" panose="02020603050405020304" pitchFamily="18" charset="0"/>
                          <a:cs typeface="Times New Roman" panose="02020603050405020304" pitchFamily="18" charset="0"/>
                        </a:rPr>
                        <a:t> i turni di parola e di ascolto?</a:t>
                      </a:r>
                      <a:endParaRPr lang="it-IT" sz="2000" dirty="0">
                        <a:solidFill>
                          <a:srgbClr val="002060"/>
                        </a:solidFill>
                        <a:latin typeface="Times New Roman" panose="02020603050405020304" pitchFamily="18" charset="0"/>
                        <a:cs typeface="Times New Roman" panose="02020603050405020304" pitchFamily="18" charset="0"/>
                      </a:endParaRP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0004"/>
                  </a:ext>
                </a:extLst>
              </a:tr>
              <a:tr h="440371">
                <a:tc>
                  <a:txBody>
                    <a:bodyPr/>
                    <a:lstStyle/>
                    <a:p>
                      <a:r>
                        <a:rPr lang="it-IT" sz="2000" dirty="0">
                          <a:solidFill>
                            <a:srgbClr val="002060"/>
                          </a:solidFill>
                          <a:latin typeface="Times New Roman" panose="02020603050405020304" pitchFamily="18" charset="0"/>
                          <a:cs typeface="Times New Roman" panose="02020603050405020304" pitchFamily="18" charset="0"/>
                        </a:rPr>
                        <a:t>Sono capace di gestire litigi con gli altri?</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386159555"/>
                  </a:ext>
                </a:extLst>
              </a:tr>
              <a:tr h="444137">
                <a:tc>
                  <a:txBody>
                    <a:bodyPr/>
                    <a:lstStyle/>
                    <a:p>
                      <a:r>
                        <a:rPr lang="it-IT" sz="2000" dirty="0">
                          <a:solidFill>
                            <a:srgbClr val="002060"/>
                          </a:solidFill>
                          <a:latin typeface="Times New Roman" panose="02020603050405020304" pitchFamily="18" charset="0"/>
                          <a:cs typeface="Times New Roman" panose="02020603050405020304" pitchFamily="18" charset="0"/>
                        </a:rPr>
                        <a:t>Sono capace di stare in gruppo e fare cose assieme?(attivita’ e lavoro di gruppo…)</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316398702"/>
                  </a:ext>
                </a:extLst>
              </a:tr>
              <a:tr h="521148">
                <a:tc>
                  <a:txBody>
                    <a:bodyPr/>
                    <a:lstStyle/>
                    <a:p>
                      <a:r>
                        <a:rPr lang="it-IT" sz="2000" dirty="0">
                          <a:solidFill>
                            <a:srgbClr val="002060"/>
                          </a:solidFill>
                          <a:latin typeface="Times New Roman" panose="02020603050405020304" pitchFamily="18" charset="0"/>
                          <a:cs typeface="Times New Roman" panose="02020603050405020304" pitchFamily="18" charset="0"/>
                        </a:rPr>
                        <a:t>Sono capace di accettare il ruolo che mi danno e le regole stabilite?</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1526109749"/>
                  </a:ext>
                </a:extLst>
              </a:tr>
              <a:tr h="521148">
                <a:tc>
                  <a:txBody>
                    <a:bodyPr/>
                    <a:lstStyle/>
                    <a:p>
                      <a:r>
                        <a:rPr lang="it-IT" sz="2000" dirty="0">
                          <a:solidFill>
                            <a:srgbClr val="002060"/>
                          </a:solidFill>
                          <a:latin typeface="Times New Roman" panose="02020603050405020304" pitchFamily="18" charset="0"/>
                          <a:cs typeface="Times New Roman" panose="02020603050405020304" pitchFamily="18" charset="0"/>
                        </a:rPr>
                        <a:t>Mi accorgo che un compagno e’ in difficolta’ con un lavoro?</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3826871506"/>
                  </a:ext>
                </a:extLst>
              </a:tr>
              <a:tr h="521148">
                <a:tc>
                  <a:txBody>
                    <a:bodyPr/>
                    <a:lstStyle/>
                    <a:p>
                      <a:r>
                        <a:rPr lang="it-IT" sz="2000" dirty="0">
                          <a:solidFill>
                            <a:srgbClr val="002060"/>
                          </a:solidFill>
                          <a:latin typeface="Times New Roman" panose="02020603050405020304" pitchFamily="18" charset="0"/>
                          <a:cs typeface="Times New Roman" panose="02020603050405020304" pitchFamily="18" charset="0"/>
                        </a:rPr>
                        <a:t>Sono capace di ascoltare le idee degli altri e non voglio sempre far valere le mie?</a:t>
                      </a:r>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tc>
                  <a:txBody>
                    <a:bodyPr/>
                    <a:lstStyle/>
                    <a:p>
                      <a:endParaRPr lang="it-IT" sz="1900" dirty="0"/>
                    </a:p>
                  </a:txBody>
                  <a:tcPr marL="91383" marR="91383" marT="45692" marB="45692"/>
                </a:tc>
                <a:extLst>
                  <a:ext uri="{0D108BD9-81ED-4DB2-BD59-A6C34878D82A}">
                    <a16:rowId xmlns:a16="http://schemas.microsoft.com/office/drawing/2014/main" val="3694641673"/>
                  </a:ext>
                </a:extLst>
              </a:tr>
            </a:tbl>
          </a:graphicData>
        </a:graphic>
      </p:graphicFrame>
      <p:sp>
        <p:nvSpPr>
          <p:cNvPr id="29731" name="object 9">
            <a:extLst>
              <a:ext uri="{FF2B5EF4-FFF2-40B4-BE49-F238E27FC236}">
                <a16:creationId xmlns:a16="http://schemas.microsoft.com/office/drawing/2014/main" id="{1ACB5862-9588-40E5-84C3-1427EF1BEFDB}"/>
              </a:ext>
            </a:extLst>
          </p:cNvPr>
          <p:cNvSpPr>
            <a:spLocks noChangeArrowheads="1"/>
          </p:cNvSpPr>
          <p:nvPr/>
        </p:nvSpPr>
        <p:spPr bwMode="auto">
          <a:xfrm>
            <a:off x="9284849" y="999002"/>
            <a:ext cx="648878" cy="64729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dirty="0">
              <a:latin typeface="Calibri" panose="020F0502020204030204" pitchFamily="34" charset="0"/>
            </a:endParaRPr>
          </a:p>
        </p:txBody>
      </p:sp>
      <p:sp>
        <p:nvSpPr>
          <p:cNvPr id="29732" name="object 8">
            <a:extLst>
              <a:ext uri="{FF2B5EF4-FFF2-40B4-BE49-F238E27FC236}">
                <a16:creationId xmlns:a16="http://schemas.microsoft.com/office/drawing/2014/main" id="{8AFF5972-A2D8-4DA9-B93E-5D35DEF25CE7}"/>
              </a:ext>
            </a:extLst>
          </p:cNvPr>
          <p:cNvSpPr>
            <a:spLocks noChangeArrowheads="1"/>
          </p:cNvSpPr>
          <p:nvPr/>
        </p:nvSpPr>
        <p:spPr bwMode="auto">
          <a:xfrm>
            <a:off x="7352659" y="870688"/>
            <a:ext cx="791663" cy="74882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dirty="0">
              <a:latin typeface="Calibri" panose="020F0502020204030204" pitchFamily="34" charset="0"/>
            </a:endParaRPr>
          </a:p>
        </p:txBody>
      </p:sp>
      <p:sp>
        <p:nvSpPr>
          <p:cNvPr id="29733" name="object 10">
            <a:extLst>
              <a:ext uri="{FF2B5EF4-FFF2-40B4-BE49-F238E27FC236}">
                <a16:creationId xmlns:a16="http://schemas.microsoft.com/office/drawing/2014/main" id="{48DD82DF-1CEB-4990-AA91-2C7786902B8B}"/>
              </a:ext>
            </a:extLst>
          </p:cNvPr>
          <p:cNvSpPr>
            <a:spLocks noChangeArrowheads="1"/>
          </p:cNvSpPr>
          <p:nvPr/>
        </p:nvSpPr>
        <p:spPr bwMode="auto">
          <a:xfrm>
            <a:off x="8418053" y="926023"/>
            <a:ext cx="647292" cy="72027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dirty="0">
              <a:latin typeface="Calibri" panose="020F0502020204030204" pitchFamily="34" charset="0"/>
            </a:endParaRPr>
          </a:p>
        </p:txBody>
      </p:sp>
      <p:sp>
        <p:nvSpPr>
          <p:cNvPr id="29734" name="Fumetto 2 8">
            <a:extLst>
              <a:ext uri="{FF2B5EF4-FFF2-40B4-BE49-F238E27FC236}">
                <a16:creationId xmlns:a16="http://schemas.microsoft.com/office/drawing/2014/main" id="{3AA857F1-6B8F-4B1B-BC83-EABB6418267D}"/>
              </a:ext>
            </a:extLst>
          </p:cNvPr>
          <p:cNvSpPr>
            <a:spLocks noChangeArrowheads="1"/>
          </p:cNvSpPr>
          <p:nvPr/>
        </p:nvSpPr>
        <p:spPr bwMode="auto">
          <a:xfrm rot="21242391">
            <a:off x="71511" y="136743"/>
            <a:ext cx="2712861" cy="1518614"/>
          </a:xfrm>
          <a:prstGeom prst="wedgeRoundRectCallout">
            <a:avLst>
              <a:gd name="adj1" fmla="val 51009"/>
              <a:gd name="adj2" fmla="val -17713"/>
              <a:gd name="adj3" fmla="val 16667"/>
            </a:avLst>
          </a:prstGeom>
          <a:solidFill>
            <a:srgbClr val="FFFF00"/>
          </a:solidFill>
          <a:ln w="9525" algn="ctr">
            <a:solidFill>
              <a:srgbClr val="FFFF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200" dirty="0">
                <a:solidFill>
                  <a:srgbClr val="002060"/>
                </a:solidFill>
                <a:latin typeface="Tempus Sans ITC" panose="04020404030007020202" pitchFamily="82" charset="0"/>
              </a:rPr>
              <a:t>L’autobiografia cognitiva </a:t>
            </a:r>
          </a:p>
          <a:p>
            <a:pPr eaLnBrk="1" hangingPunct="1"/>
            <a:r>
              <a:rPr lang="it-IT" altLang="it-IT" sz="1200" dirty="0">
                <a:solidFill>
                  <a:srgbClr val="002060"/>
                </a:solidFill>
                <a:latin typeface="Tempus Sans ITC" panose="04020404030007020202" pitchFamily="82" charset="0"/>
              </a:rPr>
              <a:t>permette all’allievo di narrare il </a:t>
            </a:r>
          </a:p>
          <a:p>
            <a:pPr eaLnBrk="1" hangingPunct="1"/>
            <a:r>
              <a:rPr lang="it-IT" altLang="it-IT" sz="1200" dirty="0">
                <a:solidFill>
                  <a:srgbClr val="002060"/>
                </a:solidFill>
                <a:latin typeface="Tempus Sans ITC" panose="04020404030007020202" pitchFamily="82" charset="0"/>
              </a:rPr>
              <a:t>proprio percorso di apprendimento,</a:t>
            </a:r>
          </a:p>
          <a:p>
            <a:pPr eaLnBrk="1" hangingPunct="1"/>
            <a:r>
              <a:rPr lang="it-IT" altLang="it-IT" sz="1200" dirty="0">
                <a:solidFill>
                  <a:srgbClr val="002060"/>
                </a:solidFill>
                <a:latin typeface="Tempus Sans ITC" panose="04020404030007020202" pitchFamily="82" charset="0"/>
              </a:rPr>
              <a:t> riflettendo sul lavoro svolto e</a:t>
            </a:r>
          </a:p>
          <a:p>
            <a:pPr eaLnBrk="1" hangingPunct="1"/>
            <a:r>
              <a:rPr lang="it-IT" altLang="it-IT" sz="1200" dirty="0">
                <a:solidFill>
                  <a:srgbClr val="002060"/>
                </a:solidFill>
                <a:latin typeface="Tempus Sans ITC" panose="04020404030007020202" pitchFamily="82" charset="0"/>
              </a:rPr>
              <a:t> raccontando quali emozioni ha</a:t>
            </a:r>
          </a:p>
          <a:p>
            <a:pPr eaLnBrk="1" hangingPunct="1"/>
            <a:r>
              <a:rPr lang="it-IT" altLang="it-IT" sz="1200" dirty="0">
                <a:solidFill>
                  <a:srgbClr val="002060"/>
                </a:solidFill>
                <a:latin typeface="Tempus Sans ITC" panose="04020404030007020202" pitchFamily="82" charset="0"/>
              </a:rPr>
              <a:t> provato, quali difficoltà ha </a:t>
            </a:r>
          </a:p>
          <a:p>
            <a:pPr eaLnBrk="1" hangingPunct="1"/>
            <a:r>
              <a:rPr lang="it-IT" altLang="it-IT" sz="1200" dirty="0">
                <a:solidFill>
                  <a:srgbClr val="002060"/>
                </a:solidFill>
                <a:latin typeface="Tempus Sans ITC" panose="04020404030007020202" pitchFamily="82" charset="0"/>
              </a:rPr>
              <a:t>incontrato e cosa ha imparato </a:t>
            </a:r>
          </a:p>
          <a:p>
            <a:pPr eaLnBrk="1" hangingPunct="1"/>
            <a:r>
              <a:rPr lang="it-IT" altLang="it-IT" sz="1200" dirty="0">
                <a:solidFill>
                  <a:srgbClr val="002060"/>
                </a:solidFill>
                <a:latin typeface="Tempus Sans ITC" panose="04020404030007020202" pitchFamily="82" charset="0"/>
              </a:rPr>
              <a:t>dall’esperienza vissuta. </a:t>
            </a:r>
          </a:p>
        </p:txBody>
      </p:sp>
      <p:pic>
        <p:nvPicPr>
          <p:cNvPr id="29735" name="Immagine 9" descr="matita.png">
            <a:extLst>
              <a:ext uri="{FF2B5EF4-FFF2-40B4-BE49-F238E27FC236}">
                <a16:creationId xmlns:a16="http://schemas.microsoft.com/office/drawing/2014/main" id="{FF1C4C4E-EAC7-4B05-A656-72FF212C75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913236">
            <a:off x="7406870" y="4468588"/>
            <a:ext cx="2195716" cy="171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Immagine 10" descr="matita.png">
            <a:extLst>
              <a:ext uri="{FF2B5EF4-FFF2-40B4-BE49-F238E27FC236}">
                <a16:creationId xmlns:a16="http://schemas.microsoft.com/office/drawing/2014/main" id="{CAD908FD-48EE-47C9-9624-769744A80A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168006">
            <a:off x="7749841" y="3332974"/>
            <a:ext cx="1716593" cy="21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Immagine 11" descr="matita.png">
            <a:extLst>
              <a:ext uri="{FF2B5EF4-FFF2-40B4-BE49-F238E27FC236}">
                <a16:creationId xmlns:a16="http://schemas.microsoft.com/office/drawing/2014/main" id="{2B3DB3F6-57D4-4B48-BFD2-8929F8DE84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240000">
            <a:off x="7830108" y="2592304"/>
            <a:ext cx="1715006" cy="219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Immagine 12" descr="matita.png">
            <a:extLst>
              <a:ext uri="{FF2B5EF4-FFF2-40B4-BE49-F238E27FC236}">
                <a16:creationId xmlns:a16="http://schemas.microsoft.com/office/drawing/2014/main" id="{7D39BA48-EEA2-4640-B908-55654C19D0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120000">
            <a:off x="6837081" y="1621334"/>
            <a:ext cx="1716593" cy="21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9" name="Immagine 13" descr="matita.png">
            <a:extLst>
              <a:ext uri="{FF2B5EF4-FFF2-40B4-BE49-F238E27FC236}">
                <a16:creationId xmlns:a16="http://schemas.microsoft.com/office/drawing/2014/main" id="{06D622DD-9BE4-4E59-9D55-44D027B27F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208949">
            <a:off x="7560550" y="1817696"/>
            <a:ext cx="1715006" cy="21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0" descr="matita.png">
            <a:extLst>
              <a:ext uri="{FF2B5EF4-FFF2-40B4-BE49-F238E27FC236}">
                <a16:creationId xmlns:a16="http://schemas.microsoft.com/office/drawing/2014/main" id="{393E49F9-DAD6-4D36-A7C6-7BA054DA09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375715">
            <a:off x="7745426" y="4924802"/>
            <a:ext cx="1716593" cy="21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5">
            <a:hlinkClick r:id="rId7" action="ppaction://hlinksldjump"/>
            <a:extLst>
              <a:ext uri="{FF2B5EF4-FFF2-40B4-BE49-F238E27FC236}">
                <a16:creationId xmlns:a16="http://schemas.microsoft.com/office/drawing/2014/main" id="{8AC2C8CF-BDC8-4BFF-A286-0ED3B79C5248}"/>
              </a:ext>
            </a:extLst>
          </p:cNvPr>
          <p:cNvPicPr>
            <a:picLocks noChangeAspect="1"/>
          </p:cNvPicPr>
          <p:nvPr/>
        </p:nvPicPr>
        <p:blipFill>
          <a:blip r:embed="rId8"/>
          <a:stretch>
            <a:fillRect/>
          </a:stretch>
        </p:blipFill>
        <p:spPr>
          <a:xfrm>
            <a:off x="4632317" y="6595068"/>
            <a:ext cx="1428766" cy="961432"/>
          </a:xfrm>
          <a:prstGeom prst="rect">
            <a:avLst/>
          </a:prstGeom>
        </p:spPr>
      </p:pic>
    </p:spTree>
    <p:extLst>
      <p:ext uri="{BB962C8B-B14F-4D97-AF65-F5344CB8AC3E}">
        <p14:creationId xmlns:p14="http://schemas.microsoft.com/office/powerpoint/2010/main" val="3352915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739"/>
                                        </p:tgtEl>
                                        <p:attrNameLst>
                                          <p:attrName>style.visibility</p:attrName>
                                        </p:attrNameLst>
                                      </p:cBhvr>
                                      <p:to>
                                        <p:strVal val="visible"/>
                                      </p:to>
                                    </p:set>
                                    <p:anim calcmode="lin" valueType="num">
                                      <p:cBhvr additive="base">
                                        <p:cTn id="7" dur="500" fill="hold"/>
                                        <p:tgtEl>
                                          <p:spTgt spid="29739"/>
                                        </p:tgtEl>
                                        <p:attrNameLst>
                                          <p:attrName>ppt_x</p:attrName>
                                        </p:attrNameLst>
                                      </p:cBhvr>
                                      <p:tavLst>
                                        <p:tav tm="0">
                                          <p:val>
                                            <p:strVal val="#ppt_x"/>
                                          </p:val>
                                        </p:tav>
                                        <p:tav tm="100000">
                                          <p:val>
                                            <p:strVal val="#ppt_x"/>
                                          </p:val>
                                        </p:tav>
                                      </p:tavLst>
                                    </p:anim>
                                    <p:anim calcmode="lin" valueType="num">
                                      <p:cBhvr additive="base">
                                        <p:cTn id="8" dur="500" fill="hold"/>
                                        <p:tgtEl>
                                          <p:spTgt spid="297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737"/>
                                        </p:tgtEl>
                                        <p:attrNameLst>
                                          <p:attrName>style.visibility</p:attrName>
                                        </p:attrNameLst>
                                      </p:cBhvr>
                                      <p:to>
                                        <p:strVal val="visible"/>
                                      </p:to>
                                    </p:set>
                                    <p:anim calcmode="lin" valueType="num">
                                      <p:cBhvr additive="base">
                                        <p:cTn id="12" dur="500" fill="hold"/>
                                        <p:tgtEl>
                                          <p:spTgt spid="29737"/>
                                        </p:tgtEl>
                                        <p:attrNameLst>
                                          <p:attrName>ppt_x</p:attrName>
                                        </p:attrNameLst>
                                      </p:cBhvr>
                                      <p:tavLst>
                                        <p:tav tm="0">
                                          <p:val>
                                            <p:strVal val="#ppt_x"/>
                                          </p:val>
                                        </p:tav>
                                        <p:tav tm="100000">
                                          <p:val>
                                            <p:strVal val="#ppt_x"/>
                                          </p:val>
                                        </p:tav>
                                      </p:tavLst>
                                    </p:anim>
                                    <p:anim calcmode="lin" valueType="num">
                                      <p:cBhvr additive="base">
                                        <p:cTn id="13" dur="500" fill="hold"/>
                                        <p:tgtEl>
                                          <p:spTgt spid="2973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9738"/>
                                        </p:tgtEl>
                                        <p:attrNameLst>
                                          <p:attrName>style.visibility</p:attrName>
                                        </p:attrNameLst>
                                      </p:cBhvr>
                                      <p:to>
                                        <p:strVal val="visible"/>
                                      </p:to>
                                    </p:set>
                                    <p:anim calcmode="lin" valueType="num">
                                      <p:cBhvr additive="base">
                                        <p:cTn id="17" dur="500" fill="hold"/>
                                        <p:tgtEl>
                                          <p:spTgt spid="29738"/>
                                        </p:tgtEl>
                                        <p:attrNameLst>
                                          <p:attrName>ppt_x</p:attrName>
                                        </p:attrNameLst>
                                      </p:cBhvr>
                                      <p:tavLst>
                                        <p:tav tm="0">
                                          <p:val>
                                            <p:strVal val="#ppt_x"/>
                                          </p:val>
                                        </p:tav>
                                        <p:tav tm="100000">
                                          <p:val>
                                            <p:strVal val="#ppt_x"/>
                                          </p:val>
                                        </p:tav>
                                      </p:tavLst>
                                    </p:anim>
                                    <p:anim calcmode="lin" valueType="num">
                                      <p:cBhvr additive="base">
                                        <p:cTn id="18" dur="500" fill="hold"/>
                                        <p:tgtEl>
                                          <p:spTgt spid="2973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9736"/>
                                        </p:tgtEl>
                                        <p:attrNameLst>
                                          <p:attrName>style.visibility</p:attrName>
                                        </p:attrNameLst>
                                      </p:cBhvr>
                                      <p:to>
                                        <p:strVal val="visible"/>
                                      </p:to>
                                    </p:set>
                                    <p:anim calcmode="lin" valueType="num">
                                      <p:cBhvr additive="base">
                                        <p:cTn id="22" dur="500" fill="hold"/>
                                        <p:tgtEl>
                                          <p:spTgt spid="29736"/>
                                        </p:tgtEl>
                                        <p:attrNameLst>
                                          <p:attrName>ppt_x</p:attrName>
                                        </p:attrNameLst>
                                      </p:cBhvr>
                                      <p:tavLst>
                                        <p:tav tm="0">
                                          <p:val>
                                            <p:strVal val="#ppt_x"/>
                                          </p:val>
                                        </p:tav>
                                        <p:tav tm="100000">
                                          <p:val>
                                            <p:strVal val="#ppt_x"/>
                                          </p:val>
                                        </p:tav>
                                      </p:tavLst>
                                    </p:anim>
                                    <p:anim calcmode="lin" valueType="num">
                                      <p:cBhvr additive="base">
                                        <p:cTn id="23" dur="500" fill="hold"/>
                                        <p:tgtEl>
                                          <p:spTgt spid="2973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9735"/>
                                        </p:tgtEl>
                                        <p:attrNameLst>
                                          <p:attrName>style.visibility</p:attrName>
                                        </p:attrNameLst>
                                      </p:cBhvr>
                                      <p:to>
                                        <p:strVal val="visible"/>
                                      </p:to>
                                    </p:set>
                                    <p:anim calcmode="lin" valueType="num">
                                      <p:cBhvr additive="base">
                                        <p:cTn id="27" dur="500" fill="hold"/>
                                        <p:tgtEl>
                                          <p:spTgt spid="29735"/>
                                        </p:tgtEl>
                                        <p:attrNameLst>
                                          <p:attrName>ppt_x</p:attrName>
                                        </p:attrNameLst>
                                      </p:cBhvr>
                                      <p:tavLst>
                                        <p:tav tm="0">
                                          <p:val>
                                            <p:strVal val="#ppt_x"/>
                                          </p:val>
                                        </p:tav>
                                        <p:tav tm="100000">
                                          <p:val>
                                            <p:strVal val="#ppt_x"/>
                                          </p:val>
                                        </p:tav>
                                      </p:tavLst>
                                    </p:anim>
                                    <p:anim calcmode="lin" valueType="num">
                                      <p:cBhvr additive="base">
                                        <p:cTn id="28" dur="500" fill="hold"/>
                                        <p:tgtEl>
                                          <p:spTgt spid="2973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ED808-1588-4B92-8EA9-CD49582F9B55}"/>
              </a:ext>
            </a:extLst>
          </p:cNvPr>
          <p:cNvSpPr>
            <a:spLocks noGrp="1"/>
          </p:cNvSpPr>
          <p:nvPr>
            <p:ph type="title"/>
          </p:nvPr>
        </p:nvSpPr>
        <p:spPr>
          <a:xfrm>
            <a:off x="3414666" y="562168"/>
            <a:ext cx="3244135" cy="738664"/>
          </a:xfrm>
        </p:spPr>
        <p:txBody>
          <a:bodyPr>
            <a:normAutofit fontScale="90000"/>
          </a:bodyPr>
          <a:lstStyle/>
          <a:p>
            <a:r>
              <a:rPr lang="it-IT" sz="2400" dirty="0">
                <a:solidFill>
                  <a:srgbClr val="FF0000"/>
                </a:solidFill>
                <a:latin typeface="Times New Roman" panose="02020603050405020304" pitchFamily="18" charset="0"/>
                <a:cs typeface="Times New Roman" panose="02020603050405020304" pitchFamily="18" charset="0"/>
              </a:rPr>
              <a:t>Griglia di autovalutazione</a:t>
            </a:r>
            <a:br>
              <a:rPr lang="it-IT" sz="2400" dirty="0">
                <a:solidFill>
                  <a:srgbClr val="FF0000"/>
                </a:solidFill>
                <a:latin typeface="Times New Roman" panose="02020603050405020304" pitchFamily="18" charset="0"/>
                <a:cs typeface="Times New Roman" panose="02020603050405020304" pitchFamily="18" charset="0"/>
              </a:rPr>
            </a:br>
            <a:r>
              <a:rPr lang="it-IT" sz="2400" dirty="0">
                <a:solidFill>
                  <a:srgbClr val="FF0000"/>
                </a:solidFill>
                <a:latin typeface="Times New Roman" panose="02020603050405020304" pitchFamily="18" charset="0"/>
                <a:cs typeface="Times New Roman" panose="02020603050405020304" pitchFamily="18" charset="0"/>
              </a:rPr>
              <a:t>con Google moduli</a:t>
            </a:r>
          </a:p>
        </p:txBody>
      </p:sp>
      <p:sp>
        <p:nvSpPr>
          <p:cNvPr id="5" name="CasellaDiTesto 4">
            <a:extLst>
              <a:ext uri="{FF2B5EF4-FFF2-40B4-BE49-F238E27FC236}">
                <a16:creationId xmlns:a16="http://schemas.microsoft.com/office/drawing/2014/main" id="{92A73ED0-411B-436E-ACC5-8CFDEBC07F74}"/>
              </a:ext>
            </a:extLst>
          </p:cNvPr>
          <p:cNvSpPr txBox="1"/>
          <p:nvPr/>
        </p:nvSpPr>
        <p:spPr>
          <a:xfrm>
            <a:off x="1918499" y="1550634"/>
            <a:ext cx="5345277" cy="1631344"/>
          </a:xfrm>
          <a:prstGeom prst="rect">
            <a:avLst/>
          </a:prstGeom>
          <a:noFill/>
        </p:spPr>
        <p:txBody>
          <a:bodyPr wrap="square">
            <a:spAutoFit/>
          </a:bodyPr>
          <a:lstStyle/>
          <a:p>
            <a:r>
              <a:rPr lang="it-IT" sz="2105" dirty="0">
                <a:solidFill>
                  <a:srgbClr val="00B050"/>
                </a:solidFill>
                <a:hlinkClick r:id="rId2">
                  <a:extLst>
                    <a:ext uri="{A12FA001-AC4F-418D-AE19-62706E023703}">
                      <ahyp:hlinkClr xmlns:ahyp="http://schemas.microsoft.com/office/drawing/2018/hyperlinkcolor" val="tx"/>
                    </a:ext>
                  </a:extLst>
                </a:hlinkClick>
              </a:rPr>
              <a:t>https://forms.gle/qoZsas5MXZ5fpyAV8</a:t>
            </a:r>
            <a:endParaRPr lang="it-IT" sz="2105" dirty="0">
              <a:solidFill>
                <a:srgbClr val="00B050"/>
              </a:solidFill>
            </a:endParaRPr>
          </a:p>
          <a:p>
            <a:endParaRPr lang="it-IT" sz="1579" dirty="0"/>
          </a:p>
          <a:p>
            <a:endParaRPr lang="it-IT" sz="1579" dirty="0"/>
          </a:p>
          <a:p>
            <a:endParaRPr lang="it-IT" sz="1579" dirty="0"/>
          </a:p>
          <a:p>
            <a:endParaRPr lang="it-IT" sz="1579" dirty="0"/>
          </a:p>
          <a:p>
            <a:endParaRPr lang="it-IT" sz="1579" dirty="0"/>
          </a:p>
        </p:txBody>
      </p:sp>
      <p:pic>
        <p:nvPicPr>
          <p:cNvPr id="7" name="Immagine 6">
            <a:extLst>
              <a:ext uri="{FF2B5EF4-FFF2-40B4-BE49-F238E27FC236}">
                <a16:creationId xmlns:a16="http://schemas.microsoft.com/office/drawing/2014/main" id="{91A5B34F-0D41-49D3-80D4-BB0BFB17D981}"/>
              </a:ext>
            </a:extLst>
          </p:cNvPr>
          <p:cNvPicPr>
            <a:picLocks noChangeAspect="1"/>
          </p:cNvPicPr>
          <p:nvPr/>
        </p:nvPicPr>
        <p:blipFill>
          <a:blip r:embed="rId3"/>
          <a:stretch>
            <a:fillRect/>
          </a:stretch>
        </p:blipFill>
        <p:spPr>
          <a:xfrm>
            <a:off x="647382" y="2159518"/>
            <a:ext cx="4007390" cy="3710737"/>
          </a:xfrm>
          <a:prstGeom prst="rect">
            <a:avLst/>
          </a:prstGeom>
        </p:spPr>
      </p:pic>
      <p:pic>
        <p:nvPicPr>
          <p:cNvPr id="9" name="Immagine 8">
            <a:extLst>
              <a:ext uri="{FF2B5EF4-FFF2-40B4-BE49-F238E27FC236}">
                <a16:creationId xmlns:a16="http://schemas.microsoft.com/office/drawing/2014/main" id="{B52CA1E5-CFF5-4A06-9CE7-86B67E78467D}"/>
              </a:ext>
            </a:extLst>
          </p:cNvPr>
          <p:cNvPicPr>
            <a:picLocks noChangeAspect="1"/>
          </p:cNvPicPr>
          <p:nvPr/>
        </p:nvPicPr>
        <p:blipFill>
          <a:blip r:embed="rId4"/>
          <a:stretch>
            <a:fillRect/>
          </a:stretch>
        </p:blipFill>
        <p:spPr>
          <a:xfrm>
            <a:off x="5346700" y="2159518"/>
            <a:ext cx="4699318" cy="3710737"/>
          </a:xfrm>
          <a:prstGeom prst="rect">
            <a:avLst/>
          </a:prstGeom>
        </p:spPr>
      </p:pic>
      <p:pic>
        <p:nvPicPr>
          <p:cNvPr id="8" name="Immagine 7">
            <a:hlinkClick r:id="rId5" action="ppaction://hlinksldjump"/>
            <a:extLst>
              <a:ext uri="{FF2B5EF4-FFF2-40B4-BE49-F238E27FC236}">
                <a16:creationId xmlns:a16="http://schemas.microsoft.com/office/drawing/2014/main" id="{01875155-9C9B-4083-994F-11D480BE2A49}"/>
              </a:ext>
            </a:extLst>
          </p:cNvPr>
          <p:cNvPicPr>
            <a:picLocks noChangeAspect="1"/>
          </p:cNvPicPr>
          <p:nvPr/>
        </p:nvPicPr>
        <p:blipFill>
          <a:blip r:embed="rId6"/>
          <a:stretch>
            <a:fillRect/>
          </a:stretch>
        </p:blipFill>
        <p:spPr>
          <a:xfrm>
            <a:off x="4072084" y="6120057"/>
            <a:ext cx="1929300" cy="1298247"/>
          </a:xfrm>
          <a:prstGeom prst="rect">
            <a:avLst/>
          </a:prstGeom>
        </p:spPr>
      </p:pic>
    </p:spTree>
    <p:extLst>
      <p:ext uri="{BB962C8B-B14F-4D97-AF65-F5344CB8AC3E}">
        <p14:creationId xmlns:p14="http://schemas.microsoft.com/office/powerpoint/2010/main" val="4139162712"/>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1808448198"/>
              </p:ext>
            </p:extLst>
          </p:nvPr>
        </p:nvGraphicFramePr>
        <p:xfrm>
          <a:off x="670605" y="1394085"/>
          <a:ext cx="8996780" cy="4915201"/>
        </p:xfrm>
        <a:graphic>
          <a:graphicData uri="http://schemas.openxmlformats.org/drawingml/2006/table">
            <a:tbl>
              <a:tblPr firstRow="1" bandRow="1">
                <a:tableStyleId>{7DF18680-E054-41AD-8BC1-D1AEF772440D}</a:tableStyleId>
              </a:tblPr>
              <a:tblGrid>
                <a:gridCol w="5516380">
                  <a:extLst>
                    <a:ext uri="{9D8B030D-6E8A-4147-A177-3AD203B41FA5}">
                      <a16:colId xmlns:a16="http://schemas.microsoft.com/office/drawing/2014/main" val="20000"/>
                    </a:ext>
                  </a:extLst>
                </a:gridCol>
                <a:gridCol w="945761">
                  <a:extLst>
                    <a:ext uri="{9D8B030D-6E8A-4147-A177-3AD203B41FA5}">
                      <a16:colId xmlns:a16="http://schemas.microsoft.com/office/drawing/2014/main" val="20001"/>
                    </a:ext>
                  </a:extLst>
                </a:gridCol>
                <a:gridCol w="923062">
                  <a:extLst>
                    <a:ext uri="{9D8B030D-6E8A-4147-A177-3AD203B41FA5}">
                      <a16:colId xmlns:a16="http://schemas.microsoft.com/office/drawing/2014/main" val="20002"/>
                    </a:ext>
                  </a:extLst>
                </a:gridCol>
                <a:gridCol w="960893">
                  <a:extLst>
                    <a:ext uri="{9D8B030D-6E8A-4147-A177-3AD203B41FA5}">
                      <a16:colId xmlns:a16="http://schemas.microsoft.com/office/drawing/2014/main" val="20003"/>
                    </a:ext>
                  </a:extLst>
                </a:gridCol>
                <a:gridCol w="650684">
                  <a:extLst>
                    <a:ext uri="{9D8B030D-6E8A-4147-A177-3AD203B41FA5}">
                      <a16:colId xmlns:a16="http://schemas.microsoft.com/office/drawing/2014/main" val="20004"/>
                    </a:ext>
                  </a:extLst>
                </a:gridCol>
              </a:tblGrid>
              <a:tr h="373667">
                <a:tc>
                  <a:txBody>
                    <a:bodyPr/>
                    <a:lstStyle/>
                    <a:p>
                      <a:r>
                        <a:rPr lang="it-IT" sz="1100" dirty="0">
                          <a:solidFill>
                            <a:schemeClr val="tx1"/>
                          </a:solidFill>
                          <a:latin typeface="Comic Sans MS" panose="030F0702030302020204" pitchFamily="66" charset="0"/>
                          <a:cs typeface="Times New Roman" panose="02020603050405020304" pitchFamily="18" charset="0"/>
                        </a:rPr>
                        <a:t>INDICATORI</a:t>
                      </a: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100" dirty="0">
                          <a:solidFill>
                            <a:schemeClr val="tx1"/>
                          </a:solidFill>
                          <a:latin typeface="Comic Sans MS" panose="030F0702030302020204" pitchFamily="66" charset="0"/>
                          <a:cs typeface="Times New Roman" panose="02020603050405020304" pitchFamily="18" charset="0"/>
                        </a:rPr>
                        <a:t>SEMPRE</a:t>
                      </a: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100" dirty="0">
                          <a:solidFill>
                            <a:schemeClr val="tx1"/>
                          </a:solidFill>
                          <a:latin typeface="Comic Sans MS" panose="030F0702030302020204" pitchFamily="66" charset="0"/>
                          <a:cs typeface="Times New Roman" panose="02020603050405020304" pitchFamily="18" charset="0"/>
                        </a:rPr>
                        <a:t>SPESSO</a:t>
                      </a: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100" dirty="0">
                          <a:solidFill>
                            <a:schemeClr val="tx1"/>
                          </a:solidFill>
                          <a:latin typeface="Comic Sans MS" panose="030F0702030302020204" pitchFamily="66" charset="0"/>
                          <a:cs typeface="Times New Roman" panose="02020603050405020304" pitchFamily="18" charset="0"/>
                        </a:rPr>
                        <a:t>TALVOLTA</a:t>
                      </a: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100" dirty="0">
                          <a:solidFill>
                            <a:schemeClr val="tx1"/>
                          </a:solidFill>
                          <a:latin typeface="Comic Sans MS" panose="030F0702030302020204" pitchFamily="66" charset="0"/>
                          <a:cs typeface="Times New Roman" panose="02020603050405020304" pitchFamily="18" charset="0"/>
                        </a:rPr>
                        <a:t>MAI</a:t>
                      </a: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290">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latin typeface="Comic Sans MS" panose="030F0702030302020204" pitchFamily="66" charset="0"/>
                          <a:cs typeface="Times New Roman" panose="02020603050405020304" pitchFamily="18" charset="0"/>
                        </a:rPr>
                        <a:t>Adeguo il programma alle esigenze e ai bisogni specifici dei miei alunni?</a:t>
                      </a:r>
                    </a:p>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13290">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latin typeface="Comic Sans MS" panose="030F0702030302020204" pitchFamily="66" charset="0"/>
                          <a:cs typeface="Times New Roman" panose="02020603050405020304" pitchFamily="18" charset="0"/>
                        </a:rPr>
                        <a:t>Le attività che propongo  garantiscono un apprendimento significativo per gli alunni?</a:t>
                      </a:r>
                    </a:p>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13290">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latin typeface="Comic Sans MS" panose="030F0702030302020204" pitchFamily="66" charset="0"/>
                          <a:cs typeface="Times New Roman" panose="02020603050405020304" pitchFamily="18" charset="0"/>
                        </a:rPr>
                        <a:t>Utilizzo le Tic e le diverse metodologie a mia disposizione?</a:t>
                      </a:r>
                    </a:p>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13290">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latin typeface="Comic Sans MS" panose="030F0702030302020204" pitchFamily="66" charset="0"/>
                          <a:cs typeface="Times New Roman" panose="02020603050405020304" pitchFamily="18" charset="0"/>
                        </a:rPr>
                        <a:t>Il mio atteggiamento nei confronti degli alunni è stato positivo e stimolante?</a:t>
                      </a:r>
                    </a:p>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3385">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latin typeface="Comic Sans MS" panose="030F0702030302020204" pitchFamily="66" charset="0"/>
                          <a:cs typeface="Times New Roman" panose="02020603050405020304" pitchFamily="18" charset="0"/>
                        </a:rPr>
                        <a:t>Rispetto i diversi stili di apprendimento?</a:t>
                      </a:r>
                    </a:p>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3385">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latin typeface="Comic Sans MS" panose="030F0702030302020204" pitchFamily="66" charset="0"/>
                          <a:cs typeface="Times New Roman" panose="02020603050405020304" pitchFamily="18" charset="0"/>
                        </a:rPr>
                        <a:t>Le attività proposte hanno coinvolto il gruppo classe?</a:t>
                      </a:r>
                    </a:p>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41604">
                <a:tc>
                  <a:txBody>
                    <a:bodyPr/>
                    <a:lstStyle/>
                    <a:p>
                      <a:pPr rtl="0"/>
                      <a:r>
                        <a:rPr lang="it-IT" sz="1200" b="0" i="0" u="none" strike="noStrike" kern="1200" dirty="0">
                          <a:solidFill>
                            <a:schemeClr val="dk1"/>
                          </a:solidFill>
                          <a:latin typeface="Comic Sans MS" pitchFamily="66" charset="0"/>
                          <a:ea typeface="+mn-ea"/>
                          <a:cs typeface="+mn-cs"/>
                        </a:rPr>
                        <a:t>Ho organizzato in modo soddisfacente i gruppi di lavoro?</a:t>
                      </a:r>
                      <a:endParaRPr lang="it-IT" sz="1200" b="0" dirty="0">
                        <a:latin typeface="Comic Sans MS" pitchFamily="66" charset="0"/>
                      </a:endParaRPr>
                    </a:p>
                    <a:p>
                      <a:br>
                        <a:rPr lang="it-IT" sz="1200" dirty="0">
                          <a:latin typeface="Comic Sans MS" panose="030F0702030302020204" pitchFamily="66" charset="0"/>
                        </a:rPr>
                      </a:br>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sz="1200" dirty="0">
                        <a:latin typeface="Comic Sans MS" panose="030F0702030302020204" pitchFamily="66" charset="0"/>
                      </a:endParaRP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8442" y="2309247"/>
            <a:ext cx="1417886" cy="2165100"/>
          </a:xfrm>
          <a:prstGeom prst="rect">
            <a:avLst/>
          </a:prstGeom>
        </p:spPr>
      </p:pic>
      <p:sp>
        <p:nvSpPr>
          <p:cNvPr id="7" name="Rettangolo 6">
            <a:extLst>
              <a:ext uri="{FF2B5EF4-FFF2-40B4-BE49-F238E27FC236}">
                <a16:creationId xmlns:a16="http://schemas.microsoft.com/office/drawing/2014/main" id="{0BAD74CD-6FB3-4D91-A91E-DAE232C52367}"/>
              </a:ext>
            </a:extLst>
          </p:cNvPr>
          <p:cNvSpPr/>
          <p:nvPr/>
        </p:nvSpPr>
        <p:spPr>
          <a:xfrm>
            <a:off x="3396270" y="461991"/>
            <a:ext cx="3345492" cy="961432"/>
          </a:xfrm>
          <a:prstGeom prst="rect">
            <a:avLst/>
          </a:prstGeom>
          <a:noFill/>
        </p:spPr>
        <p:txBody>
          <a:bodyPr wrap="square" lIns="98693" tIns="49347" rIns="98693" bIns="49347">
            <a:spAutoFit/>
          </a:bodyPr>
          <a:lstStyle/>
          <a:p>
            <a:pPr algn="ctr">
              <a:defRPr/>
            </a:pP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Autovalutazione …</a:t>
            </a:r>
          </a:p>
          <a:p>
            <a:pPr algn="ctr">
              <a:defRPr/>
            </a:pP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del docente.</a:t>
            </a:r>
          </a:p>
        </p:txBody>
      </p:sp>
      <p:sp>
        <p:nvSpPr>
          <p:cNvPr id="8" name="Fumetto 2 8">
            <a:extLst>
              <a:ext uri="{FF2B5EF4-FFF2-40B4-BE49-F238E27FC236}">
                <a16:creationId xmlns:a16="http://schemas.microsoft.com/office/drawing/2014/main" id="{135D5F77-3C8C-4BE9-9D3D-F0CD74C9D1B6}"/>
              </a:ext>
            </a:extLst>
          </p:cNvPr>
          <p:cNvSpPr>
            <a:spLocks noChangeArrowheads="1"/>
          </p:cNvSpPr>
          <p:nvPr/>
        </p:nvSpPr>
        <p:spPr bwMode="auto">
          <a:xfrm rot="21242391">
            <a:off x="7670783" y="5687737"/>
            <a:ext cx="2630384" cy="1584620"/>
          </a:xfrm>
          <a:prstGeom prst="wedgeRoundRectCallout">
            <a:avLst>
              <a:gd name="adj1" fmla="val 51009"/>
              <a:gd name="adj2" fmla="val -17713"/>
              <a:gd name="adj3" fmla="val 16667"/>
            </a:avLst>
          </a:prstGeom>
          <a:solidFill>
            <a:srgbClr val="FFFF00"/>
          </a:solidFill>
          <a:ln w="9525" algn="ctr">
            <a:solidFill>
              <a:srgbClr val="FFFF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200" dirty="0">
                <a:latin typeface="Times New Roman" panose="02020603050405020304" pitchFamily="18" charset="0"/>
                <a:cs typeface="Times New Roman" panose="02020603050405020304" pitchFamily="18" charset="0"/>
              </a:rPr>
              <a:t>Autovalutazione come  analisi del </a:t>
            </a:r>
          </a:p>
          <a:p>
            <a:pPr eaLnBrk="1" hangingPunct="1"/>
            <a:r>
              <a:rPr lang="it-IT" altLang="it-IT" sz="1200" dirty="0">
                <a:latin typeface="Times New Roman" panose="02020603050405020304" pitchFamily="18" charset="0"/>
                <a:cs typeface="Times New Roman" panose="02020603050405020304" pitchFamily="18" charset="0"/>
              </a:rPr>
              <a:t>proprio operato, dei metodi e delle</a:t>
            </a:r>
          </a:p>
          <a:p>
            <a:pPr eaLnBrk="1" hangingPunct="1"/>
            <a:r>
              <a:rPr lang="it-IT" altLang="it-IT" sz="1200" dirty="0">
                <a:latin typeface="Times New Roman" panose="02020603050405020304" pitchFamily="18" charset="0"/>
                <a:cs typeface="Times New Roman" panose="02020603050405020304" pitchFamily="18" charset="0"/>
              </a:rPr>
              <a:t>strategie didattiche messe in atto per </a:t>
            </a:r>
          </a:p>
          <a:p>
            <a:pPr eaLnBrk="1" hangingPunct="1"/>
            <a:r>
              <a:rPr lang="it-IT" altLang="it-IT" sz="1200" dirty="0">
                <a:latin typeface="Times New Roman" panose="02020603050405020304" pitchFamily="18" charset="0"/>
                <a:cs typeface="Times New Roman" panose="02020603050405020304" pitchFamily="18" charset="0"/>
              </a:rPr>
              <a:t>osservarli , descriverli e valutarli. Tutto </a:t>
            </a:r>
          </a:p>
          <a:p>
            <a:pPr eaLnBrk="1" hangingPunct="1"/>
            <a:r>
              <a:rPr lang="it-IT" altLang="it-IT" sz="1200" dirty="0">
                <a:latin typeface="Times New Roman" panose="02020603050405020304" pitchFamily="18" charset="0"/>
                <a:cs typeface="Times New Roman" panose="02020603050405020304" pitchFamily="18" charset="0"/>
              </a:rPr>
              <a:t>ciò ha una ricaduta positiva sull’</a:t>
            </a:r>
            <a:r>
              <a:rPr lang="it-IT" altLang="it-IT" sz="1200" dirty="0" err="1">
                <a:latin typeface="Times New Roman" panose="02020603050405020304" pitchFamily="18" charset="0"/>
                <a:cs typeface="Times New Roman" panose="02020603050405020304" pitchFamily="18" charset="0"/>
              </a:rPr>
              <a:t>ap</a:t>
            </a:r>
            <a:r>
              <a:rPr lang="it-IT" altLang="it-IT" sz="1200" dirty="0">
                <a:latin typeface="Times New Roman" panose="02020603050405020304" pitchFamily="18" charset="0"/>
                <a:cs typeface="Times New Roman" panose="02020603050405020304" pitchFamily="18" charset="0"/>
              </a:rPr>
              <a:t>-</a:t>
            </a:r>
          </a:p>
          <a:p>
            <a:pPr eaLnBrk="1" hangingPunct="1"/>
            <a:r>
              <a:rPr lang="it-IT" altLang="it-IT" sz="1200" dirty="0" err="1">
                <a:latin typeface="Times New Roman" panose="02020603050405020304" pitchFamily="18" charset="0"/>
                <a:cs typeface="Times New Roman" panose="02020603050405020304" pitchFamily="18" charset="0"/>
              </a:rPr>
              <a:t>prendimento</a:t>
            </a:r>
            <a:r>
              <a:rPr lang="it-IT" altLang="it-IT" sz="1200" dirty="0">
                <a:latin typeface="Times New Roman" panose="02020603050405020304" pitchFamily="18" charset="0"/>
                <a:cs typeface="Times New Roman" panose="02020603050405020304" pitchFamily="18" charset="0"/>
              </a:rPr>
              <a:t> degli alunni e sulla </a:t>
            </a:r>
          </a:p>
          <a:p>
            <a:pPr eaLnBrk="1" hangingPunct="1"/>
            <a:r>
              <a:rPr lang="it-IT" altLang="it-IT" sz="1200" dirty="0">
                <a:latin typeface="Times New Roman" panose="02020603050405020304" pitchFamily="18" charset="0"/>
                <a:cs typeface="Times New Roman" panose="02020603050405020304" pitchFamily="18" charset="0"/>
              </a:rPr>
              <a:t>professionalità del docente. </a:t>
            </a:r>
          </a:p>
        </p:txBody>
      </p:sp>
      <p:pic>
        <p:nvPicPr>
          <p:cNvPr id="2" name="Immagine 1">
            <a:hlinkClick r:id="rId3" action="ppaction://hlinksldjump"/>
            <a:extLst>
              <a:ext uri="{FF2B5EF4-FFF2-40B4-BE49-F238E27FC236}">
                <a16:creationId xmlns:a16="http://schemas.microsoft.com/office/drawing/2014/main" id="{70291817-32A3-416A-8FD5-6E34ADE995D6}"/>
              </a:ext>
            </a:extLst>
          </p:cNvPr>
          <p:cNvPicPr>
            <a:picLocks noChangeAspect="1"/>
          </p:cNvPicPr>
          <p:nvPr/>
        </p:nvPicPr>
        <p:blipFill>
          <a:blip r:embed="rId4"/>
          <a:stretch>
            <a:fillRect/>
          </a:stretch>
        </p:blipFill>
        <p:spPr>
          <a:xfrm>
            <a:off x="4383448" y="6309286"/>
            <a:ext cx="1926503" cy="1298561"/>
          </a:xfrm>
          <a:prstGeom prst="rect">
            <a:avLst/>
          </a:prstGeom>
        </p:spPr>
      </p:pic>
    </p:spTree>
    <p:extLst>
      <p:ext uri="{BB962C8B-B14F-4D97-AF65-F5344CB8AC3E}">
        <p14:creationId xmlns:p14="http://schemas.microsoft.com/office/powerpoint/2010/main" val="10355175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path" presetSubtype="0" accel="50000" decel="50000" fill="hold" nodeType="afterEffect">
                                  <p:stCondLst>
                                    <p:cond delay="0"/>
                                  </p:stCondLst>
                                  <p:childTnLst>
                                    <p:animMotion origin="layout" path="M -0.23323 0.08319 L -0.05523 0.08319 L 0.01677 0.2042 L -0.16122 0.2042 L -0.23323 0.08319 Z " pathEditMode="relative" rAng="0" ptsTypes="AAAAA">
                                      <p:cBhvr>
                                        <p:cTn id="6" dur="2000" fill="hold"/>
                                        <p:tgtEl>
                                          <p:spTgt spid="6"/>
                                        </p:tgtEl>
                                        <p:attrNameLst>
                                          <p:attrName>ppt_x</p:attrName>
                                          <p:attrName>ppt_y</p:attrName>
                                        </p:attrNameLst>
                                      </p:cBhvr>
                                      <p:rCtr x="12500" y="60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765149" y="534432"/>
            <a:ext cx="7073036" cy="725830"/>
          </a:xfrm>
          <a:prstGeom prst="rect">
            <a:avLst/>
          </a:prstGeom>
        </p:spPr>
        <p:txBody>
          <a:bodyPr vert="horz" wrap="square" lIns="0" tIns="119280" rIns="0" bIns="0" rtlCol="0">
            <a:spAutoFit/>
          </a:bodyPr>
          <a:lstStyle/>
          <a:p>
            <a:pPr algn="ctr">
              <a:spcBef>
                <a:spcPts val="939"/>
              </a:spcBef>
            </a:pPr>
            <a:r>
              <a:rPr sz="1599" b="1" u="sng" dirty="0">
                <a:solidFill>
                  <a:srgbClr val="002060"/>
                </a:solidFill>
                <a:uFill>
                  <a:solidFill>
                    <a:srgbClr val="000000"/>
                  </a:solidFill>
                </a:uFill>
                <a:latin typeface="Times New Roman"/>
                <a:cs typeface="Times New Roman"/>
              </a:rPr>
              <a:t>GRIGLIA</a:t>
            </a:r>
            <a:r>
              <a:rPr sz="1599" b="1" u="sng" spc="-60"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DI</a:t>
            </a:r>
            <a:r>
              <a:rPr sz="1599" b="1" u="sng" spc="-50" dirty="0">
                <a:solidFill>
                  <a:srgbClr val="002060"/>
                </a:solidFill>
                <a:uFill>
                  <a:solidFill>
                    <a:srgbClr val="000000"/>
                  </a:solidFill>
                </a:uFill>
                <a:latin typeface="Times New Roman"/>
                <a:cs typeface="Times New Roman"/>
              </a:rPr>
              <a:t> </a:t>
            </a:r>
            <a:r>
              <a:rPr sz="1599" b="1" u="sng" spc="-10" dirty="0">
                <a:solidFill>
                  <a:srgbClr val="002060"/>
                </a:solidFill>
                <a:uFill>
                  <a:solidFill>
                    <a:srgbClr val="000000"/>
                  </a:solidFill>
                </a:uFill>
                <a:latin typeface="Times New Roman"/>
                <a:cs typeface="Times New Roman"/>
              </a:rPr>
              <a:t>VALUTAZIONE</a:t>
            </a:r>
            <a:r>
              <a:rPr sz="1599" b="1" u="sng" spc="-40"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DELLA</a:t>
            </a:r>
            <a:r>
              <a:rPr sz="1599" b="1" u="sng" spc="-60"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DIDATTICA</a:t>
            </a:r>
            <a:r>
              <a:rPr sz="1599" b="1" u="sng" spc="-35"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DIGITALE</a:t>
            </a:r>
            <a:r>
              <a:rPr sz="1599" b="1" u="sng" spc="-50" dirty="0">
                <a:solidFill>
                  <a:srgbClr val="002060"/>
                </a:solidFill>
                <a:uFill>
                  <a:solidFill>
                    <a:srgbClr val="000000"/>
                  </a:solidFill>
                </a:uFill>
                <a:latin typeface="Times New Roman"/>
                <a:cs typeface="Times New Roman"/>
              </a:rPr>
              <a:t> </a:t>
            </a:r>
            <a:r>
              <a:rPr sz="1599" b="1" u="sng" spc="-10" dirty="0">
                <a:solidFill>
                  <a:srgbClr val="002060"/>
                </a:solidFill>
                <a:uFill>
                  <a:solidFill>
                    <a:srgbClr val="000000"/>
                  </a:solidFill>
                </a:uFill>
                <a:latin typeface="Times New Roman"/>
                <a:cs typeface="Times New Roman"/>
              </a:rPr>
              <a:t>INTEGRATA</a:t>
            </a:r>
            <a:endParaRPr sz="1599" dirty="0">
              <a:solidFill>
                <a:srgbClr val="002060"/>
              </a:solidFill>
              <a:latin typeface="Times New Roman"/>
              <a:cs typeface="Times New Roman"/>
            </a:endParaRPr>
          </a:p>
          <a:p>
            <a:pPr marL="3807" algn="ctr">
              <a:spcBef>
                <a:spcPts val="839"/>
              </a:spcBef>
            </a:pPr>
            <a:r>
              <a:rPr sz="1599" b="1" u="sng" spc="-10" dirty="0">
                <a:solidFill>
                  <a:srgbClr val="002060"/>
                </a:solidFill>
                <a:uFill>
                  <a:solidFill>
                    <a:srgbClr val="000000"/>
                  </a:solidFill>
                </a:uFill>
                <a:latin typeface="Times New Roman"/>
                <a:cs typeface="Times New Roman"/>
              </a:rPr>
              <a:t> (primaria)</a:t>
            </a:r>
            <a:endParaRPr sz="1599" dirty="0">
              <a:solidFill>
                <a:srgbClr val="002060"/>
              </a:solidFill>
              <a:latin typeface="Times New Roman"/>
              <a:cs typeface="Times New Roman"/>
            </a:endParaRPr>
          </a:p>
        </p:txBody>
      </p:sp>
      <p:graphicFrame>
        <p:nvGraphicFramePr>
          <p:cNvPr id="6" name="object 6"/>
          <p:cNvGraphicFramePr>
            <a:graphicFrameLocks noGrp="1"/>
          </p:cNvGraphicFramePr>
          <p:nvPr>
            <p:extLst>
              <p:ext uri="{D42A27DB-BD31-4B8C-83A1-F6EECF244321}">
                <p14:modId xmlns:p14="http://schemas.microsoft.com/office/powerpoint/2010/main" val="3524650623"/>
              </p:ext>
            </p:extLst>
          </p:nvPr>
        </p:nvGraphicFramePr>
        <p:xfrm>
          <a:off x="260726" y="1338121"/>
          <a:ext cx="10171948" cy="4992396"/>
        </p:xfrm>
        <a:graphic>
          <a:graphicData uri="http://schemas.openxmlformats.org/drawingml/2006/table">
            <a:tbl>
              <a:tblPr firstRow="1" bandRow="1">
                <a:tableStyleId>{2D5ABB26-0587-4C30-8999-92F81FD0307C}</a:tableStyleId>
              </a:tblPr>
              <a:tblGrid>
                <a:gridCol w="1363074">
                  <a:extLst>
                    <a:ext uri="{9D8B030D-6E8A-4147-A177-3AD203B41FA5}">
                      <a16:colId xmlns:a16="http://schemas.microsoft.com/office/drawing/2014/main" val="20000"/>
                    </a:ext>
                  </a:extLst>
                </a:gridCol>
                <a:gridCol w="2004925">
                  <a:extLst>
                    <a:ext uri="{9D8B030D-6E8A-4147-A177-3AD203B41FA5}">
                      <a16:colId xmlns:a16="http://schemas.microsoft.com/office/drawing/2014/main" val="20001"/>
                    </a:ext>
                  </a:extLst>
                </a:gridCol>
                <a:gridCol w="1228417">
                  <a:extLst>
                    <a:ext uri="{9D8B030D-6E8A-4147-A177-3AD203B41FA5}">
                      <a16:colId xmlns:a16="http://schemas.microsoft.com/office/drawing/2014/main" val="20002"/>
                    </a:ext>
                  </a:extLst>
                </a:gridCol>
                <a:gridCol w="1417712">
                  <a:extLst>
                    <a:ext uri="{9D8B030D-6E8A-4147-A177-3AD203B41FA5}">
                      <a16:colId xmlns:a16="http://schemas.microsoft.com/office/drawing/2014/main" val="20003"/>
                    </a:ext>
                  </a:extLst>
                </a:gridCol>
                <a:gridCol w="1228416">
                  <a:extLst>
                    <a:ext uri="{9D8B030D-6E8A-4147-A177-3AD203B41FA5}">
                      <a16:colId xmlns:a16="http://schemas.microsoft.com/office/drawing/2014/main" val="20004"/>
                    </a:ext>
                  </a:extLst>
                </a:gridCol>
                <a:gridCol w="1417712">
                  <a:extLst>
                    <a:ext uri="{9D8B030D-6E8A-4147-A177-3AD203B41FA5}">
                      <a16:colId xmlns:a16="http://schemas.microsoft.com/office/drawing/2014/main" val="20005"/>
                    </a:ext>
                  </a:extLst>
                </a:gridCol>
                <a:gridCol w="1511692">
                  <a:extLst>
                    <a:ext uri="{9D8B030D-6E8A-4147-A177-3AD203B41FA5}">
                      <a16:colId xmlns:a16="http://schemas.microsoft.com/office/drawing/2014/main" val="20006"/>
                    </a:ext>
                  </a:extLst>
                </a:gridCol>
              </a:tblGrid>
              <a:tr h="409016">
                <a:tc gridSpan="7">
                  <a:txBody>
                    <a:bodyPr/>
                    <a:lstStyle/>
                    <a:p>
                      <a:pPr marL="67945">
                        <a:lnSpc>
                          <a:spcPct val="100000"/>
                        </a:lnSpc>
                        <a:spcBef>
                          <a:spcPts val="400"/>
                        </a:spcBef>
                      </a:pPr>
                      <a:r>
                        <a:rPr sz="1400" b="1" dirty="0">
                          <a:solidFill>
                            <a:srgbClr val="002060"/>
                          </a:solidFill>
                          <a:latin typeface="Times New Roman"/>
                          <a:cs typeface="Times New Roman"/>
                        </a:rPr>
                        <a:t>PARTECIPAZIONE,</a:t>
                      </a:r>
                      <a:r>
                        <a:rPr sz="1400" b="1" spc="-15" dirty="0">
                          <a:solidFill>
                            <a:srgbClr val="002060"/>
                          </a:solidFill>
                          <a:latin typeface="Times New Roman"/>
                          <a:cs typeface="Times New Roman"/>
                        </a:rPr>
                        <a:t> </a:t>
                      </a:r>
                      <a:r>
                        <a:rPr sz="1400" b="1" dirty="0">
                          <a:solidFill>
                            <a:srgbClr val="002060"/>
                          </a:solidFill>
                          <a:latin typeface="Times New Roman"/>
                          <a:cs typeface="Times New Roman"/>
                        </a:rPr>
                        <a:t>METODO</a:t>
                      </a:r>
                      <a:r>
                        <a:rPr sz="1400" b="1" spc="-10" dirty="0">
                          <a:solidFill>
                            <a:srgbClr val="002060"/>
                          </a:solidFill>
                          <a:latin typeface="Times New Roman"/>
                          <a:cs typeface="Times New Roman"/>
                        </a:rPr>
                        <a:t> </a:t>
                      </a:r>
                      <a:r>
                        <a:rPr sz="1400" b="1" dirty="0">
                          <a:solidFill>
                            <a:srgbClr val="002060"/>
                          </a:solidFill>
                          <a:latin typeface="Times New Roman"/>
                          <a:cs typeface="Times New Roman"/>
                        </a:rPr>
                        <a:t>ED</a:t>
                      </a:r>
                      <a:r>
                        <a:rPr sz="1400" b="1" spc="-10" dirty="0">
                          <a:solidFill>
                            <a:srgbClr val="002060"/>
                          </a:solidFill>
                          <a:latin typeface="Times New Roman"/>
                          <a:cs typeface="Times New Roman"/>
                        </a:rPr>
                        <a:t> ORGANIZZAZIONE</a:t>
                      </a:r>
                      <a:r>
                        <a:rPr sz="1400" b="1" spc="-25" dirty="0">
                          <a:solidFill>
                            <a:srgbClr val="002060"/>
                          </a:solidFill>
                          <a:latin typeface="Times New Roman"/>
                          <a:cs typeface="Times New Roman"/>
                        </a:rPr>
                        <a:t> </a:t>
                      </a:r>
                      <a:r>
                        <a:rPr sz="1400" b="1" dirty="0">
                          <a:solidFill>
                            <a:srgbClr val="002060"/>
                          </a:solidFill>
                          <a:latin typeface="Times New Roman"/>
                          <a:cs typeface="Times New Roman"/>
                        </a:rPr>
                        <a:t>DEL</a:t>
                      </a:r>
                      <a:r>
                        <a:rPr sz="1400" b="1" spc="-10" dirty="0">
                          <a:solidFill>
                            <a:srgbClr val="002060"/>
                          </a:solidFill>
                          <a:latin typeface="Times New Roman"/>
                          <a:cs typeface="Times New Roman"/>
                        </a:rPr>
                        <a:t> LAVORO</a:t>
                      </a:r>
                      <a:endParaRPr sz="1400" dirty="0">
                        <a:solidFill>
                          <a:srgbClr val="002060"/>
                        </a:solidFill>
                        <a:latin typeface="Times New Roman"/>
                        <a:cs typeface="Times New Roman"/>
                      </a:endParaRPr>
                    </a:p>
                  </a:txBody>
                  <a:tcPr marL="0" marR="0" marT="5075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8632">
                <a:tc>
                  <a:txBody>
                    <a:bodyPr/>
                    <a:lstStyle/>
                    <a:p>
                      <a:pPr algn="ctr">
                        <a:lnSpc>
                          <a:spcPct val="100000"/>
                        </a:lnSpc>
                        <a:spcBef>
                          <a:spcPts val="120"/>
                        </a:spcBef>
                      </a:pPr>
                      <a:r>
                        <a:rPr sz="1200" b="1" spc="-10" dirty="0">
                          <a:solidFill>
                            <a:srgbClr val="002060"/>
                          </a:solidFill>
                          <a:latin typeface="Times New Roman"/>
                          <a:cs typeface="Times New Roman"/>
                        </a:rPr>
                        <a:t>LIVELLO</a:t>
                      </a:r>
                      <a:endParaRPr sz="1200" dirty="0">
                        <a:solidFill>
                          <a:srgbClr val="002060"/>
                        </a:solidFill>
                        <a:latin typeface="Times New Roman"/>
                        <a:cs typeface="Times New Roman"/>
                      </a:endParaRPr>
                    </a:p>
                  </a:txBody>
                  <a:tcPr marL="0" marR="0" marT="152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ct val="100000"/>
                        </a:lnSpc>
                        <a:spcBef>
                          <a:spcPts val="120"/>
                        </a:spcBef>
                      </a:pPr>
                      <a:r>
                        <a:rPr sz="1200" b="1" spc="-10" dirty="0">
                          <a:solidFill>
                            <a:srgbClr val="002060"/>
                          </a:solidFill>
                          <a:latin typeface="Times New Roman"/>
                          <a:cs typeface="Times New Roman"/>
                        </a:rPr>
                        <a:t>Iniziale</a:t>
                      </a:r>
                      <a:endParaRPr sz="1200" dirty="0">
                        <a:solidFill>
                          <a:srgbClr val="002060"/>
                        </a:solidFill>
                        <a:latin typeface="Times New Roman"/>
                        <a:cs typeface="Times New Roman"/>
                      </a:endParaRPr>
                    </a:p>
                  </a:txBody>
                  <a:tcPr marL="0" marR="0" marT="152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ct val="100000"/>
                        </a:lnSpc>
                        <a:spcBef>
                          <a:spcPts val="120"/>
                        </a:spcBef>
                      </a:pPr>
                      <a:r>
                        <a:rPr sz="1200" b="1" spc="-20" dirty="0">
                          <a:solidFill>
                            <a:srgbClr val="002060"/>
                          </a:solidFill>
                          <a:latin typeface="Times New Roman"/>
                          <a:cs typeface="Times New Roman"/>
                        </a:rPr>
                        <a:t>Base</a:t>
                      </a:r>
                      <a:endParaRPr sz="1200">
                        <a:solidFill>
                          <a:srgbClr val="002060"/>
                        </a:solidFill>
                        <a:latin typeface="Times New Roman"/>
                        <a:cs typeface="Times New Roman"/>
                      </a:endParaRPr>
                    </a:p>
                  </a:txBody>
                  <a:tcPr marL="0" marR="0" marT="152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gridSpan="2">
                  <a:txBody>
                    <a:bodyPr/>
                    <a:lstStyle/>
                    <a:p>
                      <a:pPr algn="ctr">
                        <a:lnSpc>
                          <a:spcPct val="100000"/>
                        </a:lnSpc>
                        <a:spcBef>
                          <a:spcPts val="120"/>
                        </a:spcBef>
                      </a:pPr>
                      <a:r>
                        <a:rPr sz="1200" b="1" spc="-10" dirty="0">
                          <a:solidFill>
                            <a:srgbClr val="002060"/>
                          </a:solidFill>
                          <a:latin typeface="Times New Roman"/>
                          <a:cs typeface="Times New Roman"/>
                        </a:rPr>
                        <a:t>Intermedio</a:t>
                      </a:r>
                      <a:endParaRPr sz="1200" dirty="0">
                        <a:solidFill>
                          <a:srgbClr val="002060"/>
                        </a:solidFill>
                        <a:latin typeface="Times New Roman"/>
                        <a:cs typeface="Times New Roman"/>
                      </a:endParaRPr>
                    </a:p>
                  </a:txBody>
                  <a:tcPr marL="0" marR="0" marT="152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gridSpan="2">
                  <a:txBody>
                    <a:bodyPr/>
                    <a:lstStyle/>
                    <a:p>
                      <a:pPr algn="ctr">
                        <a:lnSpc>
                          <a:spcPct val="100000"/>
                        </a:lnSpc>
                        <a:spcBef>
                          <a:spcPts val="120"/>
                        </a:spcBef>
                      </a:pPr>
                      <a:r>
                        <a:rPr sz="1200" b="1" spc="-10" dirty="0">
                          <a:solidFill>
                            <a:srgbClr val="002060"/>
                          </a:solidFill>
                          <a:latin typeface="Times New Roman"/>
                          <a:cs typeface="Times New Roman"/>
                        </a:rPr>
                        <a:t>Avanzato</a:t>
                      </a:r>
                      <a:endParaRPr sz="1200">
                        <a:solidFill>
                          <a:srgbClr val="002060"/>
                        </a:solidFill>
                        <a:latin typeface="Times New Roman"/>
                        <a:cs typeface="Times New Roman"/>
                      </a:endParaRPr>
                    </a:p>
                  </a:txBody>
                  <a:tcPr marL="0" marR="0" marT="152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extLst>
                  <a:ext uri="{0D108BD9-81ED-4DB2-BD59-A6C34878D82A}">
                    <a16:rowId xmlns:a16="http://schemas.microsoft.com/office/drawing/2014/main" val="10001"/>
                  </a:ext>
                </a:extLst>
              </a:tr>
              <a:tr h="237867">
                <a:tc>
                  <a:txBody>
                    <a:bodyPr/>
                    <a:lstStyle/>
                    <a:p>
                      <a:pPr algn="ctr">
                        <a:lnSpc>
                          <a:spcPts val="1380"/>
                        </a:lnSpc>
                      </a:pPr>
                      <a:r>
                        <a:rPr sz="1200" b="1" spc="-20" dirty="0">
                          <a:solidFill>
                            <a:srgbClr val="002060"/>
                          </a:solidFill>
                          <a:latin typeface="Times New Roman"/>
                          <a:cs typeface="Times New Roman"/>
                        </a:rPr>
                        <a:t>VOTO</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ts val="1380"/>
                        </a:lnSpc>
                      </a:pPr>
                      <a:r>
                        <a:rPr sz="1200" b="1" dirty="0">
                          <a:solidFill>
                            <a:srgbClr val="002060"/>
                          </a:solidFill>
                          <a:latin typeface="Times New Roman"/>
                          <a:cs typeface="Times New Roman"/>
                        </a:rPr>
                        <a:t>5</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ts val="1380"/>
                        </a:lnSpc>
                      </a:pPr>
                      <a:r>
                        <a:rPr sz="1200" b="1" dirty="0">
                          <a:solidFill>
                            <a:srgbClr val="002060"/>
                          </a:solidFill>
                          <a:latin typeface="Times New Roman"/>
                          <a:cs typeface="Times New Roman"/>
                        </a:rPr>
                        <a:t>6</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ts val="1380"/>
                        </a:lnSpc>
                      </a:pPr>
                      <a:r>
                        <a:rPr sz="1200" b="1" dirty="0">
                          <a:solidFill>
                            <a:srgbClr val="002060"/>
                          </a:solidFill>
                          <a:latin typeface="Times New Roman"/>
                          <a:cs typeface="Times New Roman"/>
                        </a:rPr>
                        <a:t>7</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ts val="1380"/>
                        </a:lnSpc>
                      </a:pPr>
                      <a:r>
                        <a:rPr sz="1200" b="1" dirty="0">
                          <a:solidFill>
                            <a:srgbClr val="002060"/>
                          </a:solidFill>
                          <a:latin typeface="Times New Roman"/>
                          <a:cs typeface="Times New Roman"/>
                        </a:rPr>
                        <a:t>8</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ts val="1380"/>
                        </a:lnSpc>
                      </a:pPr>
                      <a:r>
                        <a:rPr sz="1200" b="1" dirty="0">
                          <a:solidFill>
                            <a:srgbClr val="002060"/>
                          </a:solidFill>
                          <a:latin typeface="Times New Roman"/>
                          <a:cs typeface="Times New Roman"/>
                        </a:rPr>
                        <a:t>9</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a:txBody>
                    <a:bodyPr/>
                    <a:lstStyle/>
                    <a:p>
                      <a:pPr algn="ctr">
                        <a:lnSpc>
                          <a:spcPts val="1380"/>
                        </a:lnSpc>
                      </a:pPr>
                      <a:r>
                        <a:rPr sz="1200" b="1" spc="-25" dirty="0">
                          <a:solidFill>
                            <a:srgbClr val="002060"/>
                          </a:solidFill>
                          <a:latin typeface="Times New Roman"/>
                          <a:cs typeface="Times New Roman"/>
                        </a:rPr>
                        <a:t>10</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extLst>
                  <a:ext uri="{0D108BD9-81ED-4DB2-BD59-A6C34878D82A}">
                    <a16:rowId xmlns:a16="http://schemas.microsoft.com/office/drawing/2014/main" val="10002"/>
                  </a:ext>
                </a:extLst>
              </a:tr>
              <a:tr h="185654">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tc>
                  <a:txBody>
                    <a:bodyPr/>
                    <a:lstStyle/>
                    <a:p>
                      <a:pPr marL="66675">
                        <a:lnSpc>
                          <a:spcPts val="1160"/>
                        </a:lnSpc>
                      </a:pPr>
                      <a:r>
                        <a:rPr sz="1000" dirty="0">
                          <a:solidFill>
                            <a:srgbClr val="002060"/>
                          </a:solidFill>
                          <a:latin typeface="Times New Roman"/>
                          <a:cs typeface="Times New Roman"/>
                        </a:rPr>
                        <a:t>Non</a:t>
                      </a:r>
                      <a:r>
                        <a:rPr sz="1000" spc="-15" dirty="0">
                          <a:solidFill>
                            <a:srgbClr val="002060"/>
                          </a:solidFill>
                          <a:latin typeface="Times New Roman"/>
                          <a:cs typeface="Times New Roman"/>
                        </a:rPr>
                        <a:t> </a:t>
                      </a:r>
                      <a:r>
                        <a:rPr sz="1000" dirty="0">
                          <a:solidFill>
                            <a:srgbClr val="002060"/>
                          </a:solidFill>
                          <a:latin typeface="Times New Roman"/>
                          <a:cs typeface="Times New Roman"/>
                        </a:rPr>
                        <a:t>ha</a:t>
                      </a:r>
                      <a:r>
                        <a:rPr sz="1000" spc="-20" dirty="0">
                          <a:solidFill>
                            <a:srgbClr val="002060"/>
                          </a:solidFill>
                          <a:latin typeface="Times New Roman"/>
                          <a:cs typeface="Times New Roman"/>
                        </a:rPr>
                        <a:t> </a:t>
                      </a:r>
                      <a:r>
                        <a:rPr sz="1000" dirty="0">
                          <a:solidFill>
                            <a:srgbClr val="002060"/>
                          </a:solidFill>
                          <a:latin typeface="Times New Roman"/>
                          <a:cs typeface="Times New Roman"/>
                        </a:rPr>
                        <a:t>frequentato</a:t>
                      </a:r>
                      <a:r>
                        <a:rPr sz="1000" spc="-10" dirty="0">
                          <a:solidFill>
                            <a:srgbClr val="002060"/>
                          </a:solidFill>
                          <a:latin typeface="Times New Roman"/>
                          <a:cs typeface="Times New Roman"/>
                        </a:rPr>
                        <a:t> </a:t>
                      </a:r>
                      <a:r>
                        <a:rPr sz="1000" dirty="0">
                          <a:solidFill>
                            <a:srgbClr val="002060"/>
                          </a:solidFill>
                          <a:latin typeface="Times New Roman"/>
                          <a:cs typeface="Times New Roman"/>
                        </a:rPr>
                        <a:t>o</a:t>
                      </a:r>
                      <a:r>
                        <a:rPr sz="1000" spc="-25" dirty="0">
                          <a:solidFill>
                            <a:srgbClr val="002060"/>
                          </a:solidFill>
                          <a:latin typeface="Times New Roman"/>
                          <a:cs typeface="Times New Roman"/>
                        </a:rPr>
                        <a:t> ha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tc>
                  <a:txBody>
                    <a:bodyPr/>
                    <a:lstStyle/>
                    <a:p>
                      <a:pPr marL="67945">
                        <a:lnSpc>
                          <a:spcPts val="1160"/>
                        </a:lnSpc>
                      </a:pPr>
                      <a:r>
                        <a:rPr sz="1000" dirty="0">
                          <a:solidFill>
                            <a:srgbClr val="002060"/>
                          </a:solidFill>
                          <a:latin typeface="Times New Roman"/>
                          <a:cs typeface="Times New Roman"/>
                        </a:rPr>
                        <a:t>Frequenza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tc>
                  <a:txBody>
                    <a:bodyPr/>
                    <a:lstStyle/>
                    <a:p>
                      <a:pPr marL="67945">
                        <a:lnSpc>
                          <a:spcPts val="1160"/>
                        </a:lnSpc>
                      </a:pPr>
                      <a:r>
                        <a:rPr sz="1000" dirty="0">
                          <a:solidFill>
                            <a:srgbClr val="002060"/>
                          </a:solidFill>
                          <a:latin typeface="Times New Roman"/>
                          <a:cs typeface="Times New Roman"/>
                        </a:rPr>
                        <a:t>Frequenza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tc>
                  <a:txBody>
                    <a:bodyPr/>
                    <a:lstStyle/>
                    <a:p>
                      <a:pPr marL="67945">
                        <a:lnSpc>
                          <a:spcPts val="1160"/>
                        </a:lnSpc>
                      </a:pPr>
                      <a:r>
                        <a:rPr sz="1000" dirty="0">
                          <a:solidFill>
                            <a:srgbClr val="002060"/>
                          </a:solidFill>
                          <a:latin typeface="Times New Roman"/>
                          <a:cs typeface="Times New Roman"/>
                        </a:rPr>
                        <a:t>Frequenza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tc>
                  <a:txBody>
                    <a:bodyPr/>
                    <a:lstStyle/>
                    <a:p>
                      <a:pPr marL="66675">
                        <a:lnSpc>
                          <a:spcPts val="1160"/>
                        </a:lnSpc>
                      </a:pPr>
                      <a:r>
                        <a:rPr sz="1000" dirty="0">
                          <a:solidFill>
                            <a:srgbClr val="002060"/>
                          </a:solidFill>
                          <a:latin typeface="Times New Roman"/>
                          <a:cs typeface="Times New Roman"/>
                        </a:rPr>
                        <a:t>Frequenza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tc>
                  <a:txBody>
                    <a:bodyPr/>
                    <a:lstStyle/>
                    <a:p>
                      <a:pPr marL="66675">
                        <a:lnSpc>
                          <a:spcPts val="1160"/>
                        </a:lnSpc>
                      </a:pPr>
                      <a:r>
                        <a:rPr sz="1000" dirty="0">
                          <a:solidFill>
                            <a:srgbClr val="002060"/>
                          </a:solidFill>
                          <a:latin typeface="Times New Roman"/>
                          <a:cs typeface="Times New Roman"/>
                        </a:rPr>
                        <a:t>Frequenza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3">
                        <a:lumMod val="40000"/>
                        <a:lumOff val="60000"/>
                      </a:schemeClr>
                    </a:solidFill>
                  </a:tcPr>
                </a:tc>
                <a:extLst>
                  <a:ext uri="{0D108BD9-81ED-4DB2-BD59-A6C34878D82A}">
                    <a16:rowId xmlns:a16="http://schemas.microsoft.com/office/drawing/2014/main" val="10003"/>
                  </a:ext>
                </a:extLst>
              </a:tr>
              <a:tr h="191454">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frequentato</a:t>
                      </a:r>
                      <a:r>
                        <a:rPr sz="1000" spc="-25" dirty="0">
                          <a:solidFill>
                            <a:srgbClr val="002060"/>
                          </a:solidFill>
                          <a:latin typeface="Times New Roman"/>
                          <a:cs typeface="Times New Roman"/>
                        </a:rPr>
                        <a:t> </a:t>
                      </a:r>
                      <a:r>
                        <a:rPr sz="1000" dirty="0">
                          <a:solidFill>
                            <a:srgbClr val="002060"/>
                          </a:solidFill>
                          <a:latin typeface="Times New Roman"/>
                          <a:cs typeface="Times New Roman"/>
                        </a:rPr>
                        <a:t>e</a:t>
                      </a:r>
                      <a:r>
                        <a:rPr sz="1000" spc="-30" dirty="0">
                          <a:solidFill>
                            <a:srgbClr val="002060"/>
                          </a:solidFill>
                          <a:latin typeface="Times New Roman"/>
                          <a:cs typeface="Times New Roman"/>
                        </a:rPr>
                        <a:t> </a:t>
                      </a:r>
                      <a:r>
                        <a:rPr sz="1000" dirty="0">
                          <a:solidFill>
                            <a:srgbClr val="002060"/>
                          </a:solidFill>
                          <a:latin typeface="Times New Roman"/>
                          <a:cs typeface="Times New Roman"/>
                        </a:rPr>
                        <a:t>partecipato</a:t>
                      </a:r>
                      <a:r>
                        <a:rPr sz="1000" spc="-20" dirty="0">
                          <a:solidFill>
                            <a:srgbClr val="002060"/>
                          </a:solidFill>
                          <a:latin typeface="Times New Roman"/>
                          <a:cs typeface="Times New Roman"/>
                        </a:rPr>
                        <a:t> </a:t>
                      </a:r>
                      <a:r>
                        <a:rPr sz="1000" spc="-25" dirty="0">
                          <a:solidFill>
                            <a:srgbClr val="002060"/>
                          </a:solidFill>
                          <a:latin typeface="Times New Roman"/>
                          <a:cs typeface="Times New Roman"/>
                        </a:rPr>
                        <a:t>in</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spc="-10" dirty="0">
                          <a:solidFill>
                            <a:srgbClr val="002060"/>
                          </a:solidFill>
                          <a:latin typeface="Times New Roman"/>
                          <a:cs typeface="Times New Roman"/>
                        </a:rPr>
                        <a:t>partecipazione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spc="-10" dirty="0">
                          <a:solidFill>
                            <a:srgbClr val="002060"/>
                          </a:solidFill>
                          <a:latin typeface="Times New Roman"/>
                          <a:cs typeface="Times New Roman"/>
                        </a:rPr>
                        <a:t>partecipazione</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dirty="0">
                          <a:solidFill>
                            <a:srgbClr val="002060"/>
                          </a:solidFill>
                          <a:latin typeface="Times New Roman"/>
                          <a:cs typeface="Times New Roman"/>
                        </a:rPr>
                        <a:t>partecipazione</a:t>
                      </a:r>
                      <a:r>
                        <a:rPr sz="1000" spc="-50" dirty="0">
                          <a:solidFill>
                            <a:srgbClr val="002060"/>
                          </a:solidFill>
                          <a:latin typeface="Times New Roman"/>
                          <a:cs typeface="Times New Roman"/>
                        </a:rPr>
                        <a:t> </a:t>
                      </a:r>
                      <a:r>
                        <a:rPr sz="1000" spc="-25" dirty="0">
                          <a:solidFill>
                            <a:srgbClr val="002060"/>
                          </a:solidFill>
                          <a:latin typeface="Times New Roman"/>
                          <a:cs typeface="Times New Roman"/>
                        </a:rPr>
                        <a:t>nel</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partecipazione</a:t>
                      </a:r>
                      <a:r>
                        <a:rPr sz="1000" spc="-40" dirty="0">
                          <a:solidFill>
                            <a:srgbClr val="002060"/>
                          </a:solidFill>
                          <a:latin typeface="Times New Roman"/>
                          <a:cs typeface="Times New Roman"/>
                        </a:rPr>
                        <a:t> </a:t>
                      </a:r>
                      <a:r>
                        <a:rPr sz="1000" spc="-10" dirty="0">
                          <a:solidFill>
                            <a:srgbClr val="002060"/>
                          </a:solidFill>
                          <a:latin typeface="Times New Roman"/>
                          <a:cs typeface="Times New Roman"/>
                        </a:rPr>
                        <a:t>costante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partecipazione</a:t>
                      </a:r>
                      <a:r>
                        <a:rPr sz="1000" spc="-40" dirty="0">
                          <a:solidFill>
                            <a:srgbClr val="002060"/>
                          </a:solidFill>
                          <a:latin typeface="Times New Roman"/>
                          <a:cs typeface="Times New Roman"/>
                        </a:rPr>
                        <a:t> </a:t>
                      </a:r>
                      <a:r>
                        <a:rPr sz="1000" spc="-10" dirty="0">
                          <a:solidFill>
                            <a:srgbClr val="002060"/>
                          </a:solidFill>
                          <a:latin typeface="Times New Roman"/>
                          <a:cs typeface="Times New Roman"/>
                        </a:rPr>
                        <a:t>assidua,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04"/>
                  </a:ext>
                </a:extLst>
              </a:tr>
              <a:tr h="190730">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maniera</a:t>
                      </a:r>
                      <a:r>
                        <a:rPr sz="1000" spc="-35" dirty="0">
                          <a:solidFill>
                            <a:srgbClr val="002060"/>
                          </a:solidFill>
                          <a:latin typeface="Times New Roman"/>
                          <a:cs typeface="Times New Roman"/>
                        </a:rPr>
                        <a:t> </a:t>
                      </a:r>
                      <a:r>
                        <a:rPr sz="1000" dirty="0">
                          <a:solidFill>
                            <a:srgbClr val="002060"/>
                          </a:solidFill>
                          <a:latin typeface="Times New Roman"/>
                          <a:cs typeface="Times New Roman"/>
                        </a:rPr>
                        <a:t>saltuaria,</a:t>
                      </a:r>
                      <a:r>
                        <a:rPr sz="1000" spc="-30" dirty="0">
                          <a:solidFill>
                            <a:srgbClr val="002060"/>
                          </a:solidFill>
                          <a:latin typeface="Times New Roman"/>
                          <a:cs typeface="Times New Roman"/>
                        </a:rPr>
                        <a:t> </a:t>
                      </a:r>
                      <a:r>
                        <a:rPr sz="1000" dirty="0">
                          <a:solidFill>
                            <a:srgbClr val="002060"/>
                          </a:solidFill>
                          <a:latin typeface="Times New Roman"/>
                          <a:cs typeface="Times New Roman"/>
                        </a:rPr>
                        <a:t>selettiva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dirty="0">
                          <a:solidFill>
                            <a:srgbClr val="002060"/>
                          </a:solidFill>
                          <a:latin typeface="Times New Roman"/>
                          <a:cs typeface="Times New Roman"/>
                        </a:rPr>
                        <a:t>discontinua</a:t>
                      </a:r>
                      <a:r>
                        <a:rPr sz="1000" spc="-35"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dirty="0">
                          <a:solidFill>
                            <a:srgbClr val="002060"/>
                          </a:solidFill>
                          <a:latin typeface="Times New Roman"/>
                          <a:cs typeface="Times New Roman"/>
                        </a:rPr>
                        <a:t>generalmente</a:t>
                      </a:r>
                      <a:r>
                        <a:rPr sz="1000" spc="-30" dirty="0">
                          <a:solidFill>
                            <a:srgbClr val="002060"/>
                          </a:solidFill>
                          <a:latin typeface="Times New Roman"/>
                          <a:cs typeface="Times New Roman"/>
                        </a:rPr>
                        <a:t> </a:t>
                      </a:r>
                      <a:r>
                        <a:rPr sz="1000" spc="-10" dirty="0">
                          <a:solidFill>
                            <a:srgbClr val="002060"/>
                          </a:solidFill>
                          <a:latin typeface="Times New Roman"/>
                          <a:cs typeface="Times New Roman"/>
                        </a:rPr>
                        <a:t>costante.</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dirty="0">
                          <a:solidFill>
                            <a:srgbClr val="002060"/>
                          </a:solidFill>
                          <a:latin typeface="Times New Roman"/>
                          <a:cs typeface="Times New Roman"/>
                        </a:rPr>
                        <a:t>complesso</a:t>
                      </a:r>
                      <a:r>
                        <a:rPr sz="1000" spc="-40" dirty="0">
                          <a:solidFill>
                            <a:srgbClr val="002060"/>
                          </a:solidFill>
                          <a:latin typeface="Times New Roman"/>
                          <a:cs typeface="Times New Roman"/>
                        </a:rPr>
                        <a:t> </a:t>
                      </a:r>
                      <a:r>
                        <a:rPr sz="1000" spc="-10" dirty="0">
                          <a:solidFill>
                            <a:srgbClr val="002060"/>
                          </a:solidFill>
                          <a:latin typeface="Times New Roman"/>
                          <a:cs typeface="Times New Roman"/>
                        </a:rPr>
                        <a:t>regolare.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e</a:t>
                      </a:r>
                      <a:r>
                        <a:rPr sz="1000" spc="-20" dirty="0">
                          <a:solidFill>
                            <a:srgbClr val="002060"/>
                          </a:solidFill>
                          <a:latin typeface="Times New Roman"/>
                          <a:cs typeface="Times New Roman"/>
                        </a:rPr>
                        <a:t> </a:t>
                      </a:r>
                      <a:r>
                        <a:rPr sz="1000" dirty="0">
                          <a:solidFill>
                            <a:srgbClr val="002060"/>
                          </a:solidFill>
                          <a:latin typeface="Times New Roman"/>
                          <a:cs typeface="Times New Roman"/>
                        </a:rPr>
                        <a:t>regolare.</a:t>
                      </a:r>
                      <a:r>
                        <a:rPr sz="1000" spc="-20" dirty="0">
                          <a:solidFill>
                            <a:srgbClr val="002060"/>
                          </a:solidFill>
                          <a:latin typeface="Times New Roman"/>
                          <a:cs typeface="Times New Roman"/>
                        </a:rPr>
                        <a:t> </a:t>
                      </a:r>
                      <a:r>
                        <a:rPr sz="1000" spc="-10" dirty="0">
                          <a:solidFill>
                            <a:srgbClr val="002060"/>
                          </a:solidFill>
                          <a:latin typeface="Times New Roman"/>
                          <a:cs typeface="Times New Roman"/>
                        </a:rPr>
                        <a:t>Puntualità,</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attiva</a:t>
                      </a:r>
                      <a:r>
                        <a:rPr sz="1000" spc="-15" dirty="0">
                          <a:solidFill>
                            <a:srgbClr val="002060"/>
                          </a:solidFill>
                          <a:latin typeface="Times New Roman"/>
                          <a:cs typeface="Times New Roman"/>
                        </a:rPr>
                        <a:t> </a:t>
                      </a:r>
                      <a:r>
                        <a:rPr sz="1000" dirty="0">
                          <a:solidFill>
                            <a:srgbClr val="002060"/>
                          </a:solidFill>
                          <a:latin typeface="Times New Roman"/>
                          <a:cs typeface="Times New Roman"/>
                        </a:rPr>
                        <a:t>e</a:t>
                      </a:r>
                      <a:r>
                        <a:rPr sz="1000" spc="-15" dirty="0">
                          <a:solidFill>
                            <a:srgbClr val="002060"/>
                          </a:solidFill>
                          <a:latin typeface="Times New Roman"/>
                          <a:cs typeface="Times New Roman"/>
                        </a:rPr>
                        <a:t> </a:t>
                      </a:r>
                      <a:r>
                        <a:rPr sz="1000" spc="-10" dirty="0">
                          <a:solidFill>
                            <a:srgbClr val="002060"/>
                          </a:solidFill>
                          <a:latin typeface="Times New Roman"/>
                          <a:cs typeface="Times New Roman"/>
                        </a:rPr>
                        <a:t>costruttiva.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05"/>
                  </a:ext>
                </a:extLst>
              </a:tr>
              <a:tr h="192180">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superficiale.</a:t>
                      </a:r>
                      <a:r>
                        <a:rPr sz="1000" spc="-30" dirty="0">
                          <a:solidFill>
                            <a:srgbClr val="002060"/>
                          </a:solidFill>
                          <a:latin typeface="Times New Roman"/>
                          <a:cs typeface="Times New Roman"/>
                        </a:rPr>
                        <a:t> </a:t>
                      </a:r>
                      <a:r>
                        <a:rPr sz="1000" dirty="0">
                          <a:solidFill>
                            <a:srgbClr val="002060"/>
                          </a:solidFill>
                          <a:latin typeface="Times New Roman"/>
                          <a:cs typeface="Times New Roman"/>
                        </a:rPr>
                        <a:t>Nessuna</a:t>
                      </a:r>
                      <a:r>
                        <a:rPr sz="1000" spc="-35" dirty="0">
                          <a:solidFill>
                            <a:srgbClr val="002060"/>
                          </a:solidFill>
                          <a:latin typeface="Times New Roman"/>
                          <a:cs typeface="Times New Roman"/>
                        </a:rPr>
                        <a:t> </a:t>
                      </a:r>
                      <a:r>
                        <a:rPr sz="1000" spc="-10" dirty="0">
                          <a:solidFill>
                            <a:srgbClr val="002060"/>
                          </a:solidFill>
                          <a:latin typeface="Times New Roman"/>
                          <a:cs typeface="Times New Roman"/>
                        </a:rPr>
                        <a:t>riconsegna</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spc="-10" dirty="0">
                          <a:solidFill>
                            <a:srgbClr val="002060"/>
                          </a:solidFill>
                          <a:latin typeface="Times New Roman"/>
                          <a:cs typeface="Times New Roman"/>
                        </a:rPr>
                        <a:t>selettiva.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dirty="0">
                          <a:solidFill>
                            <a:srgbClr val="002060"/>
                          </a:solidFill>
                          <a:latin typeface="Times New Roman"/>
                          <a:cs typeface="Times New Roman"/>
                        </a:rPr>
                        <a:t>Rispetto</a:t>
                      </a:r>
                      <a:r>
                        <a:rPr sz="1000" spc="-20" dirty="0">
                          <a:solidFill>
                            <a:srgbClr val="002060"/>
                          </a:solidFill>
                          <a:latin typeface="Times New Roman"/>
                          <a:cs typeface="Times New Roman"/>
                        </a:rPr>
                        <a:t> </a:t>
                      </a:r>
                      <a:r>
                        <a:rPr sz="1000" dirty="0">
                          <a:solidFill>
                            <a:srgbClr val="002060"/>
                          </a:solidFill>
                          <a:latin typeface="Times New Roman"/>
                          <a:cs typeface="Times New Roman"/>
                        </a:rPr>
                        <a:t>e</a:t>
                      </a:r>
                      <a:r>
                        <a:rPr sz="1000" spc="-20" dirty="0">
                          <a:solidFill>
                            <a:srgbClr val="002060"/>
                          </a:solidFill>
                          <a:latin typeface="Times New Roman"/>
                          <a:cs typeface="Times New Roman"/>
                        </a:rPr>
                        <a:t> </a:t>
                      </a:r>
                      <a:r>
                        <a:rPr sz="1000" spc="-10" dirty="0">
                          <a:solidFill>
                            <a:srgbClr val="002060"/>
                          </a:solidFill>
                          <a:latin typeface="Times New Roman"/>
                          <a:cs typeface="Times New Roman"/>
                        </a:rPr>
                        <a:t>autonomia</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spc="-10" dirty="0">
                          <a:solidFill>
                            <a:srgbClr val="002060"/>
                          </a:solidFill>
                          <a:latin typeface="Times New Roman"/>
                          <a:cs typeface="Times New Roman"/>
                        </a:rPr>
                        <a:t>Puntualità,</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accuratezza,</a:t>
                      </a:r>
                      <a:r>
                        <a:rPr sz="1000" spc="-45" dirty="0">
                          <a:solidFill>
                            <a:srgbClr val="002060"/>
                          </a:solidFill>
                          <a:latin typeface="Times New Roman"/>
                          <a:cs typeface="Times New Roman"/>
                        </a:rPr>
                        <a:t> </a:t>
                      </a:r>
                      <a:r>
                        <a:rPr sz="1000" spc="-10" dirty="0">
                          <a:solidFill>
                            <a:srgbClr val="002060"/>
                          </a:solidFill>
                          <a:latin typeface="Times New Roman"/>
                          <a:cs typeface="Times New Roman"/>
                        </a:rPr>
                        <a:t>autonomia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Puntualità,</a:t>
                      </a:r>
                      <a:r>
                        <a:rPr sz="1000" spc="-40" dirty="0">
                          <a:solidFill>
                            <a:srgbClr val="002060"/>
                          </a:solidFill>
                          <a:latin typeface="Times New Roman"/>
                          <a:cs typeface="Times New Roman"/>
                        </a:rPr>
                        <a:t> </a:t>
                      </a:r>
                      <a:r>
                        <a:rPr sz="1000" spc="-10" dirty="0">
                          <a:solidFill>
                            <a:srgbClr val="002060"/>
                          </a:solidFill>
                          <a:latin typeface="Times New Roman"/>
                          <a:cs typeface="Times New Roman"/>
                        </a:rPr>
                        <a:t>accuratezza,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06"/>
                  </a:ext>
                </a:extLst>
              </a:tr>
              <a:tr h="182753">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60"/>
                        </a:lnSpc>
                      </a:pPr>
                      <a:r>
                        <a:rPr sz="1000" dirty="0">
                          <a:solidFill>
                            <a:srgbClr val="002060"/>
                          </a:solidFill>
                          <a:latin typeface="Times New Roman"/>
                          <a:cs typeface="Times New Roman"/>
                        </a:rPr>
                        <a:t>oppure</a:t>
                      </a:r>
                      <a:r>
                        <a:rPr sz="1000" spc="200" dirty="0">
                          <a:solidFill>
                            <a:srgbClr val="002060"/>
                          </a:solidFill>
                          <a:latin typeface="Times New Roman"/>
                          <a:cs typeface="Times New Roman"/>
                        </a:rPr>
                        <a:t> </a:t>
                      </a:r>
                      <a:r>
                        <a:rPr sz="1000" dirty="0">
                          <a:solidFill>
                            <a:srgbClr val="002060"/>
                          </a:solidFill>
                          <a:latin typeface="Times New Roman"/>
                          <a:cs typeface="Times New Roman"/>
                        </a:rPr>
                        <a:t>occasionale</a:t>
                      </a:r>
                      <a:r>
                        <a:rPr sz="1000" spc="-20" dirty="0">
                          <a:solidFill>
                            <a:srgbClr val="002060"/>
                          </a:solidFill>
                          <a:latin typeface="Times New Roman"/>
                          <a:cs typeface="Times New Roman"/>
                        </a:rPr>
                        <a:t> </a:t>
                      </a:r>
                      <a:r>
                        <a:rPr sz="1000" dirty="0">
                          <a:solidFill>
                            <a:srgbClr val="002060"/>
                          </a:solidFill>
                          <a:latin typeface="Times New Roman"/>
                          <a:cs typeface="Times New Roman"/>
                        </a:rPr>
                        <a:t>consegna</a:t>
                      </a:r>
                      <a:r>
                        <a:rPr sz="1000" spc="-35" dirty="0">
                          <a:solidFill>
                            <a:srgbClr val="002060"/>
                          </a:solidFill>
                          <a:latin typeface="Times New Roman"/>
                          <a:cs typeface="Times New Roman"/>
                        </a:rPr>
                        <a:t> </a:t>
                      </a:r>
                      <a:r>
                        <a:rPr sz="1000" spc="-25" dirty="0">
                          <a:solidFill>
                            <a:srgbClr val="002060"/>
                          </a:solidFill>
                          <a:latin typeface="Times New Roman"/>
                          <a:cs typeface="Times New Roman"/>
                        </a:rPr>
                        <a:t>dei</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60"/>
                        </a:lnSpc>
                      </a:pPr>
                      <a:r>
                        <a:rPr sz="1000" dirty="0">
                          <a:solidFill>
                            <a:srgbClr val="002060"/>
                          </a:solidFill>
                          <a:latin typeface="Times New Roman"/>
                          <a:cs typeface="Times New Roman"/>
                        </a:rPr>
                        <a:t>Differimento</a:t>
                      </a:r>
                      <a:r>
                        <a:rPr sz="1000" spc="-40" dirty="0">
                          <a:solidFill>
                            <a:srgbClr val="002060"/>
                          </a:solidFill>
                          <a:latin typeface="Times New Roman"/>
                          <a:cs typeface="Times New Roman"/>
                        </a:rPr>
                        <a:t> </a:t>
                      </a:r>
                      <a:r>
                        <a:rPr sz="1000" spc="-10" dirty="0">
                          <a:solidFill>
                            <a:srgbClr val="002060"/>
                          </a:solidFill>
                          <a:latin typeface="Times New Roman"/>
                          <a:cs typeface="Times New Roman"/>
                        </a:rPr>
                        <a:t>nella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60"/>
                        </a:lnSpc>
                      </a:pPr>
                      <a:r>
                        <a:rPr sz="1000" dirty="0">
                          <a:solidFill>
                            <a:srgbClr val="002060"/>
                          </a:solidFill>
                          <a:latin typeface="Times New Roman"/>
                          <a:cs typeface="Times New Roman"/>
                        </a:rPr>
                        <a:t>nella</a:t>
                      </a:r>
                      <a:r>
                        <a:rPr sz="1000" spc="-20" dirty="0">
                          <a:solidFill>
                            <a:srgbClr val="002060"/>
                          </a:solidFill>
                          <a:latin typeface="Times New Roman"/>
                          <a:cs typeface="Times New Roman"/>
                        </a:rPr>
                        <a:t> </a:t>
                      </a:r>
                      <a:r>
                        <a:rPr sz="1000" dirty="0">
                          <a:solidFill>
                            <a:srgbClr val="002060"/>
                          </a:solidFill>
                          <a:latin typeface="Times New Roman"/>
                          <a:cs typeface="Times New Roman"/>
                        </a:rPr>
                        <a:t>consegna</a:t>
                      </a:r>
                      <a:r>
                        <a:rPr sz="1000" spc="-30" dirty="0">
                          <a:solidFill>
                            <a:srgbClr val="002060"/>
                          </a:solidFill>
                          <a:latin typeface="Times New Roman"/>
                          <a:cs typeface="Times New Roman"/>
                        </a:rPr>
                        <a:t> </a:t>
                      </a:r>
                      <a:r>
                        <a:rPr sz="1000" spc="-25" dirty="0">
                          <a:solidFill>
                            <a:srgbClr val="002060"/>
                          </a:solidFill>
                          <a:latin typeface="Times New Roman"/>
                          <a:cs typeface="Times New Roman"/>
                        </a:rPr>
                        <a:t>dei</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60"/>
                        </a:lnSpc>
                      </a:pPr>
                      <a:r>
                        <a:rPr sz="1000" dirty="0">
                          <a:solidFill>
                            <a:srgbClr val="002060"/>
                          </a:solidFill>
                          <a:latin typeface="Times New Roman"/>
                          <a:cs typeface="Times New Roman"/>
                        </a:rPr>
                        <a:t>autonomia</a:t>
                      </a:r>
                      <a:r>
                        <a:rPr sz="1000" spc="-3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60"/>
                        </a:lnSpc>
                      </a:pPr>
                      <a:r>
                        <a:rPr sz="1000" dirty="0">
                          <a:solidFill>
                            <a:srgbClr val="002060"/>
                          </a:solidFill>
                          <a:latin typeface="Times New Roman"/>
                          <a:cs typeface="Times New Roman"/>
                        </a:rPr>
                        <a:t>e</a:t>
                      </a:r>
                      <a:r>
                        <a:rPr sz="1000" spc="-25" dirty="0">
                          <a:solidFill>
                            <a:srgbClr val="002060"/>
                          </a:solidFill>
                          <a:latin typeface="Times New Roman"/>
                          <a:cs typeface="Times New Roman"/>
                        </a:rPr>
                        <a:t> </a:t>
                      </a:r>
                      <a:r>
                        <a:rPr sz="1000" dirty="0">
                          <a:solidFill>
                            <a:srgbClr val="002060"/>
                          </a:solidFill>
                          <a:latin typeface="Times New Roman"/>
                          <a:cs typeface="Times New Roman"/>
                        </a:rPr>
                        <a:t>completezza</a:t>
                      </a:r>
                      <a:r>
                        <a:rPr sz="1000" spc="-20" dirty="0">
                          <a:solidFill>
                            <a:srgbClr val="002060"/>
                          </a:solidFill>
                          <a:latin typeface="Times New Roman"/>
                          <a:cs typeface="Times New Roman"/>
                        </a:rPr>
                        <a:t> </a:t>
                      </a:r>
                      <a:r>
                        <a:rPr sz="1000" spc="-25" dirty="0">
                          <a:solidFill>
                            <a:srgbClr val="002060"/>
                          </a:solidFill>
                          <a:latin typeface="Times New Roman"/>
                          <a:cs typeface="Times New Roman"/>
                        </a:rPr>
                        <a:t>dei</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60"/>
                        </a:lnSpc>
                      </a:pPr>
                      <a:r>
                        <a:rPr sz="1000" dirty="0">
                          <a:solidFill>
                            <a:srgbClr val="002060"/>
                          </a:solidFill>
                          <a:latin typeface="Times New Roman"/>
                          <a:cs typeface="Times New Roman"/>
                        </a:rPr>
                        <a:t>precisione,</a:t>
                      </a:r>
                      <a:r>
                        <a:rPr sz="1000" spc="-35" dirty="0">
                          <a:solidFill>
                            <a:srgbClr val="002060"/>
                          </a:solidFill>
                          <a:latin typeface="Times New Roman"/>
                          <a:cs typeface="Times New Roman"/>
                        </a:rPr>
                        <a:t> </a:t>
                      </a:r>
                      <a:r>
                        <a:rPr sz="1000" dirty="0">
                          <a:solidFill>
                            <a:srgbClr val="002060"/>
                          </a:solidFill>
                          <a:latin typeface="Times New Roman"/>
                          <a:cs typeface="Times New Roman"/>
                        </a:rPr>
                        <a:t>autonomia</a:t>
                      </a:r>
                      <a:r>
                        <a:rPr sz="1000" spc="-40" dirty="0">
                          <a:solidFill>
                            <a:srgbClr val="002060"/>
                          </a:solidFill>
                          <a:latin typeface="Times New Roman"/>
                          <a:cs typeface="Times New Roman"/>
                        </a:rPr>
                        <a:t> </a:t>
                      </a:r>
                      <a:r>
                        <a:rPr sz="1000" spc="-50" dirty="0">
                          <a:solidFill>
                            <a:srgbClr val="002060"/>
                          </a:solidFill>
                          <a:latin typeface="Times New Roman"/>
                          <a:cs typeface="Times New Roman"/>
                        </a:rPr>
                        <a: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07"/>
                  </a:ext>
                </a:extLst>
              </a:tr>
              <a:tr h="207410">
                <a:tc>
                  <a:txBody>
                    <a:bodyPr/>
                    <a:lstStyle/>
                    <a:p>
                      <a:pPr algn="ctr">
                        <a:lnSpc>
                          <a:spcPts val="1335"/>
                        </a:lnSpc>
                      </a:pPr>
                      <a:r>
                        <a:rPr sz="1200" b="1" spc="-10" dirty="0">
                          <a:solidFill>
                            <a:srgbClr val="002060"/>
                          </a:solidFill>
                          <a:latin typeface="Times New Roman"/>
                          <a:cs typeface="Times New Roman"/>
                        </a:rPr>
                        <a:t>DESCRITTORE</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ct val="100000"/>
                        </a:lnSpc>
                        <a:spcBef>
                          <a:spcPts val="60"/>
                        </a:spcBef>
                      </a:pPr>
                      <a:r>
                        <a:rPr sz="1000" dirty="0">
                          <a:solidFill>
                            <a:srgbClr val="002060"/>
                          </a:solidFill>
                          <a:latin typeface="Times New Roman"/>
                          <a:cs typeface="Times New Roman"/>
                        </a:rPr>
                        <a:t>lavori</a:t>
                      </a:r>
                      <a:r>
                        <a:rPr sz="1000" spc="-25" dirty="0">
                          <a:solidFill>
                            <a:srgbClr val="002060"/>
                          </a:solidFill>
                          <a:latin typeface="Times New Roman"/>
                          <a:cs typeface="Times New Roman"/>
                        </a:rPr>
                        <a:t> </a:t>
                      </a:r>
                      <a:r>
                        <a:rPr sz="1000" dirty="0">
                          <a:solidFill>
                            <a:srgbClr val="002060"/>
                          </a:solidFill>
                          <a:latin typeface="Times New Roman"/>
                          <a:cs typeface="Times New Roman"/>
                        </a:rPr>
                        <a:t>assegnati</a:t>
                      </a:r>
                      <a:r>
                        <a:rPr sz="1000" spc="-20" dirty="0">
                          <a:solidFill>
                            <a:srgbClr val="002060"/>
                          </a:solidFill>
                          <a:latin typeface="Times New Roman"/>
                          <a:cs typeface="Times New Roman"/>
                        </a:rPr>
                        <a:t> </a:t>
                      </a:r>
                      <a:r>
                        <a:rPr sz="1000" dirty="0">
                          <a:solidFill>
                            <a:srgbClr val="002060"/>
                          </a:solidFill>
                          <a:latin typeface="Times New Roman"/>
                          <a:cs typeface="Times New Roman"/>
                        </a:rPr>
                        <a:t>o</a:t>
                      </a:r>
                      <a:r>
                        <a:rPr sz="1000" spc="-10" dirty="0">
                          <a:solidFill>
                            <a:srgbClr val="002060"/>
                          </a:solidFill>
                          <a:latin typeface="Times New Roman"/>
                          <a:cs typeface="Times New Roman"/>
                        </a:rPr>
                        <a:t> consegna</a:t>
                      </a:r>
                      <a:endParaRPr sz="1000" dirty="0">
                        <a:solidFill>
                          <a:srgbClr val="002060"/>
                        </a:solidFill>
                        <a:latin typeface="Times New Roman"/>
                        <a:cs typeface="Times New Roman"/>
                      </a:endParaRPr>
                    </a:p>
                  </a:txBody>
                  <a:tcPr marL="0" marR="0" marT="7614"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ct val="100000"/>
                        </a:lnSpc>
                        <a:spcBef>
                          <a:spcPts val="60"/>
                        </a:spcBef>
                      </a:pPr>
                      <a:r>
                        <a:rPr sz="1000" dirty="0">
                          <a:solidFill>
                            <a:srgbClr val="002060"/>
                          </a:solidFill>
                          <a:latin typeface="Times New Roman"/>
                          <a:cs typeface="Times New Roman"/>
                        </a:rPr>
                        <a:t>consegna</a:t>
                      </a:r>
                      <a:r>
                        <a:rPr sz="1000" spc="-15" dirty="0">
                          <a:solidFill>
                            <a:srgbClr val="002060"/>
                          </a:solidFill>
                          <a:latin typeface="Times New Roman"/>
                          <a:cs typeface="Times New Roman"/>
                        </a:rPr>
                        <a:t> </a:t>
                      </a:r>
                      <a:r>
                        <a:rPr sz="1000" dirty="0">
                          <a:solidFill>
                            <a:srgbClr val="002060"/>
                          </a:solidFill>
                          <a:latin typeface="Times New Roman"/>
                          <a:cs typeface="Times New Roman"/>
                        </a:rPr>
                        <a:t>dei</a:t>
                      </a:r>
                      <a:r>
                        <a:rPr sz="1000" spc="-15" dirty="0">
                          <a:solidFill>
                            <a:srgbClr val="002060"/>
                          </a:solidFill>
                          <a:latin typeface="Times New Roman"/>
                          <a:cs typeface="Times New Roman"/>
                        </a:rPr>
                        <a:t> </a:t>
                      </a:r>
                      <a:r>
                        <a:rPr sz="1000" spc="-10" dirty="0">
                          <a:solidFill>
                            <a:srgbClr val="002060"/>
                          </a:solidFill>
                          <a:latin typeface="Times New Roman"/>
                          <a:cs typeface="Times New Roman"/>
                        </a:rPr>
                        <a:t>lavori</a:t>
                      </a:r>
                      <a:endParaRPr sz="1000">
                        <a:solidFill>
                          <a:srgbClr val="002060"/>
                        </a:solidFill>
                        <a:latin typeface="Times New Roman"/>
                        <a:cs typeface="Times New Roman"/>
                      </a:endParaRPr>
                    </a:p>
                  </a:txBody>
                  <a:tcPr marL="0" marR="0" marT="7614"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ct val="100000"/>
                        </a:lnSpc>
                        <a:spcBef>
                          <a:spcPts val="60"/>
                        </a:spcBef>
                      </a:pPr>
                      <a:r>
                        <a:rPr sz="1000" dirty="0">
                          <a:solidFill>
                            <a:srgbClr val="002060"/>
                          </a:solidFill>
                          <a:latin typeface="Times New Roman"/>
                          <a:cs typeface="Times New Roman"/>
                        </a:rPr>
                        <a:t>lavori</a:t>
                      </a:r>
                      <a:r>
                        <a:rPr sz="1000" spc="-20" dirty="0">
                          <a:solidFill>
                            <a:srgbClr val="002060"/>
                          </a:solidFill>
                          <a:latin typeface="Times New Roman"/>
                          <a:cs typeface="Times New Roman"/>
                        </a:rPr>
                        <a:t> </a:t>
                      </a:r>
                      <a:r>
                        <a:rPr sz="1000" spc="-10" dirty="0">
                          <a:solidFill>
                            <a:srgbClr val="002060"/>
                          </a:solidFill>
                          <a:latin typeface="Times New Roman"/>
                          <a:cs typeface="Times New Roman"/>
                        </a:rPr>
                        <a:t>assegnati.</a:t>
                      </a:r>
                      <a:endParaRPr sz="1000" dirty="0">
                        <a:solidFill>
                          <a:srgbClr val="002060"/>
                        </a:solidFill>
                        <a:latin typeface="Times New Roman"/>
                        <a:cs typeface="Times New Roman"/>
                      </a:endParaRPr>
                    </a:p>
                  </a:txBody>
                  <a:tcPr marL="0" marR="0" marT="7614"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ct val="100000"/>
                        </a:lnSpc>
                        <a:spcBef>
                          <a:spcPts val="60"/>
                        </a:spcBef>
                      </a:pPr>
                      <a:r>
                        <a:rPr sz="1000" dirty="0">
                          <a:solidFill>
                            <a:srgbClr val="002060"/>
                          </a:solidFill>
                          <a:latin typeface="Times New Roman"/>
                          <a:cs typeface="Times New Roman"/>
                        </a:rPr>
                        <a:t>completezza</a:t>
                      </a:r>
                      <a:r>
                        <a:rPr sz="1000" spc="-40" dirty="0">
                          <a:solidFill>
                            <a:srgbClr val="002060"/>
                          </a:solidFill>
                          <a:latin typeface="Times New Roman"/>
                          <a:cs typeface="Times New Roman"/>
                        </a:rPr>
                        <a:t> </a:t>
                      </a:r>
                      <a:r>
                        <a:rPr sz="1000" spc="-25" dirty="0">
                          <a:solidFill>
                            <a:srgbClr val="002060"/>
                          </a:solidFill>
                          <a:latin typeface="Times New Roman"/>
                          <a:cs typeface="Times New Roman"/>
                        </a:rPr>
                        <a:t>dei</a:t>
                      </a:r>
                      <a:endParaRPr sz="1000">
                        <a:solidFill>
                          <a:srgbClr val="002060"/>
                        </a:solidFill>
                        <a:latin typeface="Times New Roman"/>
                        <a:cs typeface="Times New Roman"/>
                      </a:endParaRPr>
                    </a:p>
                  </a:txBody>
                  <a:tcPr marL="0" marR="0" marT="7614"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ct val="100000"/>
                        </a:lnSpc>
                        <a:spcBef>
                          <a:spcPts val="60"/>
                        </a:spcBef>
                      </a:pPr>
                      <a:r>
                        <a:rPr sz="1000" dirty="0">
                          <a:solidFill>
                            <a:srgbClr val="002060"/>
                          </a:solidFill>
                          <a:latin typeface="Times New Roman"/>
                          <a:cs typeface="Times New Roman"/>
                        </a:rPr>
                        <a:t>lavori</a:t>
                      </a:r>
                      <a:r>
                        <a:rPr sz="1000" spc="-20" dirty="0">
                          <a:solidFill>
                            <a:srgbClr val="002060"/>
                          </a:solidFill>
                          <a:latin typeface="Times New Roman"/>
                          <a:cs typeface="Times New Roman"/>
                        </a:rPr>
                        <a:t> </a:t>
                      </a:r>
                      <a:r>
                        <a:rPr sz="1000" spc="-10" dirty="0">
                          <a:solidFill>
                            <a:srgbClr val="002060"/>
                          </a:solidFill>
                          <a:latin typeface="Times New Roman"/>
                          <a:cs typeface="Times New Roman"/>
                        </a:rPr>
                        <a:t>assegnati.</a:t>
                      </a:r>
                      <a:endParaRPr sz="1000">
                        <a:solidFill>
                          <a:srgbClr val="002060"/>
                        </a:solidFill>
                        <a:latin typeface="Times New Roman"/>
                        <a:cs typeface="Times New Roman"/>
                      </a:endParaRPr>
                    </a:p>
                  </a:txBody>
                  <a:tcPr marL="0" marR="0" marT="7614"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ct val="100000"/>
                        </a:lnSpc>
                        <a:spcBef>
                          <a:spcPts val="60"/>
                        </a:spcBef>
                      </a:pPr>
                      <a:r>
                        <a:rPr sz="1000" dirty="0">
                          <a:solidFill>
                            <a:srgbClr val="002060"/>
                          </a:solidFill>
                          <a:latin typeface="Times New Roman"/>
                          <a:cs typeface="Times New Roman"/>
                        </a:rPr>
                        <a:t>completezza</a:t>
                      </a:r>
                      <a:r>
                        <a:rPr sz="1000" spc="-25" dirty="0">
                          <a:solidFill>
                            <a:srgbClr val="002060"/>
                          </a:solidFill>
                          <a:latin typeface="Times New Roman"/>
                          <a:cs typeface="Times New Roman"/>
                        </a:rPr>
                        <a:t> </a:t>
                      </a:r>
                      <a:r>
                        <a:rPr sz="1000" dirty="0">
                          <a:solidFill>
                            <a:srgbClr val="002060"/>
                          </a:solidFill>
                          <a:latin typeface="Times New Roman"/>
                          <a:cs typeface="Times New Roman"/>
                        </a:rPr>
                        <a:t>dei</a:t>
                      </a:r>
                      <a:r>
                        <a:rPr sz="1000" spc="-25" dirty="0">
                          <a:solidFill>
                            <a:srgbClr val="002060"/>
                          </a:solidFill>
                          <a:latin typeface="Times New Roman"/>
                          <a:cs typeface="Times New Roman"/>
                        </a:rPr>
                        <a:t> </a:t>
                      </a:r>
                      <a:r>
                        <a:rPr sz="1000" spc="-10" dirty="0">
                          <a:solidFill>
                            <a:srgbClr val="002060"/>
                          </a:solidFill>
                          <a:latin typeface="Times New Roman"/>
                          <a:cs typeface="Times New Roman"/>
                        </a:rPr>
                        <a:t>lavori</a:t>
                      </a:r>
                      <a:endParaRPr sz="1000">
                        <a:solidFill>
                          <a:srgbClr val="002060"/>
                        </a:solidFill>
                        <a:latin typeface="Times New Roman"/>
                        <a:cs typeface="Times New Roman"/>
                      </a:endParaRPr>
                    </a:p>
                  </a:txBody>
                  <a:tcPr marL="0" marR="0" marT="7614"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08"/>
                  </a:ext>
                </a:extLst>
              </a:tr>
              <a:tr h="184203">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50"/>
                        </a:lnSpc>
                      </a:pPr>
                      <a:r>
                        <a:rPr sz="1000" dirty="0">
                          <a:solidFill>
                            <a:srgbClr val="002060"/>
                          </a:solidFill>
                          <a:latin typeface="Times New Roman"/>
                          <a:cs typeface="Times New Roman"/>
                        </a:rPr>
                        <a:t>differita.</a:t>
                      </a:r>
                      <a:r>
                        <a:rPr sz="1000" spc="-35" dirty="0">
                          <a:solidFill>
                            <a:srgbClr val="002060"/>
                          </a:solidFill>
                          <a:latin typeface="Times New Roman"/>
                          <a:cs typeface="Times New Roman"/>
                        </a:rPr>
                        <a:t> </a:t>
                      </a:r>
                      <a:r>
                        <a:rPr sz="1000" dirty="0">
                          <a:solidFill>
                            <a:srgbClr val="002060"/>
                          </a:solidFill>
                          <a:latin typeface="Times New Roman"/>
                          <a:cs typeface="Times New Roman"/>
                        </a:rPr>
                        <a:t>Poca</a:t>
                      </a:r>
                      <a:r>
                        <a:rPr sz="1000" spc="-30" dirty="0">
                          <a:solidFill>
                            <a:srgbClr val="002060"/>
                          </a:solidFill>
                          <a:latin typeface="Times New Roman"/>
                          <a:cs typeface="Times New Roman"/>
                        </a:rPr>
                        <a:t> </a:t>
                      </a:r>
                      <a:r>
                        <a:rPr sz="1000" dirty="0">
                          <a:solidFill>
                            <a:srgbClr val="002060"/>
                          </a:solidFill>
                          <a:latin typeface="Times New Roman"/>
                          <a:cs typeface="Times New Roman"/>
                        </a:rPr>
                        <a:t>accuratezza</a:t>
                      </a:r>
                      <a:r>
                        <a:rPr sz="1000" spc="-35" dirty="0">
                          <a:solidFill>
                            <a:srgbClr val="002060"/>
                          </a:solidFill>
                          <a:latin typeface="Times New Roman"/>
                          <a:cs typeface="Times New Roman"/>
                        </a:rPr>
                        <a:t> </a:t>
                      </a:r>
                      <a:r>
                        <a:rPr sz="1000" spc="-20" dirty="0">
                          <a:solidFill>
                            <a:srgbClr val="002060"/>
                          </a:solidFill>
                          <a:latin typeface="Times New Roman"/>
                          <a:cs typeface="Times New Roman"/>
                        </a:rPr>
                        <a:t>nello</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50"/>
                        </a:lnSpc>
                      </a:pPr>
                      <a:r>
                        <a:rPr sz="1000" dirty="0">
                          <a:solidFill>
                            <a:srgbClr val="002060"/>
                          </a:solidFill>
                          <a:latin typeface="Times New Roman"/>
                          <a:cs typeface="Times New Roman"/>
                        </a:rPr>
                        <a:t>assegnati</a:t>
                      </a:r>
                      <a:r>
                        <a:rPr sz="1000" spc="-20" dirty="0">
                          <a:solidFill>
                            <a:srgbClr val="002060"/>
                          </a:solidFill>
                          <a:latin typeface="Times New Roman"/>
                          <a:cs typeface="Times New Roman"/>
                        </a:rPr>
                        <a:t> </a:t>
                      </a:r>
                      <a:r>
                        <a:rPr sz="1000" dirty="0">
                          <a:solidFill>
                            <a:srgbClr val="002060"/>
                          </a:solidFill>
                          <a:latin typeface="Times New Roman"/>
                          <a:cs typeface="Times New Roman"/>
                        </a:rPr>
                        <a:t>e</a:t>
                      </a:r>
                      <a:r>
                        <a:rPr sz="1000" spc="-20" dirty="0">
                          <a:solidFill>
                            <a:srgbClr val="002060"/>
                          </a:solidFill>
                          <a:latin typeface="Times New Roman"/>
                          <a:cs typeface="Times New Roman"/>
                        </a:rPr>
                        <a:t> poca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50"/>
                        </a:lnSpc>
                      </a:pPr>
                      <a:r>
                        <a:rPr sz="1000" dirty="0">
                          <a:solidFill>
                            <a:srgbClr val="002060"/>
                          </a:solidFill>
                          <a:latin typeface="Times New Roman"/>
                          <a:cs typeface="Times New Roman"/>
                        </a:rPr>
                        <a:t>lavori</a:t>
                      </a:r>
                      <a:r>
                        <a:rPr sz="1000" spc="-20" dirty="0">
                          <a:solidFill>
                            <a:srgbClr val="002060"/>
                          </a:solidFill>
                          <a:latin typeface="Times New Roman"/>
                          <a:cs typeface="Times New Roman"/>
                        </a:rPr>
                        <a:t> </a:t>
                      </a:r>
                      <a:r>
                        <a:rPr sz="1000" spc="-10" dirty="0">
                          <a:solidFill>
                            <a:srgbClr val="002060"/>
                          </a:solidFill>
                          <a:latin typeface="Times New Roman"/>
                          <a:cs typeface="Times New Roman"/>
                        </a:rPr>
                        <a:t>assegnati.</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50"/>
                        </a:lnSpc>
                      </a:pPr>
                      <a:r>
                        <a:rPr sz="1000" spc="-10" dirty="0">
                          <a:solidFill>
                            <a:srgbClr val="002060"/>
                          </a:solidFill>
                          <a:latin typeface="Times New Roman"/>
                          <a:cs typeface="Times New Roman"/>
                        </a:rPr>
                        <a:t>assegnati.</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09"/>
                  </a:ext>
                </a:extLst>
              </a:tr>
              <a:tr h="190730">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svolgimento</a:t>
                      </a:r>
                      <a:r>
                        <a:rPr sz="1000" spc="-25" dirty="0">
                          <a:solidFill>
                            <a:srgbClr val="002060"/>
                          </a:solidFill>
                          <a:latin typeface="Times New Roman"/>
                          <a:cs typeface="Times New Roman"/>
                        </a:rPr>
                        <a:t> </a:t>
                      </a:r>
                      <a:r>
                        <a:rPr sz="1000" dirty="0">
                          <a:solidFill>
                            <a:srgbClr val="002060"/>
                          </a:solidFill>
                          <a:latin typeface="Times New Roman"/>
                          <a:cs typeface="Times New Roman"/>
                        </a:rPr>
                        <a:t>delle</a:t>
                      </a:r>
                      <a:r>
                        <a:rPr sz="1000" spc="-25" dirty="0">
                          <a:solidFill>
                            <a:srgbClr val="002060"/>
                          </a:solidFill>
                          <a:latin typeface="Times New Roman"/>
                          <a:cs typeface="Times New Roman"/>
                        </a:rPr>
                        <a:t> </a:t>
                      </a:r>
                      <a:r>
                        <a:rPr sz="1000" spc="-10" dirty="0">
                          <a:solidFill>
                            <a:srgbClr val="002060"/>
                          </a:solidFill>
                          <a:latin typeface="Times New Roman"/>
                          <a:cs typeface="Times New Roman"/>
                        </a:rPr>
                        <a:t>consegne;</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spc="-10" dirty="0">
                          <a:solidFill>
                            <a:srgbClr val="002060"/>
                          </a:solidFill>
                          <a:latin typeface="Times New Roman"/>
                          <a:cs typeface="Times New Roman"/>
                        </a:rPr>
                        <a:t>autonomia,</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10"/>
                  </a:ext>
                </a:extLst>
              </a:tr>
              <a:tr h="192180">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anche</a:t>
                      </a:r>
                      <a:r>
                        <a:rPr sz="1000" spc="-15" dirty="0">
                          <a:solidFill>
                            <a:srgbClr val="002060"/>
                          </a:solidFill>
                          <a:latin typeface="Times New Roman"/>
                          <a:cs typeface="Times New Roman"/>
                        </a:rPr>
                        <a:t> </a:t>
                      </a:r>
                      <a:r>
                        <a:rPr sz="1000" dirty="0">
                          <a:solidFill>
                            <a:srgbClr val="002060"/>
                          </a:solidFill>
                          <a:latin typeface="Times New Roman"/>
                          <a:cs typeface="Times New Roman"/>
                        </a:rPr>
                        <a:t>se</a:t>
                      </a:r>
                      <a:r>
                        <a:rPr sz="1000" spc="225" dirty="0">
                          <a:solidFill>
                            <a:srgbClr val="002060"/>
                          </a:solidFill>
                          <a:latin typeface="Times New Roman"/>
                          <a:cs typeface="Times New Roman"/>
                        </a:rPr>
                        <a:t> </a:t>
                      </a:r>
                      <a:r>
                        <a:rPr sz="1000" dirty="0">
                          <a:solidFill>
                            <a:srgbClr val="002060"/>
                          </a:solidFill>
                          <a:latin typeface="Times New Roman"/>
                          <a:cs typeface="Times New Roman"/>
                        </a:rPr>
                        <a:t>guidato</a:t>
                      </a:r>
                      <a:r>
                        <a:rPr sz="1000" spc="-10" dirty="0">
                          <a:solidFill>
                            <a:srgbClr val="002060"/>
                          </a:solidFill>
                          <a:latin typeface="Times New Roman"/>
                          <a:cs typeface="Times New Roman"/>
                        </a:rPr>
                        <a:t> dall’insegnante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ts val="1195"/>
                        </a:lnSpc>
                      </a:pPr>
                      <a:r>
                        <a:rPr sz="1000" dirty="0">
                          <a:solidFill>
                            <a:srgbClr val="002060"/>
                          </a:solidFill>
                          <a:latin typeface="Times New Roman"/>
                          <a:cs typeface="Times New Roman"/>
                        </a:rPr>
                        <a:t>necessita</a:t>
                      </a:r>
                      <a:r>
                        <a:rPr sz="1000" spc="-40" dirty="0">
                          <a:solidFill>
                            <a:srgbClr val="002060"/>
                          </a:solidFill>
                          <a:latin typeface="Times New Roman"/>
                          <a:cs typeface="Times New Roman"/>
                        </a:rPr>
                        <a:t> </a:t>
                      </a:r>
                      <a:r>
                        <a:rPr sz="1000" spc="-10" dirty="0">
                          <a:solidFill>
                            <a:srgbClr val="002060"/>
                          </a:solidFill>
                          <a:latin typeface="Times New Roman"/>
                          <a:cs typeface="Times New Roman"/>
                        </a:rPr>
                        <a:t>della</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11"/>
                  </a:ext>
                </a:extLst>
              </a:tr>
              <a:tr h="192180">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6675">
                        <a:lnSpc>
                          <a:spcPct val="100000"/>
                        </a:lnSpc>
                      </a:pPr>
                      <a:r>
                        <a:rPr sz="1000" dirty="0">
                          <a:solidFill>
                            <a:srgbClr val="002060"/>
                          </a:solidFill>
                          <a:latin typeface="Times New Roman"/>
                          <a:cs typeface="Times New Roman"/>
                        </a:rPr>
                        <a:t>presenta</a:t>
                      </a:r>
                      <a:r>
                        <a:rPr sz="1000" spc="-15" dirty="0">
                          <a:solidFill>
                            <a:srgbClr val="002060"/>
                          </a:solidFill>
                          <a:latin typeface="Times New Roman"/>
                          <a:cs typeface="Times New Roman"/>
                        </a:rPr>
                        <a:t> </a:t>
                      </a:r>
                      <a:r>
                        <a:rPr sz="1000" dirty="0">
                          <a:solidFill>
                            <a:srgbClr val="002060"/>
                          </a:solidFill>
                          <a:latin typeface="Times New Roman"/>
                          <a:cs typeface="Times New Roman"/>
                        </a:rPr>
                        <a:t>i</a:t>
                      </a:r>
                      <a:r>
                        <a:rPr sz="1000" spc="-15" dirty="0">
                          <a:solidFill>
                            <a:srgbClr val="002060"/>
                          </a:solidFill>
                          <a:latin typeface="Times New Roman"/>
                          <a:cs typeface="Times New Roman"/>
                        </a:rPr>
                        <a:t> </a:t>
                      </a:r>
                      <a:r>
                        <a:rPr sz="1000" dirty="0">
                          <a:solidFill>
                            <a:srgbClr val="002060"/>
                          </a:solidFill>
                          <a:latin typeface="Times New Roman"/>
                          <a:cs typeface="Times New Roman"/>
                        </a:rPr>
                        <a:t>lavori</a:t>
                      </a:r>
                      <a:r>
                        <a:rPr sz="1000" spc="-20" dirty="0">
                          <a:solidFill>
                            <a:srgbClr val="002060"/>
                          </a:solidFill>
                          <a:latin typeface="Times New Roman"/>
                          <a:cs typeface="Times New Roman"/>
                        </a:rPr>
                        <a:t> </a:t>
                      </a:r>
                      <a:r>
                        <a:rPr sz="1000" dirty="0">
                          <a:solidFill>
                            <a:srgbClr val="002060"/>
                          </a:solidFill>
                          <a:latin typeface="Times New Roman"/>
                          <a:cs typeface="Times New Roman"/>
                        </a:rPr>
                        <a:t>in</a:t>
                      </a:r>
                      <a:r>
                        <a:rPr sz="1000" spc="-15" dirty="0">
                          <a:solidFill>
                            <a:srgbClr val="002060"/>
                          </a:solidFill>
                          <a:latin typeface="Times New Roman"/>
                          <a:cs typeface="Times New Roman"/>
                        </a:rPr>
                        <a:t> </a:t>
                      </a:r>
                      <a:r>
                        <a:rPr sz="1000" spc="-20" dirty="0">
                          <a:solidFill>
                            <a:srgbClr val="002060"/>
                          </a:solidFill>
                          <a:latin typeface="Times New Roman"/>
                          <a:cs typeface="Times New Roman"/>
                        </a:rPr>
                        <a:t>modo</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marL="67945">
                        <a:lnSpc>
                          <a:spcPct val="100000"/>
                        </a:lnSpc>
                      </a:pPr>
                      <a:r>
                        <a:rPr sz="1000" dirty="0">
                          <a:solidFill>
                            <a:srgbClr val="002060"/>
                          </a:solidFill>
                          <a:latin typeface="Times New Roman"/>
                          <a:cs typeface="Times New Roman"/>
                        </a:rPr>
                        <a:t>guida</a:t>
                      </a:r>
                      <a:r>
                        <a:rPr sz="1000" spc="-10" dirty="0">
                          <a:solidFill>
                            <a:srgbClr val="002060"/>
                          </a:solidFill>
                          <a:latin typeface="Times New Roman"/>
                          <a:cs typeface="Times New Roman"/>
                        </a:rPr>
                        <a:t> </a:t>
                      </a:r>
                      <a:r>
                        <a:rPr sz="1000" dirty="0">
                          <a:solidFill>
                            <a:srgbClr val="002060"/>
                          </a:solidFill>
                          <a:latin typeface="Times New Roman"/>
                          <a:cs typeface="Times New Roman"/>
                        </a:rPr>
                        <a:t>del</a:t>
                      </a:r>
                      <a:r>
                        <a:rPr sz="1000" spc="-20" dirty="0">
                          <a:solidFill>
                            <a:srgbClr val="002060"/>
                          </a:solidFill>
                          <a:latin typeface="Times New Roman"/>
                          <a:cs typeface="Times New Roman"/>
                        </a:rPr>
                        <a:t> </a:t>
                      </a:r>
                      <a:r>
                        <a:rPr sz="1000" spc="-10" dirty="0">
                          <a:solidFill>
                            <a:srgbClr val="002060"/>
                          </a:solidFill>
                          <a:latin typeface="Times New Roman"/>
                          <a:cs typeface="Times New Roman"/>
                        </a:rPr>
                        <a:t>docente.</a:t>
                      </a: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tc>
                  <a:txBody>
                    <a:bodyPr/>
                    <a:lstStyle/>
                    <a:p>
                      <a:pPr>
                        <a:lnSpc>
                          <a:spcPct val="100000"/>
                        </a:lnSpc>
                      </a:pPr>
                      <a:endParaRPr sz="9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3">
                        <a:lumMod val="40000"/>
                        <a:lumOff val="60000"/>
                      </a:schemeClr>
                    </a:solidFill>
                  </a:tcPr>
                </a:tc>
                <a:extLst>
                  <a:ext uri="{0D108BD9-81ED-4DB2-BD59-A6C34878D82A}">
                    <a16:rowId xmlns:a16="http://schemas.microsoft.com/office/drawing/2014/main" val="10012"/>
                  </a:ext>
                </a:extLst>
              </a:tr>
              <a:tr h="203058">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tc>
                  <a:txBody>
                    <a:bodyPr/>
                    <a:lstStyle/>
                    <a:p>
                      <a:pPr marL="66675">
                        <a:lnSpc>
                          <a:spcPts val="1195"/>
                        </a:lnSpc>
                      </a:pPr>
                      <a:r>
                        <a:rPr sz="1000" dirty="0">
                          <a:solidFill>
                            <a:srgbClr val="002060"/>
                          </a:solidFill>
                          <a:latin typeface="Times New Roman"/>
                          <a:cs typeface="Times New Roman"/>
                        </a:rPr>
                        <a:t>incompleto</a:t>
                      </a:r>
                      <a:r>
                        <a:rPr sz="1000" spc="-20" dirty="0">
                          <a:solidFill>
                            <a:srgbClr val="002060"/>
                          </a:solidFill>
                          <a:latin typeface="Times New Roman"/>
                          <a:cs typeface="Times New Roman"/>
                        </a:rPr>
                        <a:t> </a:t>
                      </a:r>
                      <a:r>
                        <a:rPr sz="1000" dirty="0">
                          <a:solidFill>
                            <a:srgbClr val="002060"/>
                          </a:solidFill>
                          <a:latin typeface="Times New Roman"/>
                          <a:cs typeface="Times New Roman"/>
                        </a:rPr>
                        <a:t>e/o</a:t>
                      </a:r>
                      <a:r>
                        <a:rPr sz="1000" spc="-30" dirty="0">
                          <a:solidFill>
                            <a:srgbClr val="002060"/>
                          </a:solidFill>
                          <a:latin typeface="Times New Roman"/>
                          <a:cs typeface="Times New Roman"/>
                        </a:rPr>
                        <a:t> </a:t>
                      </a:r>
                      <a:r>
                        <a:rPr sz="1000" spc="-10" dirty="0">
                          <a:solidFill>
                            <a:srgbClr val="002060"/>
                          </a:solidFill>
                          <a:latin typeface="Times New Roman"/>
                          <a:cs typeface="Times New Roman"/>
                        </a:rPr>
                        <a:t>superficiale.</a:t>
                      </a: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tc>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tc>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3">
                        <a:lumMod val="40000"/>
                        <a:lumOff val="60000"/>
                      </a:schemeClr>
                    </a:solidFill>
                  </a:tcPr>
                </a:tc>
                <a:extLst>
                  <a:ext uri="{0D108BD9-81ED-4DB2-BD59-A6C34878D82A}">
                    <a16:rowId xmlns:a16="http://schemas.microsoft.com/office/drawing/2014/main" val="10013"/>
                  </a:ext>
                </a:extLst>
              </a:tr>
              <a:tr h="314740">
                <a:tc gridSpan="3">
                  <a:txBody>
                    <a:bodyPr/>
                    <a:lstStyle/>
                    <a:p>
                      <a:pPr algn="ctr">
                        <a:lnSpc>
                          <a:spcPct val="100000"/>
                        </a:lnSpc>
                        <a:spcBef>
                          <a:spcPts val="204"/>
                        </a:spcBef>
                      </a:pPr>
                      <a:r>
                        <a:rPr sz="1200" b="1" spc="-10" dirty="0">
                          <a:solidFill>
                            <a:srgbClr val="002060"/>
                          </a:solidFill>
                          <a:latin typeface="Times New Roman"/>
                          <a:cs typeface="Times New Roman"/>
                        </a:rPr>
                        <a:t>INDICATORI</a:t>
                      </a:r>
                      <a:endParaRPr sz="1200" dirty="0">
                        <a:solidFill>
                          <a:srgbClr val="002060"/>
                        </a:solidFill>
                        <a:latin typeface="Times New Roman"/>
                        <a:cs typeface="Times New Roman"/>
                      </a:endParaRPr>
                    </a:p>
                  </a:txBody>
                  <a:tcPr marL="0" marR="0" marT="2601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gn="ctr">
                        <a:lnSpc>
                          <a:spcPct val="100000"/>
                        </a:lnSpc>
                        <a:spcBef>
                          <a:spcPts val="204"/>
                        </a:spcBef>
                      </a:pPr>
                      <a:r>
                        <a:rPr sz="1200" b="1" spc="-10" dirty="0">
                          <a:solidFill>
                            <a:srgbClr val="002060"/>
                          </a:solidFill>
                          <a:latin typeface="Times New Roman"/>
                          <a:cs typeface="Times New Roman"/>
                        </a:rPr>
                        <a:t>LIVELLO</a:t>
                      </a:r>
                      <a:endParaRPr sz="1200" dirty="0">
                        <a:solidFill>
                          <a:srgbClr val="002060"/>
                        </a:solidFill>
                        <a:latin typeface="Times New Roman"/>
                        <a:cs typeface="Times New Roman"/>
                      </a:endParaRPr>
                    </a:p>
                  </a:txBody>
                  <a:tcPr marL="0" marR="0" marT="2601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4"/>
                  </a:ext>
                </a:extLst>
              </a:tr>
              <a:tr h="468483">
                <a:tc gridSpan="3">
                  <a:txBody>
                    <a:bodyPr/>
                    <a:lstStyle/>
                    <a:p>
                      <a:pPr marL="67945">
                        <a:lnSpc>
                          <a:spcPts val="1380"/>
                        </a:lnSpc>
                      </a:pPr>
                      <a:r>
                        <a:rPr sz="1200" b="1" u="sng" dirty="0">
                          <a:solidFill>
                            <a:srgbClr val="002060"/>
                          </a:solidFill>
                          <a:uFill>
                            <a:solidFill>
                              <a:srgbClr val="000000"/>
                            </a:solidFill>
                          </a:uFill>
                          <a:latin typeface="Times New Roman"/>
                          <a:cs typeface="Times New Roman"/>
                        </a:rPr>
                        <a:t>Partecipazione</a:t>
                      </a:r>
                      <a:r>
                        <a:rPr sz="1200" b="1" dirty="0">
                          <a:solidFill>
                            <a:srgbClr val="002060"/>
                          </a:solidFill>
                          <a:latin typeface="Times New Roman"/>
                          <a:cs typeface="Times New Roman"/>
                        </a:rPr>
                        <a:t>:</a:t>
                      </a:r>
                      <a:r>
                        <a:rPr sz="1200" b="1" spc="-15" dirty="0">
                          <a:solidFill>
                            <a:srgbClr val="002060"/>
                          </a:solidFill>
                          <a:latin typeface="Times New Roman"/>
                          <a:cs typeface="Times New Roman"/>
                        </a:rPr>
                        <a:t> </a:t>
                      </a:r>
                      <a:r>
                        <a:rPr sz="1200" dirty="0">
                          <a:solidFill>
                            <a:srgbClr val="002060"/>
                          </a:solidFill>
                          <a:latin typeface="Times New Roman"/>
                          <a:cs typeface="Times New Roman"/>
                        </a:rPr>
                        <a:t>alle</a:t>
                      </a:r>
                      <a:r>
                        <a:rPr sz="1200" spc="-15" dirty="0">
                          <a:solidFill>
                            <a:srgbClr val="002060"/>
                          </a:solidFill>
                          <a:latin typeface="Times New Roman"/>
                          <a:cs typeface="Times New Roman"/>
                        </a:rPr>
                        <a:t> </a:t>
                      </a:r>
                      <a:r>
                        <a:rPr sz="1200" dirty="0">
                          <a:solidFill>
                            <a:srgbClr val="002060"/>
                          </a:solidFill>
                          <a:latin typeface="Times New Roman"/>
                          <a:cs typeface="Times New Roman"/>
                        </a:rPr>
                        <a:t>attività</a:t>
                      </a:r>
                      <a:r>
                        <a:rPr sz="1200" spc="-15" dirty="0">
                          <a:solidFill>
                            <a:srgbClr val="002060"/>
                          </a:solidFill>
                          <a:latin typeface="Times New Roman"/>
                          <a:cs typeface="Times New Roman"/>
                        </a:rPr>
                        <a:t> </a:t>
                      </a:r>
                      <a:r>
                        <a:rPr sz="1200" dirty="0">
                          <a:solidFill>
                            <a:srgbClr val="002060"/>
                          </a:solidFill>
                          <a:latin typeface="Times New Roman"/>
                          <a:cs typeface="Times New Roman"/>
                        </a:rPr>
                        <a:t>proposte</a:t>
                      </a:r>
                      <a:r>
                        <a:rPr sz="1200" spc="-5" dirty="0">
                          <a:solidFill>
                            <a:srgbClr val="002060"/>
                          </a:solidFill>
                          <a:latin typeface="Times New Roman"/>
                          <a:cs typeface="Times New Roman"/>
                        </a:rPr>
                        <a:t> </a:t>
                      </a:r>
                      <a:r>
                        <a:rPr sz="1200" dirty="0">
                          <a:solidFill>
                            <a:srgbClr val="002060"/>
                          </a:solidFill>
                          <a:latin typeface="Times New Roman"/>
                          <a:cs typeface="Times New Roman"/>
                        </a:rPr>
                        <a:t>sincrone</a:t>
                      </a:r>
                      <a:r>
                        <a:rPr sz="1200" spc="-15" dirty="0">
                          <a:solidFill>
                            <a:srgbClr val="002060"/>
                          </a:solidFill>
                          <a:latin typeface="Times New Roman"/>
                          <a:cs typeface="Times New Roman"/>
                        </a:rPr>
                        <a:t> </a:t>
                      </a:r>
                      <a:r>
                        <a:rPr sz="1200" dirty="0">
                          <a:solidFill>
                            <a:srgbClr val="002060"/>
                          </a:solidFill>
                          <a:latin typeface="Times New Roman"/>
                          <a:cs typeface="Times New Roman"/>
                        </a:rPr>
                        <a:t>(video-conferenze)</a:t>
                      </a:r>
                      <a:r>
                        <a:rPr sz="1200" spc="-10" dirty="0">
                          <a:solidFill>
                            <a:srgbClr val="002060"/>
                          </a:solidFill>
                          <a:latin typeface="Times New Roman"/>
                          <a:cs typeface="Times New Roman"/>
                        </a:rPr>
                        <a:t> </a:t>
                      </a:r>
                      <a:r>
                        <a:rPr sz="1200" spc="-50" dirty="0">
                          <a:solidFill>
                            <a:srgbClr val="002060"/>
                          </a:solidFill>
                          <a:latin typeface="Times New Roman"/>
                          <a:cs typeface="Times New Roman"/>
                        </a:rPr>
                        <a:t>e</a:t>
                      </a:r>
                      <a:endParaRPr sz="1200">
                        <a:solidFill>
                          <a:srgbClr val="002060"/>
                        </a:solidFill>
                        <a:latin typeface="Times New Roman"/>
                        <a:cs typeface="Times New Roman"/>
                      </a:endParaRPr>
                    </a:p>
                    <a:p>
                      <a:pPr marL="67945">
                        <a:lnSpc>
                          <a:spcPct val="100000"/>
                        </a:lnSpc>
                        <a:spcBef>
                          <a:spcPts val="140"/>
                        </a:spcBef>
                      </a:pPr>
                      <a:r>
                        <a:rPr sz="1200" spc="-10" dirty="0">
                          <a:solidFill>
                            <a:srgbClr val="002060"/>
                          </a:solidFill>
                          <a:latin typeface="Times New Roman"/>
                          <a:cs typeface="Times New Roman"/>
                        </a:rPr>
                        <a:t>asincrone</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5"/>
                  </a:ext>
                </a:extLst>
              </a:tr>
              <a:tr h="881196">
                <a:tc gridSpan="3">
                  <a:txBody>
                    <a:bodyPr/>
                    <a:lstStyle/>
                    <a:p>
                      <a:pPr marL="67945">
                        <a:lnSpc>
                          <a:spcPts val="1380"/>
                        </a:lnSpc>
                      </a:pPr>
                      <a:r>
                        <a:rPr sz="1200" b="1" u="sng" dirty="0">
                          <a:solidFill>
                            <a:srgbClr val="002060"/>
                          </a:solidFill>
                          <a:uFill>
                            <a:solidFill>
                              <a:srgbClr val="000000"/>
                            </a:solidFill>
                          </a:uFill>
                          <a:latin typeface="Times New Roman"/>
                          <a:cs typeface="Times New Roman"/>
                        </a:rPr>
                        <a:t>Puntualità</a:t>
                      </a:r>
                      <a:r>
                        <a:rPr sz="1200" b="1" dirty="0">
                          <a:solidFill>
                            <a:srgbClr val="002060"/>
                          </a:solidFill>
                          <a:latin typeface="Times New Roman"/>
                          <a:cs typeface="Times New Roman"/>
                        </a:rPr>
                        <a:t>:</a:t>
                      </a:r>
                      <a:r>
                        <a:rPr sz="1200" b="1" spc="-30" dirty="0">
                          <a:solidFill>
                            <a:srgbClr val="002060"/>
                          </a:solidFill>
                          <a:latin typeface="Times New Roman"/>
                          <a:cs typeface="Times New Roman"/>
                        </a:rPr>
                        <a:t> </a:t>
                      </a:r>
                      <a:r>
                        <a:rPr sz="1200" dirty="0">
                          <a:solidFill>
                            <a:srgbClr val="002060"/>
                          </a:solidFill>
                          <a:latin typeface="Times New Roman"/>
                          <a:cs typeface="Times New Roman"/>
                        </a:rPr>
                        <a:t>nella</a:t>
                      </a:r>
                      <a:r>
                        <a:rPr sz="1200" spc="-20" dirty="0">
                          <a:solidFill>
                            <a:srgbClr val="002060"/>
                          </a:solidFill>
                          <a:latin typeface="Times New Roman"/>
                          <a:cs typeface="Times New Roman"/>
                        </a:rPr>
                        <a:t> </a:t>
                      </a:r>
                      <a:r>
                        <a:rPr sz="1200" dirty="0">
                          <a:solidFill>
                            <a:srgbClr val="002060"/>
                          </a:solidFill>
                          <a:latin typeface="Times New Roman"/>
                          <a:cs typeface="Times New Roman"/>
                        </a:rPr>
                        <a:t>consegna</a:t>
                      </a:r>
                      <a:r>
                        <a:rPr sz="1200" spc="-20" dirty="0">
                          <a:solidFill>
                            <a:srgbClr val="002060"/>
                          </a:solidFill>
                          <a:latin typeface="Times New Roman"/>
                          <a:cs typeface="Times New Roman"/>
                        </a:rPr>
                        <a:t> </a:t>
                      </a:r>
                      <a:r>
                        <a:rPr sz="1200" dirty="0">
                          <a:solidFill>
                            <a:srgbClr val="002060"/>
                          </a:solidFill>
                          <a:latin typeface="Times New Roman"/>
                          <a:cs typeface="Times New Roman"/>
                        </a:rPr>
                        <a:t>del</a:t>
                      </a:r>
                      <a:r>
                        <a:rPr sz="1200" spc="-15" dirty="0">
                          <a:solidFill>
                            <a:srgbClr val="002060"/>
                          </a:solidFill>
                          <a:latin typeface="Times New Roman"/>
                          <a:cs typeface="Times New Roman"/>
                        </a:rPr>
                        <a:t> </a:t>
                      </a:r>
                      <a:r>
                        <a:rPr sz="1200" dirty="0">
                          <a:solidFill>
                            <a:srgbClr val="002060"/>
                          </a:solidFill>
                          <a:latin typeface="Times New Roman"/>
                          <a:cs typeface="Times New Roman"/>
                        </a:rPr>
                        <a:t>materiale</a:t>
                      </a:r>
                      <a:r>
                        <a:rPr sz="1200" spc="-20" dirty="0">
                          <a:solidFill>
                            <a:srgbClr val="002060"/>
                          </a:solidFill>
                          <a:latin typeface="Times New Roman"/>
                          <a:cs typeface="Times New Roman"/>
                        </a:rPr>
                        <a:t> </a:t>
                      </a:r>
                      <a:r>
                        <a:rPr sz="1200" dirty="0">
                          <a:solidFill>
                            <a:srgbClr val="002060"/>
                          </a:solidFill>
                          <a:latin typeface="Times New Roman"/>
                          <a:cs typeface="Times New Roman"/>
                        </a:rPr>
                        <a:t>o</a:t>
                      </a:r>
                      <a:r>
                        <a:rPr sz="1200" spc="-15" dirty="0">
                          <a:solidFill>
                            <a:srgbClr val="002060"/>
                          </a:solidFill>
                          <a:latin typeface="Times New Roman"/>
                          <a:cs typeface="Times New Roman"/>
                        </a:rPr>
                        <a:t> </a:t>
                      </a:r>
                      <a:r>
                        <a:rPr sz="1200" dirty="0">
                          <a:solidFill>
                            <a:srgbClr val="002060"/>
                          </a:solidFill>
                          <a:latin typeface="Times New Roman"/>
                          <a:cs typeface="Times New Roman"/>
                        </a:rPr>
                        <a:t>dei</a:t>
                      </a:r>
                      <a:r>
                        <a:rPr sz="1200" spc="-15" dirty="0">
                          <a:solidFill>
                            <a:srgbClr val="002060"/>
                          </a:solidFill>
                          <a:latin typeface="Times New Roman"/>
                          <a:cs typeface="Times New Roman"/>
                        </a:rPr>
                        <a:t> </a:t>
                      </a:r>
                      <a:r>
                        <a:rPr sz="1200" dirty="0">
                          <a:solidFill>
                            <a:srgbClr val="002060"/>
                          </a:solidFill>
                          <a:latin typeface="Times New Roman"/>
                          <a:cs typeface="Times New Roman"/>
                        </a:rPr>
                        <a:t>lavori</a:t>
                      </a:r>
                      <a:r>
                        <a:rPr sz="1200" spc="-15" dirty="0">
                          <a:solidFill>
                            <a:srgbClr val="002060"/>
                          </a:solidFill>
                          <a:latin typeface="Times New Roman"/>
                          <a:cs typeface="Times New Roman"/>
                        </a:rPr>
                        <a:t> </a:t>
                      </a:r>
                      <a:r>
                        <a:rPr sz="1200" dirty="0">
                          <a:solidFill>
                            <a:srgbClr val="002060"/>
                          </a:solidFill>
                          <a:latin typeface="Times New Roman"/>
                          <a:cs typeface="Times New Roman"/>
                        </a:rPr>
                        <a:t>assegnati</a:t>
                      </a:r>
                      <a:r>
                        <a:rPr sz="1200" spc="-10" dirty="0">
                          <a:solidFill>
                            <a:srgbClr val="002060"/>
                          </a:solidFill>
                          <a:latin typeface="Times New Roman"/>
                          <a:cs typeface="Times New Roman"/>
                        </a:rPr>
                        <a:t> </a:t>
                      </a:r>
                      <a:r>
                        <a:rPr sz="1200" spc="-25" dirty="0">
                          <a:solidFill>
                            <a:srgbClr val="002060"/>
                          </a:solidFill>
                          <a:latin typeface="Times New Roman"/>
                          <a:cs typeface="Times New Roman"/>
                        </a:rPr>
                        <a:t>in</a:t>
                      </a:r>
                      <a:endParaRPr sz="1200">
                        <a:solidFill>
                          <a:srgbClr val="002060"/>
                        </a:solidFill>
                        <a:latin typeface="Times New Roman"/>
                        <a:cs typeface="Times New Roman"/>
                      </a:endParaRPr>
                    </a:p>
                    <a:p>
                      <a:pPr marL="67945">
                        <a:lnSpc>
                          <a:spcPct val="100000"/>
                        </a:lnSpc>
                        <a:spcBef>
                          <a:spcPts val="145"/>
                        </a:spcBef>
                      </a:pPr>
                      <a:r>
                        <a:rPr sz="1200" dirty="0">
                          <a:solidFill>
                            <a:srgbClr val="002060"/>
                          </a:solidFill>
                          <a:latin typeface="Times New Roman"/>
                          <a:cs typeface="Times New Roman"/>
                        </a:rPr>
                        <a:t>modalità</a:t>
                      </a:r>
                      <a:r>
                        <a:rPr sz="1200" spc="-15" dirty="0">
                          <a:solidFill>
                            <a:srgbClr val="002060"/>
                          </a:solidFill>
                          <a:latin typeface="Times New Roman"/>
                          <a:cs typeface="Times New Roman"/>
                        </a:rPr>
                        <a:t> </a:t>
                      </a:r>
                      <a:r>
                        <a:rPr sz="1200" dirty="0">
                          <a:solidFill>
                            <a:srgbClr val="002060"/>
                          </a:solidFill>
                          <a:latin typeface="Times New Roman"/>
                          <a:cs typeface="Times New Roman"/>
                        </a:rPr>
                        <a:t>(a)sincrona</a:t>
                      </a:r>
                      <a:r>
                        <a:rPr sz="1200" spc="-10" dirty="0">
                          <a:solidFill>
                            <a:srgbClr val="002060"/>
                          </a:solidFill>
                          <a:latin typeface="Times New Roman"/>
                          <a:cs typeface="Times New Roman"/>
                        </a:rPr>
                        <a:t> </a:t>
                      </a:r>
                      <a:r>
                        <a:rPr sz="1200" dirty="0">
                          <a:solidFill>
                            <a:srgbClr val="002060"/>
                          </a:solidFill>
                          <a:latin typeface="Times New Roman"/>
                          <a:cs typeface="Times New Roman"/>
                        </a:rPr>
                        <a:t>(esercizi,</a:t>
                      </a:r>
                      <a:r>
                        <a:rPr sz="1200" spc="-5" dirty="0">
                          <a:solidFill>
                            <a:srgbClr val="002060"/>
                          </a:solidFill>
                          <a:latin typeface="Times New Roman"/>
                          <a:cs typeface="Times New Roman"/>
                        </a:rPr>
                        <a:t> </a:t>
                      </a:r>
                      <a:r>
                        <a:rPr sz="1200" spc="-10" dirty="0">
                          <a:solidFill>
                            <a:srgbClr val="002060"/>
                          </a:solidFill>
                          <a:latin typeface="Times New Roman"/>
                          <a:cs typeface="Times New Roman"/>
                        </a:rPr>
                        <a:t>elaborati)</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6"/>
                  </a:ext>
                </a:extLst>
              </a:tr>
              <a:tr h="279930">
                <a:tc gridSpan="3">
                  <a:txBody>
                    <a:bodyPr/>
                    <a:lstStyle/>
                    <a:p>
                      <a:pPr marL="67945">
                        <a:lnSpc>
                          <a:spcPct val="100000"/>
                        </a:lnSpc>
                        <a:spcBef>
                          <a:spcPts val="85"/>
                        </a:spcBef>
                      </a:pPr>
                      <a:r>
                        <a:rPr sz="1200" b="1" u="sng" dirty="0">
                          <a:solidFill>
                            <a:srgbClr val="002060"/>
                          </a:solidFill>
                          <a:uFill>
                            <a:solidFill>
                              <a:srgbClr val="000000"/>
                            </a:solidFill>
                          </a:uFill>
                          <a:latin typeface="Times New Roman"/>
                          <a:cs typeface="Times New Roman"/>
                        </a:rPr>
                        <a:t>Autonomia</a:t>
                      </a:r>
                      <a:r>
                        <a:rPr sz="1200" dirty="0">
                          <a:solidFill>
                            <a:srgbClr val="002060"/>
                          </a:solidFill>
                          <a:latin typeface="Times New Roman"/>
                          <a:cs typeface="Times New Roman"/>
                        </a:rPr>
                        <a:t>:</a:t>
                      </a:r>
                      <a:r>
                        <a:rPr sz="1200" spc="-20" dirty="0">
                          <a:solidFill>
                            <a:srgbClr val="002060"/>
                          </a:solidFill>
                          <a:latin typeface="Times New Roman"/>
                          <a:cs typeface="Times New Roman"/>
                        </a:rPr>
                        <a:t> </a:t>
                      </a:r>
                      <a:r>
                        <a:rPr sz="1200" spc="-10" dirty="0">
                          <a:solidFill>
                            <a:srgbClr val="002060"/>
                          </a:solidFill>
                          <a:latin typeface="Times New Roman"/>
                          <a:cs typeface="Times New Roman"/>
                        </a:rPr>
                        <a:t>nell’elaborazione</a:t>
                      </a:r>
                      <a:r>
                        <a:rPr sz="1200" spc="-20" dirty="0">
                          <a:solidFill>
                            <a:srgbClr val="002060"/>
                          </a:solidFill>
                          <a:latin typeface="Times New Roman"/>
                          <a:cs typeface="Times New Roman"/>
                        </a:rPr>
                        <a:t> </a:t>
                      </a:r>
                      <a:r>
                        <a:rPr sz="1200" dirty="0">
                          <a:solidFill>
                            <a:srgbClr val="002060"/>
                          </a:solidFill>
                          <a:latin typeface="Times New Roman"/>
                          <a:cs typeface="Times New Roman"/>
                        </a:rPr>
                        <a:t>delle</a:t>
                      </a:r>
                      <a:r>
                        <a:rPr sz="1200" spc="-25" dirty="0">
                          <a:solidFill>
                            <a:srgbClr val="002060"/>
                          </a:solidFill>
                          <a:latin typeface="Times New Roman"/>
                          <a:cs typeface="Times New Roman"/>
                        </a:rPr>
                        <a:t> </a:t>
                      </a:r>
                      <a:r>
                        <a:rPr sz="1200" dirty="0">
                          <a:solidFill>
                            <a:srgbClr val="002060"/>
                          </a:solidFill>
                          <a:latin typeface="Times New Roman"/>
                          <a:cs typeface="Times New Roman"/>
                        </a:rPr>
                        <a:t>attività</a:t>
                      </a:r>
                      <a:r>
                        <a:rPr sz="1200" spc="-20" dirty="0">
                          <a:solidFill>
                            <a:srgbClr val="002060"/>
                          </a:solidFill>
                          <a:latin typeface="Times New Roman"/>
                          <a:cs typeface="Times New Roman"/>
                        </a:rPr>
                        <a:t> </a:t>
                      </a:r>
                      <a:r>
                        <a:rPr sz="1200" spc="-10" dirty="0">
                          <a:solidFill>
                            <a:srgbClr val="002060"/>
                          </a:solidFill>
                          <a:latin typeface="Times New Roman"/>
                          <a:cs typeface="Times New Roman"/>
                        </a:rPr>
                        <a:t>proposte</a:t>
                      </a:r>
                      <a:endParaRPr sz="1200" dirty="0">
                        <a:solidFill>
                          <a:srgbClr val="002060"/>
                        </a:solidFill>
                        <a:latin typeface="Times New Roman"/>
                        <a:cs typeface="Times New Roman"/>
                      </a:endParaRPr>
                    </a:p>
                  </a:txBody>
                  <a:tcPr marL="0" marR="0" marT="1078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40000"/>
                        <a:lumOff val="6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7"/>
                  </a:ext>
                </a:extLst>
              </a:tr>
            </a:tbl>
          </a:graphicData>
        </a:graphic>
      </p:graphicFrame>
      <p:pic>
        <p:nvPicPr>
          <p:cNvPr id="9" name="Immagine 8">
            <a:hlinkClick r:id="rId2" action="ppaction://hlinksldjump"/>
            <a:extLst>
              <a:ext uri="{FF2B5EF4-FFF2-40B4-BE49-F238E27FC236}">
                <a16:creationId xmlns:a16="http://schemas.microsoft.com/office/drawing/2014/main" id="{3C23A958-82B6-4FDD-B617-6404FA254EA2}"/>
              </a:ext>
            </a:extLst>
          </p:cNvPr>
          <p:cNvPicPr>
            <a:picLocks noChangeAspect="1"/>
          </p:cNvPicPr>
          <p:nvPr/>
        </p:nvPicPr>
        <p:blipFill>
          <a:blip r:embed="rId3"/>
          <a:stretch>
            <a:fillRect/>
          </a:stretch>
        </p:blipFill>
        <p:spPr>
          <a:xfrm>
            <a:off x="4556084" y="6555783"/>
            <a:ext cx="1491167" cy="1000717"/>
          </a:xfrm>
          <a:prstGeom prst="rect">
            <a:avLst/>
          </a:prstGeom>
        </p:spPr>
      </p:pic>
      <p:sp>
        <p:nvSpPr>
          <p:cNvPr id="10" name="CasellaDiTesto 9">
            <a:extLst>
              <a:ext uri="{FF2B5EF4-FFF2-40B4-BE49-F238E27FC236}">
                <a16:creationId xmlns:a16="http://schemas.microsoft.com/office/drawing/2014/main" id="{66E5B069-07C1-4A43-8E83-6E72A806C3EC}"/>
              </a:ext>
            </a:extLst>
          </p:cNvPr>
          <p:cNvSpPr txBox="1"/>
          <p:nvPr/>
        </p:nvSpPr>
        <p:spPr>
          <a:xfrm>
            <a:off x="1875294" y="1735810"/>
            <a:ext cx="1518835" cy="276999"/>
          </a:xfrm>
          <a:prstGeom prst="rect">
            <a:avLst/>
          </a:prstGeom>
          <a:solidFill>
            <a:schemeClr val="accent3">
              <a:lumMod val="40000"/>
              <a:lumOff val="60000"/>
            </a:schemeClr>
          </a:solidFill>
          <a:ln>
            <a:noFill/>
          </a:ln>
        </p:spPr>
        <p:txBody>
          <a:bodyPr wrap="square" rtlCol="0">
            <a:spAutoFit/>
          </a:bodyPr>
          <a:lstStyle/>
          <a:p>
            <a:r>
              <a:rPr lang="it-IT" sz="1200" u="sng" dirty="0">
                <a:solidFill>
                  <a:srgbClr val="002060"/>
                </a:solidFill>
                <a:latin typeface="Times New Roman" panose="02020603050405020304" pitchFamily="18" charset="0"/>
                <a:cs typeface="Times New Roman" panose="02020603050405020304" pitchFamily="18" charset="0"/>
              </a:rPr>
              <a:t>In via di acquisizione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2716402361"/>
              </p:ext>
            </p:extLst>
          </p:nvPr>
        </p:nvGraphicFramePr>
        <p:xfrm>
          <a:off x="681925" y="993688"/>
          <a:ext cx="9518624" cy="5484604"/>
        </p:xfrm>
        <a:graphic>
          <a:graphicData uri="http://schemas.openxmlformats.org/drawingml/2006/table">
            <a:tbl>
              <a:tblPr firstRow="1" bandRow="1">
                <a:tableStyleId>{2D5ABB26-0587-4C30-8999-92F81FD0307C}</a:tableStyleId>
              </a:tblPr>
              <a:tblGrid>
                <a:gridCol w="1203907">
                  <a:extLst>
                    <a:ext uri="{9D8B030D-6E8A-4147-A177-3AD203B41FA5}">
                      <a16:colId xmlns:a16="http://schemas.microsoft.com/office/drawing/2014/main" val="20000"/>
                    </a:ext>
                  </a:extLst>
                </a:gridCol>
                <a:gridCol w="1892454">
                  <a:extLst>
                    <a:ext uri="{9D8B030D-6E8A-4147-A177-3AD203B41FA5}">
                      <a16:colId xmlns:a16="http://schemas.microsoft.com/office/drawing/2014/main" val="20001"/>
                    </a:ext>
                  </a:extLst>
                </a:gridCol>
                <a:gridCol w="1159505">
                  <a:extLst>
                    <a:ext uri="{9D8B030D-6E8A-4147-A177-3AD203B41FA5}">
                      <a16:colId xmlns:a16="http://schemas.microsoft.com/office/drawing/2014/main" val="20002"/>
                    </a:ext>
                  </a:extLst>
                </a:gridCol>
                <a:gridCol w="1338182">
                  <a:extLst>
                    <a:ext uri="{9D8B030D-6E8A-4147-A177-3AD203B41FA5}">
                      <a16:colId xmlns:a16="http://schemas.microsoft.com/office/drawing/2014/main" val="20003"/>
                    </a:ext>
                  </a:extLst>
                </a:gridCol>
                <a:gridCol w="1159504">
                  <a:extLst>
                    <a:ext uri="{9D8B030D-6E8A-4147-A177-3AD203B41FA5}">
                      <a16:colId xmlns:a16="http://schemas.microsoft.com/office/drawing/2014/main" val="20004"/>
                    </a:ext>
                  </a:extLst>
                </a:gridCol>
                <a:gridCol w="1338182">
                  <a:extLst>
                    <a:ext uri="{9D8B030D-6E8A-4147-A177-3AD203B41FA5}">
                      <a16:colId xmlns:a16="http://schemas.microsoft.com/office/drawing/2014/main" val="20005"/>
                    </a:ext>
                  </a:extLst>
                </a:gridCol>
                <a:gridCol w="1426890">
                  <a:extLst>
                    <a:ext uri="{9D8B030D-6E8A-4147-A177-3AD203B41FA5}">
                      <a16:colId xmlns:a16="http://schemas.microsoft.com/office/drawing/2014/main" val="20006"/>
                    </a:ext>
                  </a:extLst>
                </a:gridCol>
              </a:tblGrid>
              <a:tr h="325158">
                <a:tc gridSpan="7">
                  <a:txBody>
                    <a:bodyPr/>
                    <a:lstStyle/>
                    <a:p>
                      <a:pPr marL="67945">
                        <a:lnSpc>
                          <a:spcPct val="100000"/>
                        </a:lnSpc>
                        <a:spcBef>
                          <a:spcPts val="110"/>
                        </a:spcBef>
                      </a:pPr>
                      <a:r>
                        <a:rPr sz="1400" b="1" dirty="0">
                          <a:solidFill>
                            <a:srgbClr val="002060"/>
                          </a:solidFill>
                          <a:latin typeface="Times New Roman"/>
                          <a:cs typeface="Times New Roman"/>
                        </a:rPr>
                        <a:t>CONOSCENZE,</a:t>
                      </a:r>
                      <a:r>
                        <a:rPr sz="1400" b="1" spc="-45" dirty="0">
                          <a:solidFill>
                            <a:srgbClr val="002060"/>
                          </a:solidFill>
                          <a:latin typeface="Times New Roman"/>
                          <a:cs typeface="Times New Roman"/>
                        </a:rPr>
                        <a:t> </a:t>
                      </a:r>
                      <a:r>
                        <a:rPr sz="1400" b="1" dirty="0">
                          <a:solidFill>
                            <a:srgbClr val="002060"/>
                          </a:solidFill>
                          <a:latin typeface="Times New Roman"/>
                          <a:cs typeface="Times New Roman"/>
                        </a:rPr>
                        <a:t>ABILITÀ</a:t>
                      </a:r>
                      <a:r>
                        <a:rPr sz="1400" b="1" spc="-20" dirty="0">
                          <a:solidFill>
                            <a:srgbClr val="002060"/>
                          </a:solidFill>
                          <a:latin typeface="Times New Roman"/>
                          <a:cs typeface="Times New Roman"/>
                        </a:rPr>
                        <a:t> </a:t>
                      </a:r>
                      <a:r>
                        <a:rPr sz="1400" b="1" dirty="0">
                          <a:solidFill>
                            <a:srgbClr val="002060"/>
                          </a:solidFill>
                          <a:latin typeface="Times New Roman"/>
                          <a:cs typeface="Times New Roman"/>
                        </a:rPr>
                        <a:t>E</a:t>
                      </a:r>
                      <a:r>
                        <a:rPr sz="1400" b="1" spc="-25" dirty="0">
                          <a:solidFill>
                            <a:srgbClr val="002060"/>
                          </a:solidFill>
                          <a:latin typeface="Times New Roman"/>
                          <a:cs typeface="Times New Roman"/>
                        </a:rPr>
                        <a:t> </a:t>
                      </a:r>
                      <a:r>
                        <a:rPr sz="1400" b="1" spc="-10" dirty="0">
                          <a:solidFill>
                            <a:srgbClr val="002060"/>
                          </a:solidFill>
                          <a:latin typeface="Times New Roman"/>
                          <a:cs typeface="Times New Roman"/>
                        </a:rPr>
                        <a:t>COMPETENZE</a:t>
                      </a:r>
                      <a:endParaRPr sz="1400" dirty="0">
                        <a:solidFill>
                          <a:srgbClr val="002060"/>
                        </a:solidFill>
                        <a:latin typeface="Times New Roman"/>
                        <a:cs typeface="Times New Roman"/>
                      </a:endParaRPr>
                    </a:p>
                  </a:txBody>
                  <a:tcPr marL="0" marR="0" marT="139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6717">
                <a:tc>
                  <a:txBody>
                    <a:bodyPr/>
                    <a:lstStyle/>
                    <a:p>
                      <a:pPr algn="ctr">
                        <a:lnSpc>
                          <a:spcPts val="1430"/>
                        </a:lnSpc>
                      </a:pPr>
                      <a:r>
                        <a:rPr sz="1200" b="1" spc="-10" dirty="0">
                          <a:solidFill>
                            <a:srgbClr val="002060"/>
                          </a:solidFill>
                          <a:latin typeface="Times New Roman"/>
                          <a:cs typeface="Times New Roman"/>
                        </a:rPr>
                        <a:t>LIVELLO</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430"/>
                        </a:lnSpc>
                      </a:pPr>
                      <a:r>
                        <a:rPr sz="1200" b="1" spc="-10" dirty="0">
                          <a:solidFill>
                            <a:srgbClr val="002060"/>
                          </a:solidFill>
                          <a:latin typeface="Times New Roman"/>
                          <a:cs typeface="Times New Roman"/>
                        </a:rPr>
                        <a:t>Iniziale</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430"/>
                        </a:lnSpc>
                      </a:pPr>
                      <a:r>
                        <a:rPr sz="1200" b="1" spc="-20" dirty="0">
                          <a:solidFill>
                            <a:srgbClr val="002060"/>
                          </a:solidFill>
                          <a:latin typeface="Times New Roman"/>
                          <a:cs typeface="Times New Roman"/>
                        </a:rPr>
                        <a:t>Base</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gridSpan="2">
                  <a:txBody>
                    <a:bodyPr/>
                    <a:lstStyle/>
                    <a:p>
                      <a:pPr algn="ctr">
                        <a:lnSpc>
                          <a:spcPts val="1430"/>
                        </a:lnSpc>
                      </a:pPr>
                      <a:r>
                        <a:rPr sz="1200" b="1" spc="-10" dirty="0">
                          <a:solidFill>
                            <a:srgbClr val="002060"/>
                          </a:solidFill>
                          <a:latin typeface="Times New Roman"/>
                          <a:cs typeface="Times New Roman"/>
                        </a:rPr>
                        <a:t>Intermedio</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gridSpan="2">
                  <a:txBody>
                    <a:bodyPr/>
                    <a:lstStyle/>
                    <a:p>
                      <a:pPr algn="ctr">
                        <a:lnSpc>
                          <a:spcPts val="1430"/>
                        </a:lnSpc>
                      </a:pPr>
                      <a:r>
                        <a:rPr sz="1200" b="1" spc="-10" dirty="0">
                          <a:solidFill>
                            <a:srgbClr val="002060"/>
                          </a:solidFill>
                          <a:latin typeface="Times New Roman"/>
                          <a:cs typeface="Times New Roman"/>
                        </a:rPr>
                        <a:t>Avanzato</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extLst>
                  <a:ext uri="{0D108BD9-81ED-4DB2-BD59-A6C34878D82A}">
                    <a16:rowId xmlns:a16="http://schemas.microsoft.com/office/drawing/2014/main" val="10001"/>
                  </a:ext>
                </a:extLst>
              </a:tr>
              <a:tr h="236611">
                <a:tc>
                  <a:txBody>
                    <a:bodyPr/>
                    <a:lstStyle/>
                    <a:p>
                      <a:pPr algn="ctr">
                        <a:lnSpc>
                          <a:spcPts val="1380"/>
                        </a:lnSpc>
                      </a:pPr>
                      <a:r>
                        <a:rPr sz="1200" b="1" spc="-20" dirty="0">
                          <a:solidFill>
                            <a:srgbClr val="002060"/>
                          </a:solidFill>
                          <a:latin typeface="Times New Roman"/>
                          <a:cs typeface="Times New Roman"/>
                        </a:rPr>
                        <a:t>VOTO</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380"/>
                        </a:lnSpc>
                      </a:pPr>
                      <a:r>
                        <a:rPr sz="1200" b="1" dirty="0">
                          <a:solidFill>
                            <a:srgbClr val="002060"/>
                          </a:solidFill>
                          <a:latin typeface="Times New Roman"/>
                          <a:cs typeface="Times New Roman"/>
                        </a:rPr>
                        <a:t>5</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380"/>
                        </a:lnSpc>
                      </a:pPr>
                      <a:r>
                        <a:rPr sz="1200" b="1" dirty="0">
                          <a:solidFill>
                            <a:srgbClr val="002060"/>
                          </a:solidFill>
                          <a:latin typeface="Times New Roman"/>
                          <a:cs typeface="Times New Roman"/>
                        </a:rPr>
                        <a:t>6</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380"/>
                        </a:lnSpc>
                      </a:pPr>
                      <a:r>
                        <a:rPr sz="1200" b="1" dirty="0">
                          <a:solidFill>
                            <a:srgbClr val="002060"/>
                          </a:solidFill>
                          <a:latin typeface="Times New Roman"/>
                          <a:cs typeface="Times New Roman"/>
                        </a:rPr>
                        <a:t>7</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380"/>
                        </a:lnSpc>
                      </a:pPr>
                      <a:r>
                        <a:rPr sz="1200" b="1" dirty="0">
                          <a:solidFill>
                            <a:srgbClr val="002060"/>
                          </a:solidFill>
                          <a:latin typeface="Times New Roman"/>
                          <a:cs typeface="Times New Roman"/>
                        </a:rPr>
                        <a:t>8</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380"/>
                        </a:lnSpc>
                      </a:pPr>
                      <a:r>
                        <a:rPr sz="1200" b="1" dirty="0">
                          <a:solidFill>
                            <a:srgbClr val="002060"/>
                          </a:solidFill>
                          <a:latin typeface="Times New Roman"/>
                          <a:cs typeface="Times New Roman"/>
                        </a:rPr>
                        <a:t>9</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a:txBody>
                    <a:bodyPr/>
                    <a:lstStyle/>
                    <a:p>
                      <a:pPr algn="ctr">
                        <a:lnSpc>
                          <a:spcPts val="1380"/>
                        </a:lnSpc>
                      </a:pPr>
                      <a:r>
                        <a:rPr sz="1200" b="1" spc="-25" dirty="0">
                          <a:solidFill>
                            <a:srgbClr val="002060"/>
                          </a:solidFill>
                          <a:latin typeface="Times New Roman"/>
                          <a:cs typeface="Times New Roman"/>
                        </a:rPr>
                        <a:t>10</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extLst>
                  <a:ext uri="{0D108BD9-81ED-4DB2-BD59-A6C34878D82A}">
                    <a16:rowId xmlns:a16="http://schemas.microsoft.com/office/drawing/2014/main" val="10002"/>
                  </a:ext>
                </a:extLst>
              </a:tr>
              <a:tr h="205401">
                <a:tc>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tc>
                  <a:txBody>
                    <a:bodyPr/>
                    <a:lstStyle/>
                    <a:p>
                      <a:pPr marL="66675">
                        <a:lnSpc>
                          <a:spcPts val="1275"/>
                        </a:lnSpc>
                      </a:pPr>
                      <a:r>
                        <a:rPr sz="1100" dirty="0">
                          <a:solidFill>
                            <a:srgbClr val="002060"/>
                          </a:solidFill>
                          <a:latin typeface="Times New Roman"/>
                          <a:cs typeface="Times New Roman"/>
                        </a:rPr>
                        <a:t>Conoscenze</a:t>
                      </a:r>
                      <a:r>
                        <a:rPr sz="1100" spc="-20" dirty="0">
                          <a:solidFill>
                            <a:srgbClr val="002060"/>
                          </a:solidFill>
                          <a:latin typeface="Times New Roman"/>
                          <a:cs typeface="Times New Roman"/>
                        </a:rPr>
                        <a:t> </a:t>
                      </a:r>
                      <a:r>
                        <a:rPr sz="1100" dirty="0">
                          <a:solidFill>
                            <a:srgbClr val="002060"/>
                          </a:solidFill>
                          <a:latin typeface="Times New Roman"/>
                          <a:cs typeface="Times New Roman"/>
                        </a:rPr>
                        <a:t>dei</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contenuti,</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tc>
                  <a:txBody>
                    <a:bodyPr/>
                    <a:lstStyle/>
                    <a:p>
                      <a:pPr marL="67945">
                        <a:lnSpc>
                          <a:spcPts val="1275"/>
                        </a:lnSpc>
                      </a:pPr>
                      <a:r>
                        <a:rPr sz="1100" dirty="0">
                          <a:solidFill>
                            <a:srgbClr val="002060"/>
                          </a:solidFill>
                          <a:latin typeface="Times New Roman"/>
                          <a:cs typeface="Times New Roman"/>
                        </a:rPr>
                        <a:t>Conoscenze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dei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tc>
                  <a:txBody>
                    <a:bodyPr/>
                    <a:lstStyle/>
                    <a:p>
                      <a:pPr marL="67945">
                        <a:lnSpc>
                          <a:spcPts val="1275"/>
                        </a:lnSpc>
                      </a:pPr>
                      <a:r>
                        <a:rPr sz="1100" dirty="0">
                          <a:solidFill>
                            <a:srgbClr val="002060"/>
                          </a:solidFill>
                          <a:latin typeface="Times New Roman"/>
                          <a:cs typeface="Times New Roman"/>
                        </a:rPr>
                        <a:t>Conoscenze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dei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tc>
                  <a:txBody>
                    <a:bodyPr/>
                    <a:lstStyle/>
                    <a:p>
                      <a:pPr marL="67945">
                        <a:lnSpc>
                          <a:spcPts val="1275"/>
                        </a:lnSpc>
                      </a:pPr>
                      <a:r>
                        <a:rPr sz="1100" dirty="0">
                          <a:solidFill>
                            <a:srgbClr val="002060"/>
                          </a:solidFill>
                          <a:latin typeface="Times New Roman"/>
                          <a:cs typeface="Times New Roman"/>
                        </a:rPr>
                        <a:t>Conoscenze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dei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tc>
                  <a:txBody>
                    <a:bodyPr/>
                    <a:lstStyle/>
                    <a:p>
                      <a:pPr marL="66675">
                        <a:lnSpc>
                          <a:spcPts val="1275"/>
                        </a:lnSpc>
                      </a:pPr>
                      <a:r>
                        <a:rPr sz="1100" dirty="0">
                          <a:solidFill>
                            <a:srgbClr val="002060"/>
                          </a:solidFill>
                          <a:latin typeface="Times New Roman"/>
                          <a:cs typeface="Times New Roman"/>
                        </a:rPr>
                        <a:t>Conoscenze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dei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tc>
                  <a:txBody>
                    <a:bodyPr/>
                    <a:lstStyle/>
                    <a:p>
                      <a:pPr marL="66675">
                        <a:lnSpc>
                          <a:spcPts val="1275"/>
                        </a:lnSpc>
                      </a:pPr>
                      <a:r>
                        <a:rPr sz="1100" dirty="0">
                          <a:solidFill>
                            <a:srgbClr val="002060"/>
                          </a:solidFill>
                          <a:latin typeface="Times New Roman"/>
                          <a:cs typeface="Times New Roman"/>
                        </a:rPr>
                        <a:t>Conoscenze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dei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chemeClr val="accent6">
                        <a:lumMod val="60000"/>
                        <a:lumOff val="40000"/>
                      </a:schemeClr>
                    </a:solidFill>
                  </a:tcPr>
                </a:tc>
                <a:extLst>
                  <a:ext uri="{0D108BD9-81ED-4DB2-BD59-A6C34878D82A}">
                    <a16:rowId xmlns:a16="http://schemas.microsoft.com/office/drawing/2014/main" val="10003"/>
                  </a:ext>
                </a:extLst>
              </a:tr>
              <a:tr h="211207">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dirty="0">
                          <a:solidFill>
                            <a:srgbClr val="002060"/>
                          </a:solidFill>
                          <a:latin typeface="Times New Roman"/>
                          <a:cs typeface="Times New Roman"/>
                        </a:rPr>
                        <a:t>abilità</a:t>
                      </a:r>
                      <a:r>
                        <a:rPr sz="1100" spc="-15" dirty="0">
                          <a:solidFill>
                            <a:srgbClr val="002060"/>
                          </a:solidFill>
                          <a:latin typeface="Times New Roman"/>
                          <a:cs typeface="Times New Roman"/>
                        </a:rPr>
                        <a:t> </a:t>
                      </a:r>
                      <a:r>
                        <a:rPr sz="1100" dirty="0">
                          <a:solidFill>
                            <a:srgbClr val="002060"/>
                          </a:solidFill>
                          <a:latin typeface="Times New Roman"/>
                          <a:cs typeface="Times New Roman"/>
                        </a:rPr>
                        <a:t>e</a:t>
                      </a:r>
                      <a:r>
                        <a:rPr sz="1100" spc="-20" dirty="0">
                          <a:solidFill>
                            <a:srgbClr val="002060"/>
                          </a:solidFill>
                          <a:latin typeface="Times New Roman"/>
                          <a:cs typeface="Times New Roman"/>
                        </a:rPr>
                        <a:t> </a:t>
                      </a:r>
                      <a:r>
                        <a:rPr sz="1100" dirty="0">
                          <a:solidFill>
                            <a:srgbClr val="002060"/>
                          </a:solidFill>
                          <a:latin typeface="Times New Roman"/>
                          <a:cs typeface="Times New Roman"/>
                        </a:rPr>
                        <a:t>competenze</a:t>
                      </a:r>
                      <a:r>
                        <a:rPr sz="1100" spc="-15" dirty="0">
                          <a:solidFill>
                            <a:srgbClr val="002060"/>
                          </a:solidFill>
                          <a:latin typeface="Times New Roman"/>
                          <a:cs typeface="Times New Roman"/>
                        </a:rPr>
                        <a:t> </a:t>
                      </a:r>
                      <a:r>
                        <a:rPr sz="1100" dirty="0">
                          <a:solidFill>
                            <a:srgbClr val="002060"/>
                          </a:solidFill>
                          <a:latin typeface="Times New Roman"/>
                          <a:cs typeface="Times New Roman"/>
                        </a:rPr>
                        <a:t>a</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livello</a:t>
                      </a:r>
                      <a:endParaRPr sz="1100" dirty="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contenuti,</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abilità</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contenuti,</a:t>
                      </a:r>
                      <a:r>
                        <a:rPr sz="1100" spc="-25" dirty="0">
                          <a:solidFill>
                            <a:srgbClr val="002060"/>
                          </a:solidFill>
                          <a:latin typeface="Times New Roman"/>
                          <a:cs typeface="Times New Roman"/>
                        </a:rPr>
                        <a:t> </a:t>
                      </a:r>
                      <a:r>
                        <a:rPr sz="1100" dirty="0">
                          <a:solidFill>
                            <a:srgbClr val="002060"/>
                          </a:solidFill>
                          <a:latin typeface="Times New Roman"/>
                          <a:cs typeface="Times New Roman"/>
                        </a:rPr>
                        <a:t>abilità</a:t>
                      </a:r>
                      <a:r>
                        <a:rPr sz="1100" spc="-2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contenuti,</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abilità</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dirty="0">
                          <a:solidFill>
                            <a:srgbClr val="002060"/>
                          </a:solidFill>
                          <a:latin typeface="Times New Roman"/>
                          <a:cs typeface="Times New Roman"/>
                        </a:rPr>
                        <a:t>contenuti,</a:t>
                      </a:r>
                      <a:r>
                        <a:rPr sz="1100" spc="-20" dirty="0">
                          <a:solidFill>
                            <a:srgbClr val="002060"/>
                          </a:solidFill>
                          <a:latin typeface="Times New Roman"/>
                          <a:cs typeface="Times New Roman"/>
                        </a:rPr>
                        <a:t> </a:t>
                      </a:r>
                      <a:r>
                        <a:rPr sz="1100" dirty="0">
                          <a:solidFill>
                            <a:srgbClr val="002060"/>
                          </a:solidFill>
                          <a:latin typeface="Times New Roman"/>
                          <a:cs typeface="Times New Roman"/>
                        </a:rPr>
                        <a:t>abilità</a:t>
                      </a:r>
                      <a:r>
                        <a:rPr sz="1100" spc="-2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dirty="0">
                          <a:solidFill>
                            <a:srgbClr val="002060"/>
                          </a:solidFill>
                          <a:latin typeface="Times New Roman"/>
                          <a:cs typeface="Times New Roman"/>
                        </a:rPr>
                        <a:t>contenuti,</a:t>
                      </a:r>
                      <a:r>
                        <a:rPr sz="1100" spc="-20" dirty="0">
                          <a:solidFill>
                            <a:srgbClr val="002060"/>
                          </a:solidFill>
                          <a:latin typeface="Times New Roman"/>
                          <a:cs typeface="Times New Roman"/>
                        </a:rPr>
                        <a:t> </a:t>
                      </a:r>
                      <a:r>
                        <a:rPr sz="1100" dirty="0">
                          <a:solidFill>
                            <a:srgbClr val="002060"/>
                          </a:solidFill>
                          <a:latin typeface="Times New Roman"/>
                          <a:cs typeface="Times New Roman"/>
                        </a:rPr>
                        <a:t>abilità</a:t>
                      </a:r>
                      <a:r>
                        <a:rPr sz="1100" spc="-2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04"/>
                  </a:ext>
                </a:extLst>
              </a:tr>
              <a:tr h="210481">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iniziale.</a:t>
                      </a:r>
                      <a:r>
                        <a:rPr sz="1100" spc="-30" dirty="0">
                          <a:solidFill>
                            <a:srgbClr val="002060"/>
                          </a:solidFill>
                          <a:latin typeface="Times New Roman"/>
                          <a:cs typeface="Times New Roman"/>
                        </a:rPr>
                        <a:t> </a:t>
                      </a:r>
                      <a:r>
                        <a:rPr sz="1100" dirty="0">
                          <a:solidFill>
                            <a:srgbClr val="002060"/>
                          </a:solidFill>
                          <a:latin typeface="Times New Roman"/>
                          <a:cs typeface="Times New Roman"/>
                        </a:rPr>
                        <a:t>Mediocri</a:t>
                      </a:r>
                      <a:r>
                        <a:rPr sz="1100" spc="-30" dirty="0">
                          <a:solidFill>
                            <a:srgbClr val="002060"/>
                          </a:solidFill>
                          <a:latin typeface="Times New Roman"/>
                          <a:cs typeface="Times New Roman"/>
                        </a:rPr>
                        <a:t> </a:t>
                      </a:r>
                      <a:r>
                        <a:rPr sz="1100" spc="-10" dirty="0">
                          <a:solidFill>
                            <a:srgbClr val="002060"/>
                          </a:solidFill>
                          <a:latin typeface="Times New Roman"/>
                          <a:cs typeface="Times New Roman"/>
                        </a:rPr>
                        <a:t>capacità</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e</a:t>
                      </a:r>
                      <a:r>
                        <a:rPr sz="1100" spc="-20" dirty="0">
                          <a:solidFill>
                            <a:srgbClr val="002060"/>
                          </a:solidFill>
                          <a:latin typeface="Times New Roman"/>
                          <a:cs typeface="Times New Roman"/>
                        </a:rPr>
                        <a:t> </a:t>
                      </a:r>
                      <a:r>
                        <a:rPr sz="1100" dirty="0">
                          <a:solidFill>
                            <a:srgbClr val="002060"/>
                          </a:solidFill>
                          <a:latin typeface="Times New Roman"/>
                          <a:cs typeface="Times New Roman"/>
                        </a:rPr>
                        <a:t>competenze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competenze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e</a:t>
                      </a:r>
                      <a:r>
                        <a:rPr sz="1100" spc="275" dirty="0">
                          <a:solidFill>
                            <a:srgbClr val="002060"/>
                          </a:solidFill>
                          <a:latin typeface="Times New Roman"/>
                          <a:cs typeface="Times New Roman"/>
                        </a:rPr>
                        <a:t> </a:t>
                      </a:r>
                      <a:r>
                        <a:rPr sz="1100" spc="-10" dirty="0">
                          <a:solidFill>
                            <a:srgbClr val="002060"/>
                          </a:solidFill>
                          <a:latin typeface="Times New Roman"/>
                          <a:cs typeface="Times New Roman"/>
                        </a:rPr>
                        <a:t>competenze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competenze</a:t>
                      </a:r>
                      <a:r>
                        <a:rPr sz="1100" spc="-25" dirty="0">
                          <a:solidFill>
                            <a:srgbClr val="002060"/>
                          </a:solidFill>
                          <a:latin typeface="Times New Roman"/>
                          <a:cs typeface="Times New Roman"/>
                        </a:rPr>
                        <a:t> </a:t>
                      </a:r>
                      <a:r>
                        <a:rPr sz="1100" spc="-10" dirty="0">
                          <a:solidFill>
                            <a:srgbClr val="002060"/>
                          </a:solidFill>
                          <a:latin typeface="Times New Roman"/>
                          <a:cs typeface="Times New Roman"/>
                        </a:rPr>
                        <a:t>distinte.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competenze</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ottime.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05"/>
                  </a:ext>
                </a:extLst>
              </a:tr>
              <a:tr h="210481">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comunicative</a:t>
                      </a:r>
                      <a:r>
                        <a:rPr sz="1100" spc="-25" dirty="0">
                          <a:solidFill>
                            <a:srgbClr val="002060"/>
                          </a:solidFill>
                          <a:latin typeface="Times New Roman"/>
                          <a:cs typeface="Times New Roman"/>
                        </a:rPr>
                        <a:t> </a:t>
                      </a:r>
                      <a:r>
                        <a:rPr sz="1100" dirty="0">
                          <a:solidFill>
                            <a:srgbClr val="002060"/>
                          </a:solidFill>
                          <a:latin typeface="Times New Roman"/>
                          <a:cs typeface="Times New Roman"/>
                        </a:rPr>
                        <a:t>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base</a:t>
                      </a:r>
                      <a:r>
                        <a:rPr sz="1100" spc="-10" dirty="0">
                          <a:solidFill>
                            <a:srgbClr val="002060"/>
                          </a:solidFill>
                          <a:latin typeface="Times New Roman"/>
                          <a:cs typeface="Times New Roman"/>
                        </a:rPr>
                        <a:t> essenziali.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adeguate.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solide.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Ampie</a:t>
                      </a:r>
                      <a:r>
                        <a:rPr sz="1100" spc="-2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Ampie</a:t>
                      </a:r>
                      <a:r>
                        <a:rPr sz="1100" spc="-15" dirty="0">
                          <a:solidFill>
                            <a:srgbClr val="002060"/>
                          </a:solidFill>
                          <a:latin typeface="Times New Roman"/>
                          <a:cs typeface="Times New Roman"/>
                        </a:rPr>
                        <a:t> </a:t>
                      </a:r>
                      <a:r>
                        <a:rPr sz="1100" dirty="0">
                          <a:solidFill>
                            <a:srgbClr val="002060"/>
                          </a:solidFill>
                          <a:latin typeface="Times New Roman"/>
                          <a:cs typeface="Times New Roman"/>
                        </a:rPr>
                        <a:t>e</a:t>
                      </a:r>
                      <a:r>
                        <a:rPr sz="1100" spc="-5" dirty="0">
                          <a:solidFill>
                            <a:srgbClr val="002060"/>
                          </a:solidFill>
                          <a:latin typeface="Times New Roman"/>
                          <a:cs typeface="Times New Roman"/>
                        </a:rPr>
                        <a:t> </a:t>
                      </a:r>
                      <a:r>
                        <a:rPr sz="1100" spc="-10" dirty="0">
                          <a:solidFill>
                            <a:srgbClr val="002060"/>
                          </a:solidFill>
                          <a:latin typeface="Times New Roman"/>
                          <a:cs typeface="Times New Roman"/>
                        </a:rPr>
                        <a:t>approfondite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06"/>
                  </a:ext>
                </a:extLst>
              </a:tr>
              <a:tr h="211207">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rielaborazione</a:t>
                      </a:r>
                      <a:r>
                        <a:rPr sz="1100" spc="-20" dirty="0">
                          <a:solidFill>
                            <a:srgbClr val="002060"/>
                          </a:solidFill>
                          <a:latin typeface="Times New Roman"/>
                          <a:cs typeface="Times New Roman"/>
                        </a:rPr>
                        <a:t> </a:t>
                      </a:r>
                      <a:r>
                        <a:rPr sz="1100" dirty="0">
                          <a:solidFill>
                            <a:srgbClr val="002060"/>
                          </a:solidFill>
                          <a:latin typeface="Times New Roman"/>
                          <a:cs typeface="Times New Roman"/>
                        </a:rPr>
                        <a:t>di</a:t>
                      </a:r>
                      <a:r>
                        <a:rPr sz="1100" spc="-15" dirty="0">
                          <a:solidFill>
                            <a:srgbClr val="002060"/>
                          </a:solidFill>
                          <a:latin typeface="Times New Roman"/>
                          <a:cs typeface="Times New Roman"/>
                        </a:rPr>
                        <a:t> </a:t>
                      </a:r>
                      <a:r>
                        <a:rPr sz="1100" dirty="0">
                          <a:solidFill>
                            <a:srgbClr val="002060"/>
                          </a:solidFill>
                          <a:latin typeface="Times New Roman"/>
                          <a:cs typeface="Times New Roman"/>
                        </a:rPr>
                        <a:t>dati</a:t>
                      </a:r>
                      <a:r>
                        <a:rPr sz="1100" spc="-3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Sufficienti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Discrete</a:t>
                      </a:r>
                      <a:r>
                        <a:rPr sz="1100" spc="-35" dirty="0">
                          <a:solidFill>
                            <a:srgbClr val="002060"/>
                          </a:solidFill>
                          <a:latin typeface="Times New Roman"/>
                          <a:cs typeface="Times New Roman"/>
                        </a:rPr>
                        <a:t> </a:t>
                      </a:r>
                      <a:r>
                        <a:rPr sz="1100" spc="-10" dirty="0">
                          <a:solidFill>
                            <a:srgbClr val="002060"/>
                          </a:solidFill>
                          <a:latin typeface="Times New Roman"/>
                          <a:cs typeface="Times New Roman"/>
                        </a:rPr>
                        <a:t>capacità</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Buone</a:t>
                      </a:r>
                      <a:r>
                        <a:rPr sz="1100" spc="-5" dirty="0">
                          <a:solidFill>
                            <a:srgbClr val="002060"/>
                          </a:solidFill>
                          <a:latin typeface="Times New Roman"/>
                          <a:cs typeface="Times New Roman"/>
                        </a:rPr>
                        <a:t> </a:t>
                      </a:r>
                      <a:r>
                        <a:rPr sz="1100" spc="-10" dirty="0">
                          <a:solidFill>
                            <a:srgbClr val="002060"/>
                          </a:solidFill>
                          <a:latin typeface="Times New Roman"/>
                          <a:cs typeface="Times New Roman"/>
                        </a:rPr>
                        <a:t>capacità</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spc="-10" dirty="0">
                          <a:solidFill>
                            <a:srgbClr val="002060"/>
                          </a:solidFill>
                          <a:latin typeface="Times New Roman"/>
                          <a:cs typeface="Times New Roman"/>
                        </a:rPr>
                        <a:t>approfondite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capacità</a:t>
                      </a:r>
                      <a:r>
                        <a:rPr sz="1100" spc="-15" dirty="0">
                          <a:solidFill>
                            <a:srgbClr val="002060"/>
                          </a:solidFill>
                          <a:latin typeface="Times New Roman"/>
                          <a:cs typeface="Times New Roman"/>
                        </a:rPr>
                        <a:t> </a:t>
                      </a:r>
                      <a:r>
                        <a:rPr sz="1100" spc="-10" dirty="0">
                          <a:solidFill>
                            <a:srgbClr val="002060"/>
                          </a:solidFill>
                          <a:latin typeface="Times New Roman"/>
                          <a:cs typeface="Times New Roman"/>
                        </a:rPr>
                        <a:t>comunicative,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07"/>
                  </a:ext>
                </a:extLst>
              </a:tr>
              <a:tr h="211207">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spc="-10" dirty="0">
                          <a:solidFill>
                            <a:srgbClr val="002060"/>
                          </a:solidFill>
                          <a:latin typeface="Times New Roman"/>
                          <a:cs typeface="Times New Roman"/>
                        </a:rPr>
                        <a:t>informazioni.</a:t>
                      </a:r>
                      <a:endParaRPr sz="1100" dirty="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spc="-10" dirty="0">
                          <a:solidFill>
                            <a:srgbClr val="002060"/>
                          </a:solidFill>
                          <a:latin typeface="Times New Roman"/>
                          <a:cs typeface="Times New Roman"/>
                        </a:rPr>
                        <a:t>capacità</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comunicative</a:t>
                      </a:r>
                      <a:r>
                        <a:rPr sz="1100" spc="-20" dirty="0">
                          <a:solidFill>
                            <a:srgbClr val="002060"/>
                          </a:solidFill>
                          <a:latin typeface="Times New Roman"/>
                          <a:cs typeface="Times New Roman"/>
                        </a:rPr>
                        <a:t> </a:t>
                      </a:r>
                      <a:r>
                        <a:rPr sz="1100" dirty="0">
                          <a:solidFill>
                            <a:srgbClr val="002060"/>
                          </a:solidFill>
                          <a:latin typeface="Times New Roman"/>
                          <a:cs typeface="Times New Roman"/>
                        </a:rPr>
                        <a:t>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comunicative</a:t>
                      </a:r>
                      <a:r>
                        <a:rPr sz="1100" spc="-25" dirty="0">
                          <a:solidFill>
                            <a:srgbClr val="002060"/>
                          </a:solidFill>
                          <a:latin typeface="Times New Roman"/>
                          <a:cs typeface="Times New Roman"/>
                        </a:rPr>
                        <a:t> </a:t>
                      </a:r>
                      <a:r>
                        <a:rPr sz="1100" dirty="0">
                          <a:solidFill>
                            <a:srgbClr val="002060"/>
                          </a:solidFill>
                          <a:latin typeface="Times New Roman"/>
                          <a:cs typeface="Times New Roman"/>
                        </a:rPr>
                        <a:t>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spc="-10" dirty="0">
                          <a:solidFill>
                            <a:srgbClr val="002060"/>
                          </a:solidFill>
                          <a:latin typeface="Times New Roman"/>
                          <a:cs typeface="Times New Roman"/>
                        </a:rPr>
                        <a:t>capacità</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dirty="0">
                          <a:solidFill>
                            <a:srgbClr val="002060"/>
                          </a:solidFill>
                          <a:latin typeface="Times New Roman"/>
                          <a:cs typeface="Times New Roman"/>
                        </a:rPr>
                        <a:t>di</a:t>
                      </a:r>
                      <a:r>
                        <a:rPr sz="1100" spc="-10" dirty="0">
                          <a:solidFill>
                            <a:srgbClr val="002060"/>
                          </a:solidFill>
                          <a:latin typeface="Times New Roman"/>
                          <a:cs typeface="Times New Roman"/>
                        </a:rPr>
                        <a:t> </a:t>
                      </a:r>
                      <a:r>
                        <a:rPr sz="1100" dirty="0">
                          <a:solidFill>
                            <a:srgbClr val="002060"/>
                          </a:solidFill>
                          <a:latin typeface="Times New Roman"/>
                          <a:cs typeface="Times New Roman"/>
                        </a:rPr>
                        <a:t>analisi</a:t>
                      </a:r>
                      <a:r>
                        <a:rPr sz="1100" spc="-1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08"/>
                  </a:ext>
                </a:extLst>
              </a:tr>
              <a:tr h="205401">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15"/>
                        </a:lnSpc>
                      </a:pPr>
                      <a:r>
                        <a:rPr sz="1100" dirty="0">
                          <a:solidFill>
                            <a:srgbClr val="002060"/>
                          </a:solidFill>
                          <a:latin typeface="Times New Roman"/>
                          <a:cs typeface="Times New Roman"/>
                        </a:rPr>
                        <a:t>Argomentazione</a:t>
                      </a:r>
                      <a:r>
                        <a:rPr sz="1100" spc="-25" dirty="0">
                          <a:solidFill>
                            <a:srgbClr val="002060"/>
                          </a:solidFill>
                          <a:latin typeface="Times New Roman"/>
                          <a:cs typeface="Times New Roman"/>
                        </a:rPr>
                        <a:t> </a:t>
                      </a:r>
                      <a:r>
                        <a:rPr sz="1100" dirty="0">
                          <a:solidFill>
                            <a:srgbClr val="002060"/>
                          </a:solidFill>
                          <a:latin typeface="Times New Roman"/>
                          <a:cs typeface="Times New Roman"/>
                        </a:rPr>
                        <a:t>e</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motivazione</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15"/>
                        </a:lnSpc>
                      </a:pPr>
                      <a:r>
                        <a:rPr sz="1100" dirty="0">
                          <a:solidFill>
                            <a:srgbClr val="002060"/>
                          </a:solidFill>
                          <a:latin typeface="Times New Roman"/>
                          <a:cs typeface="Times New Roman"/>
                        </a:rPr>
                        <a:t>comunicative</a:t>
                      </a:r>
                      <a:r>
                        <a:rPr sz="1100" spc="-25" dirty="0">
                          <a:solidFill>
                            <a:srgbClr val="002060"/>
                          </a:solidFill>
                          <a:latin typeface="Times New Roman"/>
                          <a:cs typeface="Times New Roman"/>
                        </a:rPr>
                        <a:t> </a:t>
                      </a:r>
                      <a:r>
                        <a:rPr sz="1100" dirty="0">
                          <a:solidFill>
                            <a:srgbClr val="002060"/>
                          </a:solidFill>
                          <a:latin typeface="Times New Roman"/>
                          <a:cs typeface="Times New Roman"/>
                        </a:rPr>
                        <a:t>e</a:t>
                      </a:r>
                      <a:r>
                        <a:rPr sz="1100" spc="-1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15"/>
                        </a:lnSpc>
                      </a:pPr>
                      <a:r>
                        <a:rPr sz="1100" spc="-10" dirty="0">
                          <a:solidFill>
                            <a:srgbClr val="002060"/>
                          </a:solidFill>
                          <a:latin typeface="Times New Roman"/>
                          <a:cs typeface="Times New Roman"/>
                        </a:rPr>
                        <a:t>rielaborazione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15"/>
                        </a:lnSpc>
                      </a:pPr>
                      <a:r>
                        <a:rPr sz="1100" spc="-10" dirty="0">
                          <a:solidFill>
                            <a:srgbClr val="002060"/>
                          </a:solidFill>
                          <a:latin typeface="Times New Roman"/>
                          <a:cs typeface="Times New Roman"/>
                        </a:rPr>
                        <a:t>rielaborazioni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15"/>
                        </a:lnSpc>
                      </a:pPr>
                      <a:r>
                        <a:rPr sz="1100" dirty="0">
                          <a:solidFill>
                            <a:srgbClr val="002060"/>
                          </a:solidFill>
                          <a:latin typeface="Times New Roman"/>
                          <a:cs typeface="Times New Roman"/>
                        </a:rPr>
                        <a:t>comunicative,</a:t>
                      </a:r>
                      <a:r>
                        <a:rPr sz="1100" spc="-4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15"/>
                        </a:lnSpc>
                      </a:pPr>
                      <a:r>
                        <a:rPr sz="1100" spc="-10" dirty="0">
                          <a:solidFill>
                            <a:srgbClr val="002060"/>
                          </a:solidFill>
                          <a:latin typeface="Times New Roman"/>
                          <a:cs typeface="Times New Roman"/>
                        </a:rPr>
                        <a:t>rielaborazioni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09"/>
                  </a:ext>
                </a:extLst>
              </a:tr>
              <a:tr h="218466">
                <a:tc>
                  <a:txBody>
                    <a:bodyPr/>
                    <a:lstStyle/>
                    <a:p>
                      <a:pPr algn="ctr">
                        <a:lnSpc>
                          <a:spcPts val="1385"/>
                        </a:lnSpc>
                      </a:pPr>
                      <a:r>
                        <a:rPr sz="1200" b="1" spc="-10" dirty="0">
                          <a:solidFill>
                            <a:srgbClr val="002060"/>
                          </a:solidFill>
                          <a:latin typeface="Times New Roman"/>
                          <a:cs typeface="Times New Roman"/>
                        </a:rPr>
                        <a:t>DESCRITTORE</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35"/>
                        </a:spcBef>
                      </a:pPr>
                      <a:r>
                        <a:rPr sz="1100" dirty="0">
                          <a:solidFill>
                            <a:srgbClr val="002060"/>
                          </a:solidFill>
                          <a:latin typeface="Times New Roman"/>
                          <a:cs typeface="Times New Roman"/>
                        </a:rPr>
                        <a:t>delle</a:t>
                      </a:r>
                      <a:r>
                        <a:rPr sz="1100" spc="-40" dirty="0">
                          <a:solidFill>
                            <a:srgbClr val="002060"/>
                          </a:solidFill>
                          <a:latin typeface="Times New Roman"/>
                          <a:cs typeface="Times New Roman"/>
                        </a:rPr>
                        <a:t> </a:t>
                      </a:r>
                      <a:r>
                        <a:rPr sz="1100" dirty="0">
                          <a:solidFill>
                            <a:srgbClr val="002060"/>
                          </a:solidFill>
                          <a:latin typeface="Times New Roman"/>
                          <a:cs typeface="Times New Roman"/>
                        </a:rPr>
                        <a:t>proprie</a:t>
                      </a:r>
                      <a:r>
                        <a:rPr sz="1100" spc="-35" dirty="0">
                          <a:solidFill>
                            <a:srgbClr val="002060"/>
                          </a:solidFill>
                          <a:latin typeface="Times New Roman"/>
                          <a:cs typeface="Times New Roman"/>
                        </a:rPr>
                        <a:t> </a:t>
                      </a:r>
                      <a:r>
                        <a:rPr sz="1100" dirty="0">
                          <a:solidFill>
                            <a:srgbClr val="002060"/>
                          </a:solidFill>
                          <a:latin typeface="Times New Roman"/>
                          <a:cs typeface="Times New Roman"/>
                        </a:rPr>
                        <a:t>idee/opinioni</a:t>
                      </a:r>
                      <a:r>
                        <a:rPr sz="1100" spc="-20" dirty="0">
                          <a:solidFill>
                            <a:srgbClr val="002060"/>
                          </a:solidFill>
                          <a:latin typeface="Times New Roman"/>
                          <a:cs typeface="Times New Roman"/>
                        </a:rPr>
                        <a:t> </a:t>
                      </a:r>
                      <a:r>
                        <a:rPr sz="1100" spc="-25" dirty="0">
                          <a:solidFill>
                            <a:srgbClr val="002060"/>
                          </a:solidFill>
                          <a:latin typeface="Times New Roman"/>
                          <a:cs typeface="Times New Roman"/>
                        </a:rPr>
                        <a:t>in</a:t>
                      </a:r>
                      <a:endParaRPr sz="1100">
                        <a:solidFill>
                          <a:srgbClr val="002060"/>
                        </a:solidFill>
                        <a:latin typeface="Times New Roman"/>
                        <a:cs typeface="Times New Roman"/>
                      </a:endParaRPr>
                    </a:p>
                  </a:txBody>
                  <a:tcPr marL="0" marR="0" marT="4441"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35"/>
                        </a:spcBef>
                      </a:pPr>
                      <a:r>
                        <a:rPr sz="1100" dirty="0">
                          <a:solidFill>
                            <a:srgbClr val="002060"/>
                          </a:solidFill>
                          <a:latin typeface="Times New Roman"/>
                          <a:cs typeface="Times New Roman"/>
                        </a:rPr>
                        <a:t>rielaborazione</a:t>
                      </a:r>
                      <a:r>
                        <a:rPr sz="1100" spc="-45" dirty="0">
                          <a:solidFill>
                            <a:srgbClr val="002060"/>
                          </a:solidFill>
                          <a:latin typeface="Times New Roman"/>
                          <a:cs typeface="Times New Roman"/>
                        </a:rPr>
                        <a:t> </a:t>
                      </a:r>
                      <a:r>
                        <a:rPr sz="1100" spc="-25" dirty="0">
                          <a:solidFill>
                            <a:srgbClr val="002060"/>
                          </a:solidFill>
                          <a:latin typeface="Times New Roman"/>
                          <a:cs typeface="Times New Roman"/>
                        </a:rPr>
                        <a:t>di</a:t>
                      </a:r>
                      <a:endParaRPr sz="1100" dirty="0">
                        <a:solidFill>
                          <a:srgbClr val="002060"/>
                        </a:solidFill>
                        <a:latin typeface="Times New Roman"/>
                        <a:cs typeface="Times New Roman"/>
                      </a:endParaRPr>
                    </a:p>
                  </a:txBody>
                  <a:tcPr marL="0" marR="0" marT="4441"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35"/>
                        </a:spcBef>
                      </a:pPr>
                      <a:r>
                        <a:rPr sz="1100" dirty="0">
                          <a:solidFill>
                            <a:srgbClr val="002060"/>
                          </a:solidFill>
                          <a:latin typeface="Times New Roman"/>
                          <a:cs typeface="Times New Roman"/>
                        </a:rPr>
                        <a:t>personale</a:t>
                      </a:r>
                      <a:r>
                        <a:rPr sz="1100" spc="-10" dirty="0">
                          <a:solidFill>
                            <a:srgbClr val="002060"/>
                          </a:solidFill>
                          <a:latin typeface="Times New Roman"/>
                          <a:cs typeface="Times New Roman"/>
                        </a:rPr>
                        <a:t> </a:t>
                      </a:r>
                      <a:r>
                        <a:rPr sz="1100" dirty="0">
                          <a:solidFill>
                            <a:srgbClr val="002060"/>
                          </a:solidFill>
                          <a:latin typeface="Times New Roman"/>
                          <a:cs typeface="Times New Roman"/>
                        </a:rPr>
                        <a:t>di</a:t>
                      </a:r>
                      <a:r>
                        <a:rPr sz="1100" spc="-10" dirty="0">
                          <a:solidFill>
                            <a:srgbClr val="002060"/>
                          </a:solidFill>
                          <a:latin typeface="Times New Roman"/>
                          <a:cs typeface="Times New Roman"/>
                        </a:rPr>
                        <a:t> </a:t>
                      </a:r>
                      <a:r>
                        <a:rPr sz="1100" dirty="0">
                          <a:solidFill>
                            <a:srgbClr val="002060"/>
                          </a:solidFill>
                          <a:latin typeface="Times New Roman"/>
                          <a:cs typeface="Times New Roman"/>
                        </a:rPr>
                        <a:t>dati</a:t>
                      </a:r>
                      <a:r>
                        <a:rPr sz="1100" spc="-2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4441"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35"/>
                        </a:spcBef>
                      </a:pPr>
                      <a:r>
                        <a:rPr sz="1100" spc="-10" dirty="0">
                          <a:solidFill>
                            <a:srgbClr val="002060"/>
                          </a:solidFill>
                          <a:latin typeface="Times New Roman"/>
                          <a:cs typeface="Times New Roman"/>
                        </a:rPr>
                        <a:t>personali.</a:t>
                      </a:r>
                      <a:endParaRPr sz="1100">
                        <a:solidFill>
                          <a:srgbClr val="002060"/>
                        </a:solidFill>
                        <a:latin typeface="Times New Roman"/>
                        <a:cs typeface="Times New Roman"/>
                      </a:endParaRPr>
                    </a:p>
                  </a:txBody>
                  <a:tcPr marL="0" marR="0" marT="4441"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35"/>
                        </a:spcBef>
                      </a:pPr>
                      <a:r>
                        <a:rPr sz="1100" dirty="0">
                          <a:solidFill>
                            <a:srgbClr val="002060"/>
                          </a:solidFill>
                          <a:latin typeface="Times New Roman"/>
                          <a:cs typeface="Times New Roman"/>
                        </a:rPr>
                        <a:t>analisi</a:t>
                      </a:r>
                      <a:r>
                        <a:rPr sz="1100" spc="-25"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4441"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35"/>
                        </a:spcBef>
                      </a:pPr>
                      <a:r>
                        <a:rPr sz="1100" dirty="0">
                          <a:solidFill>
                            <a:srgbClr val="002060"/>
                          </a:solidFill>
                          <a:latin typeface="Times New Roman"/>
                          <a:cs typeface="Times New Roman"/>
                        </a:rPr>
                        <a:t>personali</a:t>
                      </a:r>
                      <a:r>
                        <a:rPr sz="1100" spc="-15" dirty="0">
                          <a:solidFill>
                            <a:srgbClr val="002060"/>
                          </a:solidFill>
                          <a:latin typeface="Times New Roman"/>
                          <a:cs typeface="Times New Roman"/>
                        </a:rPr>
                        <a:t> </a:t>
                      </a:r>
                      <a:r>
                        <a:rPr sz="1100" dirty="0">
                          <a:solidFill>
                            <a:srgbClr val="002060"/>
                          </a:solidFill>
                          <a:latin typeface="Times New Roman"/>
                          <a:cs typeface="Times New Roman"/>
                        </a:rPr>
                        <a:t>in</a:t>
                      </a:r>
                      <a:r>
                        <a:rPr sz="1100" spc="-5" dirty="0">
                          <a:solidFill>
                            <a:srgbClr val="002060"/>
                          </a:solidFill>
                          <a:latin typeface="Times New Roman"/>
                          <a:cs typeface="Times New Roman"/>
                        </a:rPr>
                        <a:t> </a:t>
                      </a:r>
                      <a:r>
                        <a:rPr sz="1100" spc="-10" dirty="0">
                          <a:solidFill>
                            <a:srgbClr val="002060"/>
                          </a:solidFill>
                          <a:latin typeface="Times New Roman"/>
                          <a:cs typeface="Times New Roman"/>
                        </a:rPr>
                        <a:t>chiave</a:t>
                      </a:r>
                      <a:endParaRPr sz="1100">
                        <a:solidFill>
                          <a:srgbClr val="002060"/>
                        </a:solidFill>
                        <a:latin typeface="Times New Roman"/>
                        <a:cs typeface="Times New Roman"/>
                      </a:endParaRPr>
                    </a:p>
                  </a:txBody>
                  <a:tcPr marL="0" marR="0" marT="4441"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0"/>
                  </a:ext>
                </a:extLst>
              </a:tr>
              <a:tr h="208304">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00"/>
                        </a:lnSpc>
                      </a:pPr>
                      <a:r>
                        <a:rPr sz="1100" dirty="0">
                          <a:solidFill>
                            <a:srgbClr val="002060"/>
                          </a:solidFill>
                          <a:latin typeface="Times New Roman"/>
                          <a:cs typeface="Times New Roman"/>
                        </a:rPr>
                        <a:t>modo</a:t>
                      </a:r>
                      <a:r>
                        <a:rPr sz="1100" spc="-15" dirty="0">
                          <a:solidFill>
                            <a:srgbClr val="002060"/>
                          </a:solidFill>
                          <a:latin typeface="Times New Roman"/>
                          <a:cs typeface="Times New Roman"/>
                        </a:rPr>
                        <a:t> </a:t>
                      </a:r>
                      <a:r>
                        <a:rPr sz="1100" dirty="0">
                          <a:solidFill>
                            <a:srgbClr val="002060"/>
                          </a:solidFill>
                          <a:latin typeface="Times New Roman"/>
                          <a:cs typeface="Times New Roman"/>
                        </a:rPr>
                        <a:t>parziale</a:t>
                      </a:r>
                      <a:r>
                        <a:rPr sz="1100" spc="-15" dirty="0">
                          <a:solidFill>
                            <a:srgbClr val="002060"/>
                          </a:solidFill>
                          <a:latin typeface="Times New Roman"/>
                          <a:cs typeface="Times New Roman"/>
                        </a:rPr>
                        <a:t> </a:t>
                      </a:r>
                      <a:r>
                        <a:rPr sz="1100" dirty="0">
                          <a:solidFill>
                            <a:srgbClr val="002060"/>
                          </a:solidFill>
                          <a:latin typeface="Times New Roman"/>
                          <a:cs typeface="Times New Roman"/>
                        </a:rPr>
                        <a:t>e</a:t>
                      </a:r>
                      <a:r>
                        <a:rPr sz="1100" spc="-10" dirty="0">
                          <a:solidFill>
                            <a:srgbClr val="002060"/>
                          </a:solidFill>
                          <a:latin typeface="Times New Roman"/>
                          <a:cs typeface="Times New Roman"/>
                        </a:rPr>
                        <a:t> frammentario.</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00"/>
                        </a:lnSpc>
                      </a:pPr>
                      <a:r>
                        <a:rPr sz="1100" dirty="0">
                          <a:solidFill>
                            <a:srgbClr val="002060"/>
                          </a:solidFill>
                          <a:latin typeface="Times New Roman"/>
                          <a:cs typeface="Times New Roman"/>
                        </a:rPr>
                        <a:t>dati</a:t>
                      </a:r>
                      <a:r>
                        <a:rPr sz="1100" spc="-5"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00"/>
                        </a:lnSpc>
                      </a:pPr>
                      <a:r>
                        <a:rPr sz="1100" spc="-10" dirty="0">
                          <a:solidFill>
                            <a:srgbClr val="002060"/>
                          </a:solidFill>
                          <a:latin typeface="Times New Roman"/>
                          <a:cs typeface="Times New Roman"/>
                        </a:rPr>
                        <a:t>informazioni.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00"/>
                        </a:lnSpc>
                      </a:pPr>
                      <a:r>
                        <a:rPr sz="1100" spc="-10" dirty="0">
                          <a:solidFill>
                            <a:srgbClr val="002060"/>
                          </a:solidFill>
                          <a:latin typeface="Times New Roman"/>
                          <a:cs typeface="Times New Roman"/>
                        </a:rPr>
                        <a:t>Argomentazione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00"/>
                        </a:lnSpc>
                      </a:pPr>
                      <a:r>
                        <a:rPr sz="1100" spc="-10" dirty="0">
                          <a:solidFill>
                            <a:srgbClr val="002060"/>
                          </a:solidFill>
                          <a:latin typeface="Times New Roman"/>
                          <a:cs typeface="Times New Roman"/>
                        </a:rPr>
                        <a:t>rielaborazioni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00"/>
                        </a:lnSpc>
                      </a:pPr>
                      <a:r>
                        <a:rPr sz="1100" spc="-10" dirty="0">
                          <a:solidFill>
                            <a:srgbClr val="002060"/>
                          </a:solidFill>
                          <a:latin typeface="Times New Roman"/>
                          <a:cs typeface="Times New Roman"/>
                        </a:rPr>
                        <a:t>interdisciplinare.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1"/>
                  </a:ext>
                </a:extLst>
              </a:tr>
              <a:tr h="211207">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informazioni.</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Argomentazione</a:t>
                      </a:r>
                      <a:r>
                        <a:rPr sz="1100" spc="-4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motivazione</a:t>
                      </a:r>
                      <a:r>
                        <a:rPr sz="1100" spc="-40" dirty="0">
                          <a:solidFill>
                            <a:srgbClr val="002060"/>
                          </a:solidFill>
                          <a:latin typeface="Times New Roman"/>
                          <a:cs typeface="Times New Roman"/>
                        </a:rPr>
                        <a:t> </a:t>
                      </a:r>
                      <a:r>
                        <a:rPr sz="1100" spc="-20" dirty="0">
                          <a:solidFill>
                            <a:srgbClr val="002060"/>
                          </a:solidFill>
                          <a:latin typeface="Times New Roman"/>
                          <a:cs typeface="Times New Roman"/>
                        </a:rPr>
                        <a:t>delle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spc="-10" dirty="0">
                          <a:solidFill>
                            <a:srgbClr val="002060"/>
                          </a:solidFill>
                          <a:latin typeface="Times New Roman"/>
                          <a:cs typeface="Times New Roman"/>
                        </a:rPr>
                        <a:t>personali.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Argomentazione</a:t>
                      </a:r>
                      <a:r>
                        <a:rPr sz="1100" spc="-4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2"/>
                  </a:ext>
                </a:extLst>
              </a:tr>
              <a:tr h="211207">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Argomentazione</a:t>
                      </a:r>
                      <a:r>
                        <a:rPr sz="1100" spc="-4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motivazione</a:t>
                      </a:r>
                      <a:r>
                        <a:rPr sz="1100" spc="-40" dirty="0">
                          <a:solidFill>
                            <a:srgbClr val="002060"/>
                          </a:solidFill>
                          <a:latin typeface="Times New Roman"/>
                          <a:cs typeface="Times New Roman"/>
                        </a:rPr>
                        <a:t> </a:t>
                      </a:r>
                      <a:r>
                        <a:rPr sz="1100" spc="-20" dirty="0">
                          <a:solidFill>
                            <a:srgbClr val="002060"/>
                          </a:solidFill>
                          <a:latin typeface="Times New Roman"/>
                          <a:cs typeface="Times New Roman"/>
                        </a:rPr>
                        <a:t>delle</a:t>
                      </a:r>
                      <a:endParaRPr sz="1100" dirty="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ct val="100000"/>
                        </a:lnSpc>
                        <a:spcBef>
                          <a:spcPts val="5"/>
                        </a:spcBef>
                      </a:pPr>
                      <a:r>
                        <a:rPr sz="1100" spc="-10" dirty="0">
                          <a:solidFill>
                            <a:srgbClr val="002060"/>
                          </a:solidFill>
                          <a:latin typeface="Times New Roman"/>
                          <a:cs typeface="Times New Roman"/>
                        </a:rPr>
                        <a:t>proprie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dirty="0">
                          <a:solidFill>
                            <a:srgbClr val="002060"/>
                          </a:solidFill>
                          <a:latin typeface="Times New Roman"/>
                          <a:cs typeface="Times New Roman"/>
                        </a:rPr>
                        <a:t>Argomentazione</a:t>
                      </a:r>
                      <a:r>
                        <a:rPr sz="1100" spc="-4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ct val="100000"/>
                        </a:lnSpc>
                        <a:spcBef>
                          <a:spcPts val="5"/>
                        </a:spcBef>
                      </a:pPr>
                      <a:r>
                        <a:rPr sz="1100" dirty="0">
                          <a:solidFill>
                            <a:srgbClr val="002060"/>
                          </a:solidFill>
                          <a:latin typeface="Times New Roman"/>
                          <a:cs typeface="Times New Roman"/>
                        </a:rPr>
                        <a:t>motivazione</a:t>
                      </a:r>
                      <a:r>
                        <a:rPr sz="1100" spc="-40" dirty="0">
                          <a:solidFill>
                            <a:srgbClr val="002060"/>
                          </a:solidFill>
                          <a:latin typeface="Times New Roman"/>
                          <a:cs typeface="Times New Roman"/>
                        </a:rPr>
                        <a:t> </a:t>
                      </a:r>
                      <a:r>
                        <a:rPr sz="1100" spc="-20" dirty="0">
                          <a:solidFill>
                            <a:srgbClr val="002060"/>
                          </a:solidFill>
                          <a:latin typeface="Times New Roman"/>
                          <a:cs typeface="Times New Roman"/>
                        </a:rPr>
                        <a:t>delle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3"/>
                  </a:ext>
                </a:extLst>
              </a:tr>
              <a:tr h="210481">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motivazione</a:t>
                      </a:r>
                      <a:r>
                        <a:rPr sz="1100" spc="-40" dirty="0">
                          <a:solidFill>
                            <a:srgbClr val="002060"/>
                          </a:solidFill>
                          <a:latin typeface="Times New Roman"/>
                          <a:cs typeface="Times New Roman"/>
                        </a:rPr>
                        <a:t> </a:t>
                      </a:r>
                      <a:r>
                        <a:rPr sz="1100" spc="-20" dirty="0">
                          <a:solidFill>
                            <a:srgbClr val="002060"/>
                          </a:solidFill>
                          <a:latin typeface="Times New Roman"/>
                          <a:cs typeface="Times New Roman"/>
                        </a:rPr>
                        <a:t>delle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proprie</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idee/opinioni</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idee/opinioni</a:t>
                      </a:r>
                      <a:r>
                        <a:rPr sz="1100" spc="-45" dirty="0">
                          <a:solidFill>
                            <a:srgbClr val="002060"/>
                          </a:solidFill>
                          <a:latin typeface="Times New Roman"/>
                          <a:cs typeface="Times New Roman"/>
                        </a:rPr>
                        <a:t> </a:t>
                      </a:r>
                      <a:r>
                        <a:rPr sz="1100" spc="-25" dirty="0">
                          <a:solidFill>
                            <a:srgbClr val="002060"/>
                          </a:solidFill>
                          <a:latin typeface="Times New Roman"/>
                          <a:cs typeface="Times New Roman"/>
                        </a:rPr>
                        <a:t>in</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motivazione</a:t>
                      </a:r>
                      <a:r>
                        <a:rPr sz="1100" spc="-40" dirty="0">
                          <a:solidFill>
                            <a:srgbClr val="002060"/>
                          </a:solidFill>
                          <a:latin typeface="Times New Roman"/>
                          <a:cs typeface="Times New Roman"/>
                        </a:rPr>
                        <a:t> </a:t>
                      </a:r>
                      <a:r>
                        <a:rPr sz="1100" spc="-20" dirty="0">
                          <a:solidFill>
                            <a:srgbClr val="002060"/>
                          </a:solidFill>
                          <a:latin typeface="Times New Roman"/>
                          <a:cs typeface="Times New Roman"/>
                        </a:rPr>
                        <a:t>delle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proprie</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idee/opinioni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4"/>
                  </a:ext>
                </a:extLst>
              </a:tr>
              <a:tr h="210481">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proprie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in</a:t>
                      </a:r>
                      <a:r>
                        <a:rPr sz="1100" spc="-5" dirty="0">
                          <a:solidFill>
                            <a:srgbClr val="002060"/>
                          </a:solidFill>
                          <a:latin typeface="Times New Roman"/>
                          <a:cs typeface="Times New Roman"/>
                        </a:rPr>
                        <a:t> </a:t>
                      </a:r>
                      <a:r>
                        <a:rPr sz="1100" dirty="0">
                          <a:solidFill>
                            <a:srgbClr val="002060"/>
                          </a:solidFill>
                          <a:latin typeface="Times New Roman"/>
                          <a:cs typeface="Times New Roman"/>
                        </a:rPr>
                        <a:t>modo</a:t>
                      </a:r>
                      <a:r>
                        <a:rPr sz="1100" spc="-5" dirty="0">
                          <a:solidFill>
                            <a:srgbClr val="002060"/>
                          </a:solidFill>
                          <a:latin typeface="Times New Roman"/>
                          <a:cs typeface="Times New Roman"/>
                        </a:rPr>
                        <a:t> </a:t>
                      </a:r>
                      <a:r>
                        <a:rPr sz="1100" spc="-10" dirty="0">
                          <a:solidFill>
                            <a:srgbClr val="002060"/>
                          </a:solidFill>
                          <a:latin typeface="Times New Roman"/>
                          <a:cs typeface="Times New Roman"/>
                        </a:rPr>
                        <a:t>abbastanza</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modo</a:t>
                      </a:r>
                      <a:r>
                        <a:rPr sz="1100" spc="-15" dirty="0">
                          <a:solidFill>
                            <a:srgbClr val="002060"/>
                          </a:solidFill>
                          <a:latin typeface="Times New Roman"/>
                          <a:cs typeface="Times New Roman"/>
                        </a:rPr>
                        <a:t> </a:t>
                      </a:r>
                      <a:r>
                        <a:rPr sz="1100" spc="-10" dirty="0">
                          <a:solidFill>
                            <a:srgbClr val="002060"/>
                          </a:solidFill>
                          <a:latin typeface="Times New Roman"/>
                          <a:cs typeface="Times New Roman"/>
                        </a:rPr>
                        <a:t>articolato.</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proprie</a:t>
                      </a:r>
                      <a:r>
                        <a:rPr sz="1100" spc="-20" dirty="0">
                          <a:solidFill>
                            <a:srgbClr val="002060"/>
                          </a:solidFill>
                          <a:latin typeface="Times New Roman"/>
                          <a:cs typeface="Times New Roman"/>
                        </a:rPr>
                        <a:t> </a:t>
                      </a:r>
                      <a:r>
                        <a:rPr sz="1100" spc="-10" dirty="0">
                          <a:solidFill>
                            <a:srgbClr val="002060"/>
                          </a:solidFill>
                          <a:latin typeface="Times New Roman"/>
                          <a:cs typeface="Times New Roman"/>
                        </a:rPr>
                        <a:t>idee/opinioni</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in</a:t>
                      </a:r>
                      <a:r>
                        <a:rPr sz="1100" spc="-5" dirty="0">
                          <a:solidFill>
                            <a:srgbClr val="002060"/>
                          </a:solidFill>
                          <a:latin typeface="Times New Roman"/>
                          <a:cs typeface="Times New Roman"/>
                        </a:rPr>
                        <a:t> </a:t>
                      </a:r>
                      <a:r>
                        <a:rPr sz="1100" dirty="0">
                          <a:solidFill>
                            <a:srgbClr val="002060"/>
                          </a:solidFill>
                          <a:latin typeface="Times New Roman"/>
                          <a:cs typeface="Times New Roman"/>
                        </a:rPr>
                        <a:t>modo</a:t>
                      </a:r>
                      <a:r>
                        <a:rPr sz="1100" spc="-5" dirty="0">
                          <a:solidFill>
                            <a:srgbClr val="002060"/>
                          </a:solidFill>
                          <a:latin typeface="Times New Roman"/>
                          <a:cs typeface="Times New Roman"/>
                        </a:rPr>
                        <a:t> </a:t>
                      </a:r>
                      <a:r>
                        <a:rPr sz="1100" spc="-10" dirty="0">
                          <a:solidFill>
                            <a:srgbClr val="002060"/>
                          </a:solidFill>
                          <a:latin typeface="Times New Roman"/>
                          <a:cs typeface="Times New Roman"/>
                        </a:rPr>
                        <a:t>articolato,</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5"/>
                  </a:ext>
                </a:extLst>
              </a:tr>
              <a:tr h="211207">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a:lnSpc>
                          <a:spcPct val="100000"/>
                        </a:lnSpc>
                      </a:pPr>
                      <a:endParaRPr sz="10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dirty="0">
                          <a:solidFill>
                            <a:srgbClr val="002060"/>
                          </a:solidFill>
                          <a:latin typeface="Times New Roman"/>
                          <a:cs typeface="Times New Roman"/>
                        </a:rPr>
                        <a:t>idee/opinioni</a:t>
                      </a:r>
                      <a:r>
                        <a:rPr sz="1100" spc="-45" dirty="0">
                          <a:solidFill>
                            <a:srgbClr val="002060"/>
                          </a:solidFill>
                          <a:latin typeface="Times New Roman"/>
                          <a:cs typeface="Times New Roman"/>
                        </a:rPr>
                        <a:t> </a:t>
                      </a:r>
                      <a:r>
                        <a:rPr sz="1100" spc="-25" dirty="0">
                          <a:solidFill>
                            <a:srgbClr val="002060"/>
                          </a:solidFill>
                          <a:latin typeface="Times New Roman"/>
                          <a:cs typeface="Times New Roman"/>
                        </a:rPr>
                        <a:t>in</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7945">
                        <a:lnSpc>
                          <a:spcPts val="1320"/>
                        </a:lnSpc>
                      </a:pPr>
                      <a:r>
                        <a:rPr sz="1100" spc="-10" dirty="0">
                          <a:solidFill>
                            <a:srgbClr val="002060"/>
                          </a:solidFill>
                          <a:latin typeface="Times New Roman"/>
                          <a:cs typeface="Times New Roman"/>
                        </a:rPr>
                        <a:t>articolato.</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a:lnSpc>
                          <a:spcPct val="100000"/>
                        </a:lnSpc>
                      </a:pPr>
                      <a:endParaRPr sz="10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in</a:t>
                      </a:r>
                      <a:r>
                        <a:rPr sz="1100" spc="-20" dirty="0">
                          <a:solidFill>
                            <a:srgbClr val="002060"/>
                          </a:solidFill>
                          <a:latin typeface="Times New Roman"/>
                          <a:cs typeface="Times New Roman"/>
                        </a:rPr>
                        <a:t> </a:t>
                      </a:r>
                      <a:r>
                        <a:rPr sz="1100" dirty="0">
                          <a:solidFill>
                            <a:srgbClr val="002060"/>
                          </a:solidFill>
                          <a:latin typeface="Times New Roman"/>
                          <a:cs typeface="Times New Roman"/>
                        </a:rPr>
                        <a:t>modo</a:t>
                      </a:r>
                      <a:r>
                        <a:rPr sz="1100" spc="-15" dirty="0">
                          <a:solidFill>
                            <a:srgbClr val="002060"/>
                          </a:solidFill>
                          <a:latin typeface="Times New Roman"/>
                          <a:cs typeface="Times New Roman"/>
                        </a:rPr>
                        <a:t> </a:t>
                      </a:r>
                      <a:r>
                        <a:rPr sz="1100" dirty="0">
                          <a:solidFill>
                            <a:srgbClr val="002060"/>
                          </a:solidFill>
                          <a:latin typeface="Times New Roman"/>
                          <a:cs typeface="Times New Roman"/>
                        </a:rPr>
                        <a:t>articolato</a:t>
                      </a:r>
                      <a:r>
                        <a:rPr sz="1100" spc="-15"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tc>
                  <a:txBody>
                    <a:bodyPr/>
                    <a:lstStyle/>
                    <a:p>
                      <a:pPr marL="66675">
                        <a:lnSpc>
                          <a:spcPts val="1320"/>
                        </a:lnSpc>
                      </a:pPr>
                      <a:r>
                        <a:rPr sz="1100" dirty="0">
                          <a:solidFill>
                            <a:srgbClr val="002060"/>
                          </a:solidFill>
                          <a:latin typeface="Times New Roman"/>
                          <a:cs typeface="Times New Roman"/>
                        </a:rPr>
                        <a:t>personale</a:t>
                      </a:r>
                      <a:r>
                        <a:rPr sz="1100" spc="260" dirty="0">
                          <a:solidFill>
                            <a:srgbClr val="002060"/>
                          </a:solidFill>
                          <a:latin typeface="Times New Roman"/>
                          <a:cs typeface="Times New Roman"/>
                        </a:rPr>
                        <a:t> </a:t>
                      </a:r>
                      <a:r>
                        <a:rPr sz="1100" spc="-50" dirty="0">
                          <a:solidFill>
                            <a:srgbClr val="002060"/>
                          </a:solidFill>
                          <a:latin typeface="Times New Roman"/>
                          <a:cs typeface="Times New Roman"/>
                        </a:rPr>
                        <a:t>e</a:t>
                      </a: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solidFill>
                      <a:schemeClr val="accent6">
                        <a:lumMod val="60000"/>
                        <a:lumOff val="40000"/>
                      </a:schemeClr>
                    </a:solidFill>
                  </a:tcPr>
                </a:tc>
                <a:extLst>
                  <a:ext uri="{0D108BD9-81ED-4DB2-BD59-A6C34878D82A}">
                    <a16:rowId xmlns:a16="http://schemas.microsoft.com/office/drawing/2014/main" val="10016"/>
                  </a:ext>
                </a:extLst>
              </a:tr>
              <a:tr h="202943">
                <a:tc>
                  <a:txBody>
                    <a:bodyPr/>
                    <a:lstStyle/>
                    <a:p>
                      <a:pPr>
                        <a:lnSpc>
                          <a:spcPct val="100000"/>
                        </a:lnSpc>
                      </a:pP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tc>
                  <a:txBody>
                    <a:bodyPr/>
                    <a:lstStyle/>
                    <a:p>
                      <a:pPr>
                        <a:lnSpc>
                          <a:spcPct val="100000"/>
                        </a:lnSpc>
                      </a:pP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tc>
                  <a:txBody>
                    <a:bodyPr/>
                    <a:lstStyle/>
                    <a:p>
                      <a:pPr marL="67945">
                        <a:lnSpc>
                          <a:spcPct val="100000"/>
                        </a:lnSpc>
                        <a:spcBef>
                          <a:spcPts val="5"/>
                        </a:spcBef>
                      </a:pPr>
                      <a:r>
                        <a:rPr sz="1100" dirty="0">
                          <a:solidFill>
                            <a:srgbClr val="002060"/>
                          </a:solidFill>
                          <a:latin typeface="Times New Roman"/>
                          <a:cs typeface="Times New Roman"/>
                        </a:rPr>
                        <a:t>modo</a:t>
                      </a:r>
                      <a:r>
                        <a:rPr sz="1100" spc="-10" dirty="0">
                          <a:solidFill>
                            <a:srgbClr val="002060"/>
                          </a:solidFill>
                          <a:latin typeface="Times New Roman"/>
                          <a:cs typeface="Times New Roman"/>
                        </a:rPr>
                        <a:t> basilare.</a:t>
                      </a:r>
                      <a:endParaRPr sz="110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tc>
                  <a:txBody>
                    <a:bodyPr/>
                    <a:lstStyle/>
                    <a:p>
                      <a:pPr>
                        <a:lnSpc>
                          <a:spcPct val="100000"/>
                        </a:lnSpc>
                      </a:pP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tc>
                  <a:txBody>
                    <a:bodyPr/>
                    <a:lstStyle/>
                    <a:p>
                      <a:pPr>
                        <a:lnSpc>
                          <a:spcPct val="100000"/>
                        </a:lnSpc>
                      </a:pPr>
                      <a:endParaRPr sz="11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tc>
                  <a:txBody>
                    <a:bodyPr/>
                    <a:lstStyle/>
                    <a:p>
                      <a:pPr marL="66675">
                        <a:lnSpc>
                          <a:spcPct val="100000"/>
                        </a:lnSpc>
                        <a:spcBef>
                          <a:spcPts val="5"/>
                        </a:spcBef>
                      </a:pPr>
                      <a:r>
                        <a:rPr sz="1100" spc="-10" dirty="0">
                          <a:solidFill>
                            <a:srgbClr val="002060"/>
                          </a:solidFill>
                          <a:latin typeface="Times New Roman"/>
                          <a:cs typeface="Times New Roman"/>
                        </a:rPr>
                        <a:t>approfondito.</a:t>
                      </a:r>
                      <a:endParaRPr sz="1100" dirty="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tc>
                  <a:txBody>
                    <a:bodyPr/>
                    <a:lstStyle/>
                    <a:p>
                      <a:pPr marL="66675">
                        <a:lnSpc>
                          <a:spcPct val="100000"/>
                        </a:lnSpc>
                        <a:spcBef>
                          <a:spcPts val="5"/>
                        </a:spcBef>
                      </a:pPr>
                      <a:r>
                        <a:rPr sz="1100" spc="-10" dirty="0">
                          <a:solidFill>
                            <a:srgbClr val="002060"/>
                          </a:solidFill>
                          <a:latin typeface="Times New Roman"/>
                          <a:cs typeface="Times New Roman"/>
                        </a:rPr>
                        <a:t>approfondito.</a:t>
                      </a:r>
                      <a:endParaRPr sz="1100" dirty="0">
                        <a:solidFill>
                          <a:srgbClr val="002060"/>
                        </a:solidFill>
                        <a:latin typeface="Times New Roman"/>
                        <a:cs typeface="Times New Roman"/>
                      </a:endParaRPr>
                    </a:p>
                  </a:txBody>
                  <a:tcPr marL="0" marR="0" marT="634" marB="0">
                    <a:lnL w="6350">
                      <a:solidFill>
                        <a:srgbClr val="000000"/>
                      </a:solidFill>
                      <a:prstDash val="solid"/>
                    </a:lnL>
                    <a:lnR w="6350">
                      <a:solidFill>
                        <a:srgbClr val="000000"/>
                      </a:solidFill>
                      <a:prstDash val="solid"/>
                    </a:lnR>
                    <a:lnB w="6350">
                      <a:solidFill>
                        <a:srgbClr val="000000"/>
                      </a:solidFill>
                      <a:prstDash val="solid"/>
                    </a:lnB>
                    <a:solidFill>
                      <a:schemeClr val="accent6">
                        <a:lumMod val="60000"/>
                        <a:lumOff val="40000"/>
                      </a:schemeClr>
                    </a:solidFill>
                  </a:tcPr>
                </a:tc>
                <a:extLst>
                  <a:ext uri="{0D108BD9-81ED-4DB2-BD59-A6C34878D82A}">
                    <a16:rowId xmlns:a16="http://schemas.microsoft.com/office/drawing/2014/main" val="10017"/>
                  </a:ext>
                </a:extLst>
              </a:tr>
              <a:tr h="236611">
                <a:tc gridSpan="3">
                  <a:txBody>
                    <a:bodyPr/>
                    <a:lstStyle/>
                    <a:p>
                      <a:pPr algn="ctr">
                        <a:lnSpc>
                          <a:spcPts val="1380"/>
                        </a:lnSpc>
                      </a:pPr>
                      <a:r>
                        <a:rPr sz="1200" b="1" spc="-10" dirty="0">
                          <a:solidFill>
                            <a:srgbClr val="002060"/>
                          </a:solidFill>
                          <a:latin typeface="Times New Roman"/>
                          <a:cs typeface="Times New Roman"/>
                        </a:rPr>
                        <a:t>INDICATORI</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marL="38100" algn="ctr">
                        <a:lnSpc>
                          <a:spcPts val="1380"/>
                        </a:lnSpc>
                      </a:pPr>
                      <a:r>
                        <a:rPr sz="1200" b="1" spc="-10" dirty="0">
                          <a:solidFill>
                            <a:srgbClr val="002060"/>
                          </a:solidFill>
                          <a:latin typeface="Times New Roman"/>
                          <a:cs typeface="Times New Roman"/>
                        </a:rPr>
                        <a:t>LIVELLO</a:t>
                      </a:r>
                      <a:endParaRPr sz="12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8"/>
                  </a:ext>
                </a:extLst>
              </a:tr>
              <a:tr h="398463">
                <a:tc gridSpan="3">
                  <a:txBody>
                    <a:bodyPr/>
                    <a:lstStyle/>
                    <a:p>
                      <a:pPr marL="67945">
                        <a:lnSpc>
                          <a:spcPct val="100000"/>
                        </a:lnSpc>
                        <a:spcBef>
                          <a:spcPts val="490"/>
                        </a:spcBef>
                      </a:pPr>
                      <a:r>
                        <a:rPr sz="1200" b="1" dirty="0">
                          <a:solidFill>
                            <a:srgbClr val="002060"/>
                          </a:solidFill>
                          <a:latin typeface="Times New Roman"/>
                          <a:cs typeface="Times New Roman"/>
                        </a:rPr>
                        <a:t>Conoscenza</a:t>
                      </a:r>
                      <a:r>
                        <a:rPr sz="1200" b="1" spc="-30" dirty="0">
                          <a:solidFill>
                            <a:srgbClr val="002060"/>
                          </a:solidFill>
                          <a:latin typeface="Times New Roman"/>
                          <a:cs typeface="Times New Roman"/>
                        </a:rPr>
                        <a:t> </a:t>
                      </a:r>
                      <a:r>
                        <a:rPr sz="1200" b="1" dirty="0">
                          <a:solidFill>
                            <a:srgbClr val="002060"/>
                          </a:solidFill>
                          <a:latin typeface="Times New Roman"/>
                          <a:cs typeface="Times New Roman"/>
                        </a:rPr>
                        <a:t>degli</a:t>
                      </a:r>
                      <a:r>
                        <a:rPr sz="1200" b="1" spc="-25" dirty="0">
                          <a:solidFill>
                            <a:srgbClr val="002060"/>
                          </a:solidFill>
                          <a:latin typeface="Times New Roman"/>
                          <a:cs typeface="Times New Roman"/>
                        </a:rPr>
                        <a:t> </a:t>
                      </a:r>
                      <a:r>
                        <a:rPr sz="1200" b="1" dirty="0">
                          <a:solidFill>
                            <a:srgbClr val="002060"/>
                          </a:solidFill>
                          <a:latin typeface="Times New Roman"/>
                          <a:cs typeface="Times New Roman"/>
                        </a:rPr>
                        <a:t>elementi</a:t>
                      </a:r>
                      <a:r>
                        <a:rPr sz="1200" b="1" spc="-25" dirty="0">
                          <a:solidFill>
                            <a:srgbClr val="002060"/>
                          </a:solidFill>
                          <a:latin typeface="Times New Roman"/>
                          <a:cs typeface="Times New Roman"/>
                        </a:rPr>
                        <a:t> </a:t>
                      </a:r>
                      <a:r>
                        <a:rPr sz="1200" b="1" dirty="0">
                          <a:solidFill>
                            <a:srgbClr val="002060"/>
                          </a:solidFill>
                          <a:latin typeface="Times New Roman"/>
                          <a:cs typeface="Times New Roman"/>
                        </a:rPr>
                        <a:t>propri</a:t>
                      </a:r>
                      <a:r>
                        <a:rPr sz="1200" b="1" spc="-25" dirty="0">
                          <a:solidFill>
                            <a:srgbClr val="002060"/>
                          </a:solidFill>
                          <a:latin typeface="Times New Roman"/>
                          <a:cs typeface="Times New Roman"/>
                        </a:rPr>
                        <a:t> </a:t>
                      </a:r>
                      <a:r>
                        <a:rPr sz="1200" b="1" dirty="0">
                          <a:solidFill>
                            <a:srgbClr val="002060"/>
                          </a:solidFill>
                          <a:latin typeface="Times New Roman"/>
                          <a:cs typeface="Times New Roman"/>
                        </a:rPr>
                        <a:t>della</a:t>
                      </a:r>
                      <a:r>
                        <a:rPr sz="1200" b="1" spc="-25" dirty="0">
                          <a:solidFill>
                            <a:srgbClr val="002060"/>
                          </a:solidFill>
                          <a:latin typeface="Times New Roman"/>
                          <a:cs typeface="Times New Roman"/>
                        </a:rPr>
                        <a:t> </a:t>
                      </a:r>
                      <a:r>
                        <a:rPr sz="1200" b="1" spc="-10" dirty="0">
                          <a:solidFill>
                            <a:srgbClr val="002060"/>
                          </a:solidFill>
                          <a:latin typeface="Times New Roman"/>
                          <a:cs typeface="Times New Roman"/>
                        </a:rPr>
                        <a:t>disciplina</a:t>
                      </a:r>
                      <a:endParaRPr sz="1200">
                        <a:solidFill>
                          <a:srgbClr val="002060"/>
                        </a:solidFill>
                        <a:latin typeface="Times New Roman"/>
                        <a:cs typeface="Times New Roman"/>
                      </a:endParaRPr>
                    </a:p>
                  </a:txBody>
                  <a:tcPr marL="0" marR="0" marT="6217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9"/>
                  </a:ext>
                </a:extLst>
              </a:tr>
              <a:tr h="466690">
                <a:tc gridSpan="3">
                  <a:txBody>
                    <a:bodyPr/>
                    <a:lstStyle/>
                    <a:p>
                      <a:pPr marL="67945">
                        <a:lnSpc>
                          <a:spcPts val="1385"/>
                        </a:lnSpc>
                      </a:pPr>
                      <a:r>
                        <a:rPr sz="1200" b="1" dirty="0">
                          <a:solidFill>
                            <a:srgbClr val="002060"/>
                          </a:solidFill>
                          <a:latin typeface="Times New Roman"/>
                          <a:cs typeface="Times New Roman"/>
                        </a:rPr>
                        <a:t>Comunicazione</a:t>
                      </a:r>
                      <a:r>
                        <a:rPr sz="1200" b="1" spc="-25" dirty="0">
                          <a:solidFill>
                            <a:srgbClr val="002060"/>
                          </a:solidFill>
                          <a:latin typeface="Times New Roman"/>
                          <a:cs typeface="Times New Roman"/>
                        </a:rPr>
                        <a:t> </a:t>
                      </a:r>
                      <a:r>
                        <a:rPr sz="1200" b="1" dirty="0">
                          <a:solidFill>
                            <a:srgbClr val="002060"/>
                          </a:solidFill>
                          <a:latin typeface="Times New Roman"/>
                          <a:cs typeface="Times New Roman"/>
                        </a:rPr>
                        <a:t>scritta</a:t>
                      </a:r>
                      <a:r>
                        <a:rPr sz="1200" b="1" spc="-20" dirty="0">
                          <a:solidFill>
                            <a:srgbClr val="002060"/>
                          </a:solidFill>
                          <a:latin typeface="Times New Roman"/>
                          <a:cs typeface="Times New Roman"/>
                        </a:rPr>
                        <a:t> </a:t>
                      </a:r>
                      <a:r>
                        <a:rPr sz="1200" b="1" dirty="0">
                          <a:solidFill>
                            <a:srgbClr val="002060"/>
                          </a:solidFill>
                          <a:latin typeface="Times New Roman"/>
                          <a:cs typeface="Times New Roman"/>
                        </a:rPr>
                        <a:t>e</a:t>
                      </a:r>
                      <a:r>
                        <a:rPr sz="1200" b="1" spc="-20" dirty="0">
                          <a:solidFill>
                            <a:srgbClr val="002060"/>
                          </a:solidFill>
                          <a:latin typeface="Times New Roman"/>
                          <a:cs typeface="Times New Roman"/>
                        </a:rPr>
                        <a:t> </a:t>
                      </a:r>
                      <a:r>
                        <a:rPr sz="1200" b="1" dirty="0">
                          <a:solidFill>
                            <a:srgbClr val="002060"/>
                          </a:solidFill>
                          <a:latin typeface="Times New Roman"/>
                          <a:cs typeface="Times New Roman"/>
                        </a:rPr>
                        <a:t>orale,</a:t>
                      </a:r>
                      <a:r>
                        <a:rPr sz="1200" b="1" spc="-15" dirty="0">
                          <a:solidFill>
                            <a:srgbClr val="002060"/>
                          </a:solidFill>
                          <a:latin typeface="Times New Roman"/>
                          <a:cs typeface="Times New Roman"/>
                        </a:rPr>
                        <a:t> </a:t>
                      </a:r>
                      <a:r>
                        <a:rPr sz="1200" b="1" dirty="0">
                          <a:solidFill>
                            <a:srgbClr val="002060"/>
                          </a:solidFill>
                          <a:latin typeface="Times New Roman"/>
                          <a:cs typeface="Times New Roman"/>
                        </a:rPr>
                        <a:t>analisi</a:t>
                      </a:r>
                      <a:r>
                        <a:rPr sz="1200" b="1" spc="-20" dirty="0">
                          <a:solidFill>
                            <a:srgbClr val="002060"/>
                          </a:solidFill>
                          <a:latin typeface="Times New Roman"/>
                          <a:cs typeface="Times New Roman"/>
                        </a:rPr>
                        <a:t> </a:t>
                      </a:r>
                      <a:r>
                        <a:rPr sz="1200" b="1" dirty="0">
                          <a:solidFill>
                            <a:srgbClr val="002060"/>
                          </a:solidFill>
                          <a:latin typeface="Times New Roman"/>
                          <a:cs typeface="Times New Roman"/>
                        </a:rPr>
                        <a:t>e</a:t>
                      </a:r>
                      <a:r>
                        <a:rPr sz="1200" b="1" spc="-15" dirty="0">
                          <a:solidFill>
                            <a:srgbClr val="002060"/>
                          </a:solidFill>
                          <a:latin typeface="Times New Roman"/>
                          <a:cs typeface="Times New Roman"/>
                        </a:rPr>
                        <a:t> </a:t>
                      </a:r>
                      <a:r>
                        <a:rPr sz="1200" b="1" dirty="0">
                          <a:solidFill>
                            <a:srgbClr val="002060"/>
                          </a:solidFill>
                          <a:latin typeface="Times New Roman"/>
                          <a:cs typeface="Times New Roman"/>
                        </a:rPr>
                        <a:t>rielaborazione</a:t>
                      </a:r>
                      <a:r>
                        <a:rPr sz="1200" b="1" spc="-25" dirty="0">
                          <a:solidFill>
                            <a:srgbClr val="002060"/>
                          </a:solidFill>
                          <a:latin typeface="Times New Roman"/>
                          <a:cs typeface="Times New Roman"/>
                        </a:rPr>
                        <a:t> </a:t>
                      </a:r>
                      <a:r>
                        <a:rPr sz="1200" b="1" dirty="0">
                          <a:solidFill>
                            <a:srgbClr val="002060"/>
                          </a:solidFill>
                          <a:latin typeface="Times New Roman"/>
                          <a:cs typeface="Times New Roman"/>
                        </a:rPr>
                        <a:t>di</a:t>
                      </a:r>
                      <a:r>
                        <a:rPr sz="1200" b="1" spc="-15" dirty="0">
                          <a:solidFill>
                            <a:srgbClr val="002060"/>
                          </a:solidFill>
                          <a:latin typeface="Times New Roman"/>
                          <a:cs typeface="Times New Roman"/>
                        </a:rPr>
                        <a:t> </a:t>
                      </a:r>
                      <a:r>
                        <a:rPr sz="1200" b="1" dirty="0">
                          <a:solidFill>
                            <a:srgbClr val="002060"/>
                          </a:solidFill>
                          <a:latin typeface="Times New Roman"/>
                          <a:cs typeface="Times New Roman"/>
                        </a:rPr>
                        <a:t>dati</a:t>
                      </a:r>
                      <a:r>
                        <a:rPr sz="1200" b="1" spc="-25" dirty="0">
                          <a:solidFill>
                            <a:srgbClr val="002060"/>
                          </a:solidFill>
                          <a:latin typeface="Times New Roman"/>
                          <a:cs typeface="Times New Roman"/>
                        </a:rPr>
                        <a:t> </a:t>
                      </a:r>
                      <a:r>
                        <a:rPr sz="1200" b="1" spc="-50" dirty="0">
                          <a:solidFill>
                            <a:srgbClr val="002060"/>
                          </a:solidFill>
                          <a:latin typeface="Times New Roman"/>
                          <a:cs typeface="Times New Roman"/>
                        </a:rPr>
                        <a:t>e</a:t>
                      </a:r>
                      <a:endParaRPr sz="1200">
                        <a:solidFill>
                          <a:srgbClr val="002060"/>
                        </a:solidFill>
                        <a:latin typeface="Times New Roman"/>
                        <a:cs typeface="Times New Roman"/>
                      </a:endParaRPr>
                    </a:p>
                    <a:p>
                      <a:pPr marL="67945">
                        <a:lnSpc>
                          <a:spcPct val="100000"/>
                        </a:lnSpc>
                        <a:spcBef>
                          <a:spcPts val="140"/>
                        </a:spcBef>
                      </a:pPr>
                      <a:r>
                        <a:rPr sz="1200" b="1" spc="-10" dirty="0">
                          <a:solidFill>
                            <a:srgbClr val="002060"/>
                          </a:solidFill>
                          <a:latin typeface="Times New Roman"/>
                          <a:cs typeface="Times New Roman"/>
                        </a:rPr>
                        <a:t>informazioni</a:t>
                      </a:r>
                      <a:endParaRPr sz="120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0"/>
                  </a:ext>
                </a:extLst>
              </a:tr>
              <a:tr h="384673">
                <a:tc gridSpan="3">
                  <a:txBody>
                    <a:bodyPr/>
                    <a:lstStyle/>
                    <a:p>
                      <a:pPr marL="67945">
                        <a:lnSpc>
                          <a:spcPct val="100000"/>
                        </a:lnSpc>
                        <a:spcBef>
                          <a:spcPts val="455"/>
                        </a:spcBef>
                      </a:pPr>
                      <a:r>
                        <a:rPr sz="1200" b="1" dirty="0">
                          <a:solidFill>
                            <a:srgbClr val="002060"/>
                          </a:solidFill>
                          <a:latin typeface="Times New Roman"/>
                          <a:cs typeface="Times New Roman"/>
                        </a:rPr>
                        <a:t>Argomenta</a:t>
                      </a:r>
                      <a:r>
                        <a:rPr sz="1200" b="1" spc="-30" dirty="0">
                          <a:solidFill>
                            <a:srgbClr val="002060"/>
                          </a:solidFill>
                          <a:latin typeface="Times New Roman"/>
                          <a:cs typeface="Times New Roman"/>
                        </a:rPr>
                        <a:t> </a:t>
                      </a:r>
                      <a:r>
                        <a:rPr sz="1200" b="1" dirty="0">
                          <a:solidFill>
                            <a:srgbClr val="002060"/>
                          </a:solidFill>
                          <a:latin typeface="Times New Roman"/>
                          <a:cs typeface="Times New Roman"/>
                        </a:rPr>
                        <a:t>e</a:t>
                      </a:r>
                      <a:r>
                        <a:rPr sz="1200" b="1" spc="-35" dirty="0">
                          <a:solidFill>
                            <a:srgbClr val="002060"/>
                          </a:solidFill>
                          <a:latin typeface="Times New Roman"/>
                          <a:cs typeface="Times New Roman"/>
                        </a:rPr>
                        <a:t> </a:t>
                      </a:r>
                      <a:r>
                        <a:rPr sz="1200" b="1" dirty="0">
                          <a:solidFill>
                            <a:srgbClr val="002060"/>
                          </a:solidFill>
                          <a:latin typeface="Times New Roman"/>
                          <a:cs typeface="Times New Roman"/>
                        </a:rPr>
                        <a:t>motiva</a:t>
                      </a:r>
                      <a:r>
                        <a:rPr sz="1200" b="1" spc="-30" dirty="0">
                          <a:solidFill>
                            <a:srgbClr val="002060"/>
                          </a:solidFill>
                          <a:latin typeface="Times New Roman"/>
                          <a:cs typeface="Times New Roman"/>
                        </a:rPr>
                        <a:t> </a:t>
                      </a:r>
                      <a:r>
                        <a:rPr sz="1200" b="1" dirty="0">
                          <a:solidFill>
                            <a:srgbClr val="002060"/>
                          </a:solidFill>
                          <a:latin typeface="Times New Roman"/>
                          <a:cs typeface="Times New Roman"/>
                        </a:rPr>
                        <a:t>le</a:t>
                      </a:r>
                      <a:r>
                        <a:rPr sz="1200" b="1" spc="-25" dirty="0">
                          <a:solidFill>
                            <a:srgbClr val="002060"/>
                          </a:solidFill>
                          <a:latin typeface="Times New Roman"/>
                          <a:cs typeface="Times New Roman"/>
                        </a:rPr>
                        <a:t> </a:t>
                      </a:r>
                      <a:r>
                        <a:rPr sz="1200" b="1" dirty="0">
                          <a:solidFill>
                            <a:srgbClr val="002060"/>
                          </a:solidFill>
                          <a:latin typeface="Times New Roman"/>
                          <a:cs typeface="Times New Roman"/>
                        </a:rPr>
                        <a:t>proprie</a:t>
                      </a:r>
                      <a:r>
                        <a:rPr sz="1200" b="1" spc="-25" dirty="0">
                          <a:solidFill>
                            <a:srgbClr val="002060"/>
                          </a:solidFill>
                          <a:latin typeface="Times New Roman"/>
                          <a:cs typeface="Times New Roman"/>
                        </a:rPr>
                        <a:t> </a:t>
                      </a:r>
                      <a:r>
                        <a:rPr sz="1200" b="1" spc="-10" dirty="0">
                          <a:solidFill>
                            <a:srgbClr val="002060"/>
                          </a:solidFill>
                          <a:latin typeface="Times New Roman"/>
                          <a:cs typeface="Times New Roman"/>
                        </a:rPr>
                        <a:t>idee/opinioni</a:t>
                      </a:r>
                      <a:endParaRPr sz="1200">
                        <a:solidFill>
                          <a:srgbClr val="002060"/>
                        </a:solidFill>
                        <a:latin typeface="Times New Roman"/>
                        <a:cs typeface="Times New Roman"/>
                      </a:endParaRPr>
                    </a:p>
                  </a:txBody>
                  <a:tcPr marL="0" marR="0" marT="5773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100" dirty="0">
                        <a:solidFill>
                          <a:srgbClr val="002060"/>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1"/>
                  </a:ext>
                </a:extLst>
              </a:tr>
            </a:tbl>
          </a:graphicData>
        </a:graphic>
      </p:graphicFrame>
      <p:pic>
        <p:nvPicPr>
          <p:cNvPr id="15" name="Immagine 14">
            <a:hlinkClick r:id="rId2" action="ppaction://hlinksldjump"/>
            <a:extLst>
              <a:ext uri="{FF2B5EF4-FFF2-40B4-BE49-F238E27FC236}">
                <a16:creationId xmlns:a16="http://schemas.microsoft.com/office/drawing/2014/main" id="{4E25BD12-5857-4B19-A862-634793E0CE5A}"/>
              </a:ext>
            </a:extLst>
          </p:cNvPr>
          <p:cNvPicPr>
            <a:picLocks noChangeAspect="1"/>
          </p:cNvPicPr>
          <p:nvPr/>
        </p:nvPicPr>
        <p:blipFill>
          <a:blip r:embed="rId3"/>
          <a:stretch>
            <a:fillRect/>
          </a:stretch>
        </p:blipFill>
        <p:spPr>
          <a:xfrm>
            <a:off x="4429172" y="6325001"/>
            <a:ext cx="1835055" cy="1231499"/>
          </a:xfrm>
          <a:prstGeom prst="rect">
            <a:avLst/>
          </a:prstGeom>
        </p:spPr>
      </p:pic>
      <p:sp>
        <p:nvSpPr>
          <p:cNvPr id="16" name="object 5">
            <a:extLst>
              <a:ext uri="{FF2B5EF4-FFF2-40B4-BE49-F238E27FC236}">
                <a16:creationId xmlns:a16="http://schemas.microsoft.com/office/drawing/2014/main" id="{948711CB-136F-4AFD-8151-C32D429E7519}"/>
              </a:ext>
            </a:extLst>
          </p:cNvPr>
          <p:cNvSpPr txBox="1"/>
          <p:nvPr/>
        </p:nvSpPr>
        <p:spPr>
          <a:xfrm>
            <a:off x="1500319" y="139052"/>
            <a:ext cx="7073036" cy="725830"/>
          </a:xfrm>
          <a:prstGeom prst="rect">
            <a:avLst/>
          </a:prstGeom>
        </p:spPr>
        <p:txBody>
          <a:bodyPr vert="horz" wrap="square" lIns="0" tIns="119280" rIns="0" bIns="0" rtlCol="0">
            <a:spAutoFit/>
          </a:bodyPr>
          <a:lstStyle/>
          <a:p>
            <a:pPr algn="ctr">
              <a:spcBef>
                <a:spcPts val="939"/>
              </a:spcBef>
            </a:pPr>
            <a:r>
              <a:rPr sz="1599" b="1" u="sng" dirty="0">
                <a:solidFill>
                  <a:srgbClr val="002060"/>
                </a:solidFill>
                <a:uFill>
                  <a:solidFill>
                    <a:srgbClr val="000000"/>
                  </a:solidFill>
                </a:uFill>
                <a:latin typeface="Times New Roman"/>
                <a:cs typeface="Times New Roman"/>
              </a:rPr>
              <a:t>GRIGLIA</a:t>
            </a:r>
            <a:r>
              <a:rPr sz="1599" b="1" u="sng" spc="-60"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DI</a:t>
            </a:r>
            <a:r>
              <a:rPr sz="1599" b="1" u="sng" spc="-50" dirty="0">
                <a:solidFill>
                  <a:srgbClr val="002060"/>
                </a:solidFill>
                <a:uFill>
                  <a:solidFill>
                    <a:srgbClr val="000000"/>
                  </a:solidFill>
                </a:uFill>
                <a:latin typeface="Times New Roman"/>
                <a:cs typeface="Times New Roman"/>
              </a:rPr>
              <a:t> </a:t>
            </a:r>
            <a:r>
              <a:rPr sz="1599" b="1" u="sng" spc="-10" dirty="0">
                <a:solidFill>
                  <a:srgbClr val="002060"/>
                </a:solidFill>
                <a:uFill>
                  <a:solidFill>
                    <a:srgbClr val="000000"/>
                  </a:solidFill>
                </a:uFill>
                <a:latin typeface="Times New Roman"/>
                <a:cs typeface="Times New Roman"/>
              </a:rPr>
              <a:t>VALUTAZIONE</a:t>
            </a:r>
            <a:r>
              <a:rPr sz="1599" b="1" u="sng" spc="-40"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DELLA</a:t>
            </a:r>
            <a:r>
              <a:rPr sz="1599" b="1" u="sng" spc="-60"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DIDATTICA</a:t>
            </a:r>
            <a:r>
              <a:rPr sz="1599" b="1" u="sng" spc="-35" dirty="0">
                <a:solidFill>
                  <a:srgbClr val="002060"/>
                </a:solidFill>
                <a:uFill>
                  <a:solidFill>
                    <a:srgbClr val="000000"/>
                  </a:solidFill>
                </a:uFill>
                <a:latin typeface="Times New Roman"/>
                <a:cs typeface="Times New Roman"/>
              </a:rPr>
              <a:t> </a:t>
            </a:r>
            <a:r>
              <a:rPr sz="1599" b="1" u="sng" dirty="0">
                <a:solidFill>
                  <a:srgbClr val="002060"/>
                </a:solidFill>
                <a:uFill>
                  <a:solidFill>
                    <a:srgbClr val="000000"/>
                  </a:solidFill>
                </a:uFill>
                <a:latin typeface="Times New Roman"/>
                <a:cs typeface="Times New Roman"/>
              </a:rPr>
              <a:t>DIGITALE</a:t>
            </a:r>
            <a:r>
              <a:rPr sz="1599" b="1" u="sng" spc="-50" dirty="0">
                <a:solidFill>
                  <a:srgbClr val="002060"/>
                </a:solidFill>
                <a:uFill>
                  <a:solidFill>
                    <a:srgbClr val="000000"/>
                  </a:solidFill>
                </a:uFill>
                <a:latin typeface="Times New Roman"/>
                <a:cs typeface="Times New Roman"/>
              </a:rPr>
              <a:t> </a:t>
            </a:r>
            <a:r>
              <a:rPr sz="1599" b="1" u="sng" spc="-10" dirty="0">
                <a:solidFill>
                  <a:srgbClr val="002060"/>
                </a:solidFill>
                <a:uFill>
                  <a:solidFill>
                    <a:srgbClr val="000000"/>
                  </a:solidFill>
                </a:uFill>
                <a:latin typeface="Times New Roman"/>
                <a:cs typeface="Times New Roman"/>
              </a:rPr>
              <a:t>INTEGRATA</a:t>
            </a:r>
            <a:endParaRPr sz="1599" dirty="0">
              <a:solidFill>
                <a:srgbClr val="002060"/>
              </a:solidFill>
              <a:latin typeface="Times New Roman"/>
              <a:cs typeface="Times New Roman"/>
            </a:endParaRPr>
          </a:p>
          <a:p>
            <a:pPr marL="3807" algn="ctr">
              <a:spcBef>
                <a:spcPts val="839"/>
              </a:spcBef>
            </a:pPr>
            <a:r>
              <a:rPr sz="1599" b="1" u="sng" spc="-10" dirty="0">
                <a:solidFill>
                  <a:srgbClr val="002060"/>
                </a:solidFill>
                <a:uFill>
                  <a:solidFill>
                    <a:srgbClr val="000000"/>
                  </a:solidFill>
                </a:uFill>
                <a:latin typeface="Times New Roman"/>
                <a:cs typeface="Times New Roman"/>
              </a:rPr>
              <a:t> (primaria)</a:t>
            </a:r>
            <a:endParaRPr sz="1599" dirty="0">
              <a:solidFill>
                <a:srgbClr val="002060"/>
              </a:solidFill>
              <a:latin typeface="Times New Roman"/>
              <a:cs typeface="Times New Roman"/>
            </a:endParaRPr>
          </a:p>
        </p:txBody>
      </p:sp>
      <p:sp>
        <p:nvSpPr>
          <p:cNvPr id="17" name="CasellaDiTesto 16">
            <a:extLst>
              <a:ext uri="{FF2B5EF4-FFF2-40B4-BE49-F238E27FC236}">
                <a16:creationId xmlns:a16="http://schemas.microsoft.com/office/drawing/2014/main" id="{C7BFF580-C0E1-48CE-A246-5ECE1DBB5E4B}"/>
              </a:ext>
            </a:extLst>
          </p:cNvPr>
          <p:cNvSpPr txBox="1"/>
          <p:nvPr/>
        </p:nvSpPr>
        <p:spPr>
          <a:xfrm>
            <a:off x="2061275" y="1317357"/>
            <a:ext cx="1596326" cy="278970"/>
          </a:xfrm>
          <a:prstGeom prst="rect">
            <a:avLst/>
          </a:prstGeom>
          <a:solidFill>
            <a:schemeClr val="accent6">
              <a:lumMod val="60000"/>
              <a:lumOff val="40000"/>
            </a:schemeClr>
          </a:solidFill>
          <a:ln>
            <a:noFill/>
          </a:ln>
        </p:spPr>
        <p:txBody>
          <a:bodyPr wrap="square" rtlCol="0">
            <a:spAutoFit/>
          </a:bodyPr>
          <a:lstStyle/>
          <a:p>
            <a:r>
              <a:rPr lang="it-IT" sz="1200" u="sng" dirty="0">
                <a:solidFill>
                  <a:srgbClr val="002060"/>
                </a:solidFill>
                <a:latin typeface="Times New Roman" panose="02020603050405020304" pitchFamily="18" charset="0"/>
                <a:cs typeface="Times New Roman" panose="02020603050405020304" pitchFamily="18" charset="0"/>
              </a:rPr>
              <a:t>In via di acquisizione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NAUGURAZIONE SCUOLA-2.jpg">
            <a:hlinkClick r:id="rId2" action="ppaction://hlinksldjump"/>
            <a:extLst>
              <a:ext uri="{FF2B5EF4-FFF2-40B4-BE49-F238E27FC236}">
                <a16:creationId xmlns:a16="http://schemas.microsoft.com/office/drawing/2014/main" id="{8B43B8B1-0658-487B-9EEF-BA86C12F2EDD}"/>
              </a:ext>
            </a:extLst>
          </p:cNvPr>
          <p:cNvPicPr>
            <a:picLocks noChangeAspect="1"/>
          </p:cNvPicPr>
          <p:nvPr/>
        </p:nvPicPr>
        <p:blipFill>
          <a:blip r:embed="rId3" cstate="print"/>
          <a:stretch>
            <a:fillRect/>
          </a:stretch>
        </p:blipFill>
        <p:spPr>
          <a:xfrm>
            <a:off x="3461406" y="4397292"/>
            <a:ext cx="3485817" cy="19604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1748" name="CasellaDiTesto 3">
            <a:extLst>
              <a:ext uri="{FF2B5EF4-FFF2-40B4-BE49-F238E27FC236}">
                <a16:creationId xmlns:a16="http://schemas.microsoft.com/office/drawing/2014/main" id="{4A25C7EE-B4B2-4E95-AEA4-11D2A9B1A32F}"/>
              </a:ext>
            </a:extLst>
          </p:cNvPr>
          <p:cNvSpPr txBox="1">
            <a:spLocks noChangeArrowheads="1"/>
          </p:cNvSpPr>
          <p:nvPr/>
        </p:nvSpPr>
        <p:spPr bwMode="auto">
          <a:xfrm>
            <a:off x="1819911" y="2267110"/>
            <a:ext cx="7845243" cy="36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31749" name="Rettangolo 4">
            <a:extLst>
              <a:ext uri="{FF2B5EF4-FFF2-40B4-BE49-F238E27FC236}">
                <a16:creationId xmlns:a16="http://schemas.microsoft.com/office/drawing/2014/main" id="{8AC42708-81E4-4511-A4B6-E9B2CA0CE842}"/>
              </a:ext>
            </a:extLst>
          </p:cNvPr>
          <p:cNvSpPr>
            <a:spLocks noChangeArrowheads="1"/>
          </p:cNvSpPr>
          <p:nvPr/>
        </p:nvSpPr>
        <p:spPr bwMode="auto">
          <a:xfrm>
            <a:off x="954735" y="950105"/>
            <a:ext cx="9030359" cy="3477875"/>
          </a:xfrm>
          <a:prstGeom prst="rect">
            <a:avLst/>
          </a:prstGeom>
          <a:solidFill>
            <a:schemeClr val="bg1">
              <a:lumMod val="95000"/>
            </a:schemeClr>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000" dirty="0">
                <a:solidFill>
                  <a:schemeClr val="accent5">
                    <a:lumMod val="75000"/>
                  </a:schemeClr>
                </a:solidFill>
                <a:latin typeface="Times New Roman" panose="02020603050405020304" pitchFamily="18" charset="0"/>
                <a:cs typeface="Times New Roman" panose="02020603050405020304" pitchFamily="18" charset="0"/>
              </a:rPr>
              <a:t>L’insegnante avrà cura della raccolta della documentazione che verrà messa a disposizione di: </a:t>
            </a:r>
          </a:p>
          <a:p>
            <a:pPr eaLnBrk="1" hangingPunct="1"/>
            <a:endParaRPr lang="it-IT" altLang="it-IT" sz="2000" dirty="0">
              <a:solidFill>
                <a:schemeClr val="accent5">
                  <a:lumMod val="75000"/>
                </a:schemeClr>
              </a:solidFill>
              <a:latin typeface="Times New Roman" panose="02020603050405020304" pitchFamily="18" charset="0"/>
              <a:cs typeface="Times New Roman" panose="02020603050405020304" pitchFamily="18" charset="0"/>
            </a:endParaRPr>
          </a:p>
          <a:p>
            <a:pPr eaLnBrk="1" hangingPunct="1"/>
            <a:r>
              <a:rPr lang="it-IT" altLang="it-IT" sz="2000" dirty="0">
                <a:solidFill>
                  <a:schemeClr val="accent5">
                    <a:lumMod val="75000"/>
                  </a:schemeClr>
                </a:solidFill>
                <a:latin typeface="Times New Roman" panose="02020603050405020304" pitchFamily="18" charset="0"/>
                <a:cs typeface="Times New Roman" panose="02020603050405020304" pitchFamily="18" charset="0"/>
              </a:rPr>
              <a:t> bambini, per consentire loro di avere memoria delle esperienze    vissute;</a:t>
            </a:r>
          </a:p>
          <a:p>
            <a:pPr eaLnBrk="1" hangingPunct="1"/>
            <a:endParaRPr lang="it-IT" altLang="it-IT" sz="2000" dirty="0">
              <a:solidFill>
                <a:schemeClr val="accent5">
                  <a:lumMod val="75000"/>
                </a:schemeClr>
              </a:solidFill>
              <a:latin typeface="Times New Roman" panose="02020603050405020304" pitchFamily="18" charset="0"/>
              <a:cs typeface="Times New Roman" panose="02020603050405020304" pitchFamily="18" charset="0"/>
            </a:endParaRPr>
          </a:p>
          <a:p>
            <a:pPr eaLnBrk="1" hangingPunct="1"/>
            <a:r>
              <a:rPr lang="it-IT" altLang="it-IT" sz="2000" dirty="0">
                <a:solidFill>
                  <a:schemeClr val="accent5">
                    <a:lumMod val="75000"/>
                  </a:schemeClr>
                </a:solidFill>
                <a:latin typeface="Times New Roman" panose="02020603050405020304" pitchFamily="18" charset="0"/>
                <a:cs typeface="Times New Roman" panose="02020603050405020304" pitchFamily="18" charset="0"/>
              </a:rPr>
              <a:t>  famiglie, per interessarle e renderle consapevoli del processo di apprendimento dei propri figli;</a:t>
            </a:r>
          </a:p>
          <a:p>
            <a:pPr eaLnBrk="1" hangingPunct="1"/>
            <a:endParaRPr lang="it-IT" altLang="it-IT" sz="2000" dirty="0">
              <a:solidFill>
                <a:schemeClr val="accent5">
                  <a:lumMod val="75000"/>
                </a:schemeClr>
              </a:solidFill>
              <a:latin typeface="Times New Roman" panose="02020603050405020304" pitchFamily="18" charset="0"/>
              <a:cs typeface="Times New Roman" panose="02020603050405020304" pitchFamily="18" charset="0"/>
            </a:endParaRPr>
          </a:p>
          <a:p>
            <a:pPr eaLnBrk="1" hangingPunct="1"/>
            <a:r>
              <a:rPr lang="it-IT" altLang="it-IT" sz="2000" dirty="0">
                <a:solidFill>
                  <a:schemeClr val="accent5">
                    <a:lumMod val="75000"/>
                  </a:schemeClr>
                </a:solidFill>
                <a:latin typeface="Times New Roman" panose="02020603050405020304" pitchFamily="18" charset="0"/>
                <a:cs typeface="Times New Roman" panose="02020603050405020304" pitchFamily="18" charset="0"/>
              </a:rPr>
              <a:t>  insegnanti, come occasione di riflessione e analisi per progettare le future attività e per confrontarle con altri docenti in modo da trarne suggerimenti e permetterne la replicabilità.</a:t>
            </a:r>
          </a:p>
        </p:txBody>
      </p:sp>
      <p:sp>
        <p:nvSpPr>
          <p:cNvPr id="4" name="Rettangolo 3">
            <a:extLst>
              <a:ext uri="{FF2B5EF4-FFF2-40B4-BE49-F238E27FC236}">
                <a16:creationId xmlns:a16="http://schemas.microsoft.com/office/drawing/2014/main" id="{37085C0C-7128-473C-BCBD-7673A637E419}"/>
              </a:ext>
            </a:extLst>
          </p:cNvPr>
          <p:cNvSpPr/>
          <p:nvPr/>
        </p:nvSpPr>
        <p:spPr>
          <a:xfrm>
            <a:off x="3790306" y="137415"/>
            <a:ext cx="2828018" cy="523220"/>
          </a:xfrm>
          <a:prstGeom prst="rect">
            <a:avLst/>
          </a:prstGeom>
        </p:spPr>
        <p:txBody>
          <a:bodyPr wrap="none">
            <a:spAutoFit/>
          </a:bodyPr>
          <a:lstStyle/>
          <a:p>
            <a:pPr algn="ctr">
              <a:defRPr/>
            </a:pPr>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Documentazione </a:t>
            </a:r>
          </a:p>
        </p:txBody>
      </p:sp>
      <p:pic>
        <p:nvPicPr>
          <p:cNvPr id="6" name="Immagine 5">
            <a:hlinkClick r:id="rId2" action="ppaction://hlinksldjump"/>
            <a:extLst>
              <a:ext uri="{FF2B5EF4-FFF2-40B4-BE49-F238E27FC236}">
                <a16:creationId xmlns:a16="http://schemas.microsoft.com/office/drawing/2014/main" id="{8268AB34-3171-4AD7-819F-DA1F24B31374}"/>
              </a:ext>
            </a:extLst>
          </p:cNvPr>
          <p:cNvPicPr>
            <a:picLocks noChangeAspect="1"/>
          </p:cNvPicPr>
          <p:nvPr/>
        </p:nvPicPr>
        <p:blipFill>
          <a:blip r:embed="rId4"/>
          <a:stretch>
            <a:fillRect/>
          </a:stretch>
        </p:blipFill>
        <p:spPr>
          <a:xfrm>
            <a:off x="4239665" y="6258253"/>
            <a:ext cx="1929300" cy="1298247"/>
          </a:xfrm>
          <a:prstGeom prst="rect">
            <a:avLst/>
          </a:prstGeom>
        </p:spPr>
      </p:pic>
    </p:spTree>
    <p:extLst>
      <p:ext uri="{BB962C8B-B14F-4D97-AF65-F5344CB8AC3E}">
        <p14:creationId xmlns:p14="http://schemas.microsoft.com/office/powerpoint/2010/main" val="2293825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FA81DF43-D827-4546-BF1C-D20CBE71CCE2}"/>
              </a:ext>
            </a:extLst>
          </p:cNvPr>
          <p:cNvSpPr>
            <a:spLocks noChangeAspect="1" noChangeArrowheads="1"/>
          </p:cNvSpPr>
          <p:nvPr/>
        </p:nvSpPr>
        <p:spPr bwMode="auto">
          <a:xfrm>
            <a:off x="1669143" y="100693"/>
            <a:ext cx="3829957" cy="38299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a:extLst>
              <a:ext uri="{FF2B5EF4-FFF2-40B4-BE49-F238E27FC236}">
                <a16:creationId xmlns:a16="http://schemas.microsoft.com/office/drawing/2014/main" id="{7E8DBEC9-D2A3-4006-BE08-D4CCC99B530B}"/>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a:extLst>
              <a:ext uri="{FF2B5EF4-FFF2-40B4-BE49-F238E27FC236}">
                <a16:creationId xmlns:a16="http://schemas.microsoft.com/office/drawing/2014/main" id="{C738C059-39BA-433B-8DF9-7E4D17ED5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14" y="1059543"/>
            <a:ext cx="9463315" cy="5683582"/>
          </a:xfrm>
          <a:prstGeom prst="rect">
            <a:avLst/>
          </a:prstGeom>
        </p:spPr>
      </p:pic>
    </p:spTree>
    <p:extLst>
      <p:ext uri="{BB962C8B-B14F-4D97-AF65-F5344CB8AC3E}">
        <p14:creationId xmlns:p14="http://schemas.microsoft.com/office/powerpoint/2010/main" val="8082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sldNum" sz="quarter" idx="7"/>
          </p:nvPr>
        </p:nvSpPr>
        <p:spPr>
          <a:noFill/>
        </p:spPr>
        <p:txBody>
          <a:bodyPr/>
          <a:lstStyle/>
          <a:p>
            <a:fld id="{0481463E-15B9-400D-9087-470BF5CCD75B}" type="slidenum">
              <a:rPr lang="it-IT" smtClean="0"/>
              <a:pPr/>
              <a:t>60</a:t>
            </a:fld>
            <a:endParaRPr lang="it-IT"/>
          </a:p>
        </p:txBody>
      </p:sp>
      <p:sp>
        <p:nvSpPr>
          <p:cNvPr id="48130" name="Rectangle 2"/>
          <p:cNvSpPr>
            <a:spLocks noGrp="1" noChangeArrowheads="1"/>
          </p:cNvSpPr>
          <p:nvPr>
            <p:ph type="title" idx="4294967295"/>
          </p:nvPr>
        </p:nvSpPr>
        <p:spPr>
          <a:xfrm>
            <a:off x="1365161" y="576133"/>
            <a:ext cx="7216775" cy="1001713"/>
          </a:xfrm>
        </p:spPr>
        <p:txBody>
          <a:bodyPr>
            <a:normAutofit fontScale="90000"/>
          </a:bodyPr>
          <a:lstStyle/>
          <a:p>
            <a:pPr algn="ctr" eaLnBrk="1" hangingPunct="1"/>
            <a:r>
              <a:rPr lang="it-IT" sz="2400" u="sng" dirty="0">
                <a:solidFill>
                  <a:srgbClr val="002060"/>
                </a:solidFill>
                <a:latin typeface="Times New Roman" panose="02020603050405020304" pitchFamily="18" charset="0"/>
                <a:cs typeface="Times New Roman" panose="02020603050405020304" pitchFamily="18" charset="0"/>
              </a:rPr>
              <a:t>BIBLIOGRAFIA</a:t>
            </a:r>
            <a:r>
              <a:rPr lang="it-IT" sz="2400" u="sng" dirty="0">
                <a:latin typeface="Times New Roman" panose="02020603050405020304" pitchFamily="18" charset="0"/>
                <a:cs typeface="Times New Roman" panose="02020603050405020304" pitchFamily="18" charset="0"/>
              </a:rPr>
              <a:t> </a:t>
            </a:r>
            <a:br>
              <a:rPr lang="it-IT" sz="2400" u="sng" dirty="0">
                <a:latin typeface="Times New Roman" panose="02020603050405020304" pitchFamily="18" charset="0"/>
                <a:cs typeface="Times New Roman" panose="02020603050405020304" pitchFamily="18" charset="0"/>
              </a:rPr>
            </a:br>
            <a:br>
              <a:rPr lang="it-IT" sz="1800" dirty="0"/>
            </a:br>
            <a:br>
              <a:rPr lang="it-IT" sz="1800" dirty="0"/>
            </a:br>
            <a:endParaRPr lang="it-IT" sz="1800" dirty="0"/>
          </a:p>
        </p:txBody>
      </p:sp>
      <p:sp>
        <p:nvSpPr>
          <p:cNvPr id="48131" name="Rectangle 3"/>
          <p:cNvSpPr>
            <a:spLocks noGrp="1" noChangeArrowheads="1"/>
          </p:cNvSpPr>
          <p:nvPr>
            <p:ph type="body" idx="4294967295"/>
          </p:nvPr>
        </p:nvSpPr>
        <p:spPr>
          <a:xfrm>
            <a:off x="759855" y="1171978"/>
            <a:ext cx="8952610" cy="5085948"/>
          </a:xfrm>
        </p:spPr>
        <p:txBody>
          <a:bodyPr>
            <a:normAutofit fontScale="55000" lnSpcReduction="20000"/>
          </a:bodyPr>
          <a:lstStyle/>
          <a:p>
            <a:pPr eaLnBrk="1" hangingPunct="1"/>
            <a:r>
              <a:rPr lang="it-IT" sz="2000" i="1" dirty="0">
                <a:solidFill>
                  <a:srgbClr val="002060"/>
                </a:solidFill>
                <a:latin typeface="Times New Roman" panose="02020603050405020304" pitchFamily="18" charset="0"/>
                <a:cs typeface="Times New Roman" panose="02020603050405020304" pitchFamily="18" charset="0"/>
              </a:rPr>
              <a:t>INDICAZIONI NAZIONALI PER IL CURRICOLODELLA SCUOLA DELL’INANZIA E DEL PRIMO CICLO 2012</a:t>
            </a:r>
          </a:p>
          <a:p>
            <a:pPr eaLnBrk="1" hangingPunct="1"/>
            <a:r>
              <a:rPr lang="it-IT" sz="2000" i="1" dirty="0">
                <a:solidFill>
                  <a:srgbClr val="002060"/>
                </a:solidFill>
                <a:latin typeface="Times New Roman" panose="02020603050405020304" pitchFamily="18" charset="0"/>
                <a:cs typeface="Times New Roman" panose="02020603050405020304" pitchFamily="18" charset="0"/>
              </a:rPr>
              <a:t>COMPETENZE CHIAVE PER LA CITTADINANZA – G. CERINI,S. LOIERO,M. SPINOSI – TECNODID ED. 2018</a:t>
            </a:r>
          </a:p>
          <a:p>
            <a:r>
              <a:rPr lang="it-IT" sz="2000" i="1" dirty="0">
                <a:solidFill>
                  <a:srgbClr val="002060"/>
                </a:solidFill>
                <a:latin typeface="Times New Roman" panose="02020603050405020304" pitchFamily="18" charset="0"/>
                <a:cs typeface="Times New Roman" panose="02020603050405020304" pitchFamily="18" charset="0"/>
              </a:rPr>
              <a:t>V. CRISAFULLI, VOLUME UNICO PER LA SCUOLA DELL’INFANZIA E PRIMARIA, ED. EDISES, NAPOLI, 2016</a:t>
            </a:r>
          </a:p>
          <a:p>
            <a:r>
              <a:rPr lang="it-IT" sz="2000" i="1" dirty="0">
                <a:solidFill>
                  <a:srgbClr val="002060"/>
                </a:solidFill>
                <a:latin typeface="Times New Roman" panose="02020603050405020304" pitchFamily="18" charset="0"/>
                <a:cs typeface="Times New Roman" panose="02020603050405020304" pitchFamily="18" charset="0"/>
              </a:rPr>
              <a:t>V.A. BALDASSARRE, LINGUAGGI PROCESSI E PRATICHE PER LA RICERCA EDUCATIVA, EDIZIONI DAL SUD, BARI, 2012</a:t>
            </a:r>
          </a:p>
          <a:p>
            <a:r>
              <a:rPr lang="it-IT" sz="2000" i="1" dirty="0">
                <a:solidFill>
                  <a:srgbClr val="002060"/>
                </a:solidFill>
                <a:latin typeface="Times New Roman" panose="02020603050405020304" pitchFamily="18" charset="0"/>
                <a:cs typeface="Times New Roman" panose="02020603050405020304" pitchFamily="18" charset="0"/>
              </a:rPr>
              <a:t>C. CORNOLDI, S. ZACCARIA,  IN CLASSE HO UN BAMBINO CHE…, ED. GIUNTI, FIRENZE, 2016</a:t>
            </a:r>
          </a:p>
          <a:p>
            <a:r>
              <a:rPr lang="it-IT" sz="2000" i="1" dirty="0">
                <a:solidFill>
                  <a:srgbClr val="002060"/>
                </a:solidFill>
                <a:latin typeface="Times New Roman" panose="02020603050405020304" pitchFamily="18" charset="0"/>
                <a:cs typeface="Times New Roman" panose="02020603050405020304" pitchFamily="18" charset="0"/>
              </a:rPr>
              <a:t>INSEGNARE A IMPARARE. DAI MODELLI ALLO STILE DI APPRENDIMENTO (M. BALDASSARRE)</a:t>
            </a:r>
          </a:p>
          <a:p>
            <a:r>
              <a:rPr lang="it-IT" sz="2000" i="1" dirty="0">
                <a:solidFill>
                  <a:srgbClr val="002060"/>
                </a:solidFill>
                <a:latin typeface="Times New Roman" panose="02020603050405020304" pitchFamily="18" charset="0"/>
                <a:cs typeface="Times New Roman" panose="02020603050405020304" pitchFamily="18" charset="0"/>
              </a:rPr>
              <a:t>VALUTARE PER APPRENDERE ( A CURA DI E. NIGRIS E G. AGRUSTI)</a:t>
            </a:r>
          </a:p>
          <a:p>
            <a:endParaRPr lang="it-IT" sz="1200" i="1" dirty="0">
              <a:solidFill>
                <a:srgbClr val="002060"/>
              </a:solidFill>
              <a:latin typeface="Times New Roman" panose="02020603050405020304" pitchFamily="18" charset="0"/>
              <a:cs typeface="Times New Roman" panose="02020603050405020304" pitchFamily="18" charset="0"/>
            </a:endParaRPr>
          </a:p>
          <a:p>
            <a:endParaRPr lang="it-IT" sz="1200" i="1" dirty="0">
              <a:solidFill>
                <a:srgbClr val="002060"/>
              </a:solidFill>
              <a:latin typeface="Times New Roman" panose="02020603050405020304" pitchFamily="18" charset="0"/>
              <a:cs typeface="Times New Roman" panose="02020603050405020304" pitchFamily="18" charset="0"/>
            </a:endParaRPr>
          </a:p>
          <a:p>
            <a:pPr eaLnBrk="1" hangingPunct="1"/>
            <a:endParaRPr lang="it-IT" sz="1200" i="1"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1100" dirty="0">
              <a:solidFill>
                <a:srgbClr val="002060"/>
              </a:solidFill>
            </a:endParaRPr>
          </a:p>
          <a:p>
            <a:pPr marL="0" indent="0">
              <a:buNone/>
            </a:pPr>
            <a:endParaRPr lang="it-IT" sz="1100" dirty="0">
              <a:solidFill>
                <a:srgbClr val="002060"/>
              </a:solidFill>
            </a:endParaRPr>
          </a:p>
          <a:p>
            <a:pPr marL="0" indent="0">
              <a:buNone/>
            </a:pPr>
            <a:r>
              <a:rPr lang="it-IT" sz="1100" dirty="0">
                <a:solidFill>
                  <a:srgbClr val="002060"/>
                </a:solidFill>
              </a:rPr>
              <a:t>			             </a:t>
            </a:r>
            <a:r>
              <a:rPr lang="it-IT" sz="2100" u="sng" dirty="0">
                <a:solidFill>
                  <a:srgbClr val="002060"/>
                </a:solidFill>
                <a:latin typeface="Times New Roman" panose="02020603050405020304" pitchFamily="18" charset="0"/>
                <a:cs typeface="Times New Roman" panose="02020603050405020304" pitchFamily="18" charset="0"/>
              </a:rPr>
              <a:t>SITOGRAFIA</a:t>
            </a:r>
          </a:p>
          <a:p>
            <a:pPr eaLnBrk="1" hangingPunct="1"/>
            <a:r>
              <a:rPr lang="it-IT" sz="1800" i="1" dirty="0">
                <a:solidFill>
                  <a:srgbClr val="00206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www.google.it</a:t>
            </a:r>
            <a:endParaRPr lang="it-IT" sz="1800" i="1" dirty="0">
              <a:solidFill>
                <a:srgbClr val="002060"/>
              </a:solidFill>
              <a:latin typeface="Times New Roman" panose="02020603050405020304" pitchFamily="18" charset="0"/>
              <a:cs typeface="Times New Roman" panose="02020603050405020304" pitchFamily="18" charset="0"/>
            </a:endParaRPr>
          </a:p>
          <a:p>
            <a:pPr eaLnBrk="1" hangingPunct="1"/>
            <a:r>
              <a:rPr lang="it-IT" sz="1800" i="1" dirty="0">
                <a:solidFill>
                  <a:srgbClr val="002060"/>
                </a:solidFill>
                <a:latin typeface="Times New Roman" panose="02020603050405020304" pitchFamily="18" charset="0"/>
                <a:cs typeface="Times New Roman" panose="02020603050405020304" pitchFamily="18" charset="0"/>
              </a:rPr>
              <a:t>www.istruzione.it</a:t>
            </a:r>
          </a:p>
          <a:p>
            <a:r>
              <a:rPr lang="it-IT" sz="1800" dirty="0">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http://www.indicazioninazionali.it/wp-content/uploads/2018/08/Indicazioni_Annali_Definitivo.pdf</a:t>
            </a:r>
            <a:endParaRPr lang="it-IT" sz="1800" dirty="0">
              <a:solidFill>
                <a:srgbClr val="002060"/>
              </a:solidFill>
              <a:latin typeface="Times New Roman" panose="02020603050405020304" pitchFamily="18" charset="0"/>
              <a:cs typeface="Times New Roman" panose="02020603050405020304" pitchFamily="18" charset="0"/>
            </a:endParaRPr>
          </a:p>
          <a:p>
            <a:r>
              <a:rPr lang="it-IT" sz="1800" dirty="0">
                <a:solidFill>
                  <a:srgbClr val="00206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https://www.senato.it/istituzione/la-costituzione/parte-i/titolo-ii/articolo-34</a:t>
            </a:r>
            <a:endParaRPr lang="it-IT" sz="1800" dirty="0">
              <a:solidFill>
                <a:srgbClr val="002060"/>
              </a:solidFill>
              <a:latin typeface="Times New Roman" panose="02020603050405020304" pitchFamily="18" charset="0"/>
              <a:cs typeface="Times New Roman" panose="02020603050405020304" pitchFamily="18" charset="0"/>
            </a:endParaRPr>
          </a:p>
          <a:p>
            <a:r>
              <a:rPr lang="it-IT" sz="1800" dirty="0">
                <a:solidFill>
                  <a:srgbClr val="00206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https://archivio.pubblica.istruzione.it/argomenti/autonomia/documenti/regolamento.htm</a:t>
            </a:r>
            <a:endParaRPr lang="it-IT" sz="1800" dirty="0">
              <a:solidFill>
                <a:srgbClr val="002060"/>
              </a:solidFill>
              <a:latin typeface="Times New Roman" panose="02020603050405020304" pitchFamily="18" charset="0"/>
              <a:cs typeface="Times New Roman" panose="02020603050405020304" pitchFamily="18" charset="0"/>
            </a:endParaRPr>
          </a:p>
          <a:p>
            <a:r>
              <a:rPr lang="it-IT" sz="1800" dirty="0">
                <a:solidFill>
                  <a:srgbClr val="00206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https://eur-lex.europa.eu/legal-content/IT/TXT/PDF/?uri=CELEX:32018H0604(01)</a:t>
            </a:r>
            <a:endParaRPr lang="it-IT" sz="1800" dirty="0">
              <a:solidFill>
                <a:srgbClr val="002060"/>
              </a:solidFill>
              <a:latin typeface="Times New Roman" panose="02020603050405020304" pitchFamily="18" charset="0"/>
              <a:cs typeface="Times New Roman" panose="02020603050405020304" pitchFamily="18" charset="0"/>
            </a:endParaRPr>
          </a:p>
          <a:p>
            <a:r>
              <a:rPr lang="it-IT" sz="1800" dirty="0">
                <a:solidFill>
                  <a:srgbClr val="002060"/>
                </a:solidFill>
                <a:latin typeface="Times New Roman" panose="02020603050405020304" pitchFamily="18" charset="0"/>
                <a:cs typeface="Times New Roman" panose="02020603050405020304" pitchFamily="18" charset="0"/>
              </a:rPr>
              <a:t>http://linoit.com/users/deredita74/canvases/il colore delle foglie</a:t>
            </a:r>
          </a:p>
          <a:p>
            <a:r>
              <a:rPr lang="it-IT" sz="1800" dirty="0">
                <a:solidFill>
                  <a:srgbClr val="002060"/>
                </a:solidFill>
                <a:latin typeface="Times New Roman" panose="02020603050405020304" pitchFamily="18" charset="0"/>
                <a:cs typeface="Times New Roman" panose="02020603050405020304" pitchFamily="18" charset="0"/>
              </a:rPr>
              <a:t>https://drive.google.com/file/d/1PFJEb5R5dFomFG90rNaaqRpWE5ebR0zC/view?usp=sharing</a:t>
            </a:r>
          </a:p>
          <a:p>
            <a:endParaRPr lang="it-IT" sz="1800" dirty="0">
              <a:latin typeface="Times New Roman" panose="02020603050405020304" pitchFamily="18" charset="0"/>
              <a:cs typeface="Times New Roman" panose="02020603050405020304" pitchFamily="18" charset="0"/>
            </a:endParaRPr>
          </a:p>
        </p:txBody>
      </p:sp>
      <p:pic>
        <p:nvPicPr>
          <p:cNvPr id="6" name="Immagine 5">
            <a:hlinkClick r:id="rId7" action="ppaction://hlinksldjump"/>
            <a:extLst>
              <a:ext uri="{FF2B5EF4-FFF2-40B4-BE49-F238E27FC236}">
                <a16:creationId xmlns:a16="http://schemas.microsoft.com/office/drawing/2014/main" id="{383496FB-5E89-478E-B9FC-548AC815DCD1}"/>
              </a:ext>
            </a:extLst>
          </p:cNvPr>
          <p:cNvPicPr>
            <a:picLocks noChangeAspect="1"/>
          </p:cNvPicPr>
          <p:nvPr/>
        </p:nvPicPr>
        <p:blipFill>
          <a:blip r:embed="rId8"/>
          <a:stretch>
            <a:fillRect/>
          </a:stretch>
        </p:blipFill>
        <p:spPr>
          <a:xfrm>
            <a:off x="4382049" y="6107123"/>
            <a:ext cx="1929300" cy="1298247"/>
          </a:xfrm>
          <a:prstGeom prst="rect">
            <a:avLst/>
          </a:prstGeom>
        </p:spPr>
      </p:pic>
    </p:spTree>
    <p:extLst>
      <p:ext uri="{BB962C8B-B14F-4D97-AF65-F5344CB8AC3E}">
        <p14:creationId xmlns:p14="http://schemas.microsoft.com/office/powerpoint/2010/main" val="239650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i multimediali online 1" title="Buongiorno Principessa!">
            <a:hlinkClick r:id="" action="ppaction://media"/>
            <a:extLst>
              <a:ext uri="{FF2B5EF4-FFF2-40B4-BE49-F238E27FC236}">
                <a16:creationId xmlns:a16="http://schemas.microsoft.com/office/drawing/2014/main" id="{89FD0A39-CE93-4232-8CDD-FF2E45EA6378}"/>
              </a:ext>
            </a:extLst>
          </p:cNvPr>
          <p:cNvPicPr>
            <a:picLocks noRot="1" noChangeAspect="1"/>
          </p:cNvPicPr>
          <p:nvPr>
            <a:videoFile r:link="rId1"/>
          </p:nvPr>
        </p:nvPicPr>
        <p:blipFill>
          <a:blip r:embed="rId3"/>
          <a:stretch>
            <a:fillRect/>
          </a:stretch>
        </p:blipFill>
        <p:spPr>
          <a:xfrm>
            <a:off x="984562" y="776634"/>
            <a:ext cx="8724275" cy="6265888"/>
          </a:xfrm>
          <a:prstGeom prst="rect">
            <a:avLst/>
          </a:prstGeom>
        </p:spPr>
      </p:pic>
    </p:spTree>
    <p:extLst>
      <p:ext uri="{BB962C8B-B14F-4D97-AF65-F5344CB8AC3E}">
        <p14:creationId xmlns:p14="http://schemas.microsoft.com/office/powerpoint/2010/main" val="1317026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idx="4294967295"/>
          </p:nvPr>
        </p:nvSpPr>
        <p:spPr>
          <a:xfrm>
            <a:off x="-1109272" y="5142785"/>
            <a:ext cx="10693400" cy="903287"/>
          </a:xfrm>
        </p:spPr>
        <p:txBody>
          <a:bodyPr>
            <a:normAutofit fontScale="90000"/>
          </a:bodyPr>
          <a:lstStyle/>
          <a:p>
            <a:r>
              <a:rPr lang="it-IT" b="1" dirty="0">
                <a:effectLst>
                  <a:outerShdw blurRad="38100" dist="38100" dir="2700000" algn="tl">
                    <a:srgbClr val="000000">
                      <a:alpha val="43137"/>
                    </a:srgbClr>
                  </a:outerShdw>
                </a:effectLst>
                <a:latin typeface="Ink Free" panose="03080402000500000000" pitchFamily="66" charset="0"/>
              </a:rPr>
              <a:t>                      </a:t>
            </a:r>
            <a:r>
              <a:rPr lang="it-IT" b="1" dirty="0">
                <a:solidFill>
                  <a:schemeClr val="accent1">
                    <a:lumMod val="75000"/>
                  </a:schemeClr>
                </a:solidFill>
                <a:effectLst>
                  <a:outerShdw blurRad="38100" dist="38100" dir="2700000" algn="tl">
                    <a:srgbClr val="000000">
                      <a:alpha val="43137"/>
                    </a:srgbClr>
                  </a:outerShdw>
                </a:effectLst>
                <a:latin typeface="Ink Free" panose="03080402000500000000" pitchFamily="66" charset="0"/>
              </a:rPr>
              <a:t>GRAZIE PER L’ATTENZIONE</a:t>
            </a:r>
          </a:p>
        </p:txBody>
      </p:sp>
      <p:pic>
        <p:nvPicPr>
          <p:cNvPr id="8" name="Segnaposto immagine 7" descr="I diritti dei &lt;strong&gt;Bambini&lt;/strong&gt; | Sottolostessocielo">
            <a:hlinkClick r:id="rId2" action="ppaction://hlinksldjump"/>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5259" b="5259"/>
          <a:stretch>
            <a:fillRect/>
          </a:stretch>
        </p:blipFill>
        <p:spPr>
          <a:xfrm>
            <a:off x="601662" y="1094853"/>
            <a:ext cx="9490075" cy="3833813"/>
          </a:xfrm>
          <a:effectLst>
            <a:outerShdw blurRad="50800" dist="50800" dir="5400000" sx="104000" sy="104000" algn="ctr" rotWithShape="0">
              <a:schemeClr val="accent2">
                <a:alpha val="43000"/>
              </a:schemeClr>
            </a:outerShdw>
          </a:effectLst>
        </p:spPr>
      </p:pic>
      <p:pic>
        <p:nvPicPr>
          <p:cNvPr id="4" name="Immagine 3">
            <a:hlinkClick r:id="rId2" action="ppaction://hlinksldjump"/>
            <a:extLst>
              <a:ext uri="{FF2B5EF4-FFF2-40B4-BE49-F238E27FC236}">
                <a16:creationId xmlns:a16="http://schemas.microsoft.com/office/drawing/2014/main" id="{A0A13B3E-A491-41D0-87A5-5133E697A336}"/>
              </a:ext>
            </a:extLst>
          </p:cNvPr>
          <p:cNvPicPr>
            <a:picLocks noChangeAspect="1"/>
          </p:cNvPicPr>
          <p:nvPr/>
        </p:nvPicPr>
        <p:blipFill>
          <a:blip r:embed="rId4"/>
          <a:stretch>
            <a:fillRect/>
          </a:stretch>
        </p:blipFill>
        <p:spPr>
          <a:xfrm>
            <a:off x="4382050" y="6046072"/>
            <a:ext cx="1929300" cy="1298247"/>
          </a:xfrm>
          <a:prstGeom prst="rect">
            <a:avLst/>
          </a:prstGeom>
        </p:spPr>
      </p:pic>
    </p:spTree>
    <p:extLst>
      <p:ext uri="{BB962C8B-B14F-4D97-AF65-F5344CB8AC3E}">
        <p14:creationId xmlns:p14="http://schemas.microsoft.com/office/powerpoint/2010/main" val="395939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B2A63DF-EF33-8540-975E-2C8F3B622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36" y="574802"/>
            <a:ext cx="8542527" cy="6406895"/>
          </a:xfrm>
          <a:prstGeom prst="rect">
            <a:avLst/>
          </a:prstGeom>
        </p:spPr>
      </p:pic>
    </p:spTree>
    <p:extLst>
      <p:ext uri="{BB962C8B-B14F-4D97-AF65-F5344CB8AC3E}">
        <p14:creationId xmlns:p14="http://schemas.microsoft.com/office/powerpoint/2010/main" val="370995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7BC8D5-D8F4-4718-B95A-D6822D257E44}"/>
              </a:ext>
            </a:extLst>
          </p:cNvPr>
          <p:cNvSpPr txBox="1">
            <a:spLocks/>
          </p:cNvSpPr>
          <p:nvPr/>
        </p:nvSpPr>
        <p:spPr>
          <a:xfrm>
            <a:off x="1136175" y="1242595"/>
            <a:ext cx="8421049" cy="66764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7" b="1" i="1" dirty="0">
                <a:solidFill>
                  <a:schemeClr val="accent5">
                    <a:lumMod val="50000"/>
                  </a:schemeClr>
                </a:solidFill>
                <a:latin typeface="Times New Roman" panose="02020603050405020304" pitchFamily="18" charset="0"/>
                <a:cs typeface="Times New Roman" panose="02020603050405020304" pitchFamily="18" charset="0"/>
              </a:rPr>
              <a:t>Il vero ruolo del docente inclusivo</a:t>
            </a:r>
          </a:p>
          <a:p>
            <a:r>
              <a:rPr lang="it-IT" sz="1403" b="1" i="1" dirty="0">
                <a:solidFill>
                  <a:schemeClr val="accent5">
                    <a:lumMod val="50000"/>
                  </a:schemeClr>
                </a:solidFill>
                <a:latin typeface="Times New Roman" panose="02020603050405020304" pitchFamily="18" charset="0"/>
                <a:cs typeface="Times New Roman" panose="02020603050405020304" pitchFamily="18" charset="0"/>
              </a:rPr>
              <a:t>Responsabile del processo formativo e di crescita dell’alunno</a:t>
            </a:r>
          </a:p>
        </p:txBody>
      </p:sp>
      <p:pic>
        <p:nvPicPr>
          <p:cNvPr id="3" name="Immagine 2">
            <a:extLst>
              <a:ext uri="{FF2B5EF4-FFF2-40B4-BE49-F238E27FC236}">
                <a16:creationId xmlns:a16="http://schemas.microsoft.com/office/drawing/2014/main" id="{DE9ED123-F4F8-45E0-9934-39F7B565FA1E}"/>
              </a:ext>
            </a:extLst>
          </p:cNvPr>
          <p:cNvPicPr>
            <a:picLocks noChangeAspect="1"/>
          </p:cNvPicPr>
          <p:nvPr/>
        </p:nvPicPr>
        <p:blipFill>
          <a:blip r:embed="rId2"/>
          <a:stretch>
            <a:fillRect/>
          </a:stretch>
        </p:blipFill>
        <p:spPr>
          <a:xfrm>
            <a:off x="4417186" y="2146175"/>
            <a:ext cx="1859028" cy="2148181"/>
          </a:xfrm>
          <a:prstGeom prst="rect">
            <a:avLst/>
          </a:prstGeom>
        </p:spPr>
      </p:pic>
      <p:sp>
        <p:nvSpPr>
          <p:cNvPr id="17" name="Scorrimento orizzontale 16">
            <a:extLst>
              <a:ext uri="{FF2B5EF4-FFF2-40B4-BE49-F238E27FC236}">
                <a16:creationId xmlns:a16="http://schemas.microsoft.com/office/drawing/2014/main" id="{E43A645F-2FF2-493B-8290-2137F9B3A703}"/>
              </a:ext>
            </a:extLst>
          </p:cNvPr>
          <p:cNvSpPr/>
          <p:nvPr/>
        </p:nvSpPr>
        <p:spPr>
          <a:xfrm>
            <a:off x="3193305" y="4206846"/>
            <a:ext cx="4333770" cy="1988372"/>
          </a:xfrm>
          <a:prstGeom prst="horizontalScroll">
            <a:avLst/>
          </a:prstGeom>
          <a:ln>
            <a:solidFill>
              <a:schemeClr val="accent4">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it-IT" sz="1228" dirty="0">
                <a:latin typeface="Times New Roman" panose="02020603050405020304" pitchFamily="18" charset="0"/>
                <a:cs typeface="Times New Roman" panose="02020603050405020304" pitchFamily="18" charset="0"/>
              </a:rPr>
              <a:t>NELLE RELAZIONI È</a:t>
            </a:r>
          </a:p>
          <a:p>
            <a:endParaRPr lang="it-IT" sz="1228" dirty="0">
              <a:latin typeface="Times New Roman" panose="02020603050405020304" pitchFamily="18" charset="0"/>
              <a:cs typeface="Times New Roman" panose="02020603050405020304" pitchFamily="18" charset="0"/>
            </a:endParaRPr>
          </a:p>
          <a:p>
            <a:pPr marL="250631" indent="-250631">
              <a:buFont typeface="Wingdings" panose="05000000000000000000" pitchFamily="2" charset="2"/>
              <a:buChar char="Ø"/>
            </a:pPr>
            <a:r>
              <a:rPr lang="it-IT" sz="1228" dirty="0">
                <a:latin typeface="Times New Roman" panose="02020603050405020304" pitchFamily="18" charset="0"/>
                <a:cs typeface="Times New Roman" panose="02020603050405020304" pitchFamily="18" charset="0"/>
              </a:rPr>
              <a:t>PARTECIPATIVO CON LE FAMIGLIE</a:t>
            </a:r>
          </a:p>
          <a:p>
            <a:pPr marL="250631" indent="-250631">
              <a:buFont typeface="Wingdings" panose="05000000000000000000" pitchFamily="2" charset="2"/>
              <a:buChar char="Ø"/>
            </a:pPr>
            <a:r>
              <a:rPr lang="it-IT" sz="1228" dirty="0">
                <a:latin typeface="Times New Roman" panose="02020603050405020304" pitchFamily="18" charset="0"/>
                <a:cs typeface="Times New Roman" panose="02020603050405020304" pitchFamily="18" charset="0"/>
              </a:rPr>
              <a:t>COLLABORATIVO CON I COLLEGHI (SOSTEGNO) </a:t>
            </a:r>
          </a:p>
          <a:p>
            <a:pPr marL="250631" indent="-250631">
              <a:buFont typeface="Wingdings" panose="05000000000000000000" pitchFamily="2" charset="2"/>
              <a:buChar char="Ø"/>
            </a:pPr>
            <a:r>
              <a:rPr lang="it-IT" sz="1228" dirty="0">
                <a:latin typeface="Times New Roman" panose="02020603050405020304" pitchFamily="18" charset="0"/>
                <a:cs typeface="Times New Roman" panose="02020603050405020304" pitchFamily="18" charset="0"/>
              </a:rPr>
              <a:t>CORRESPONSABILE DELLE SCELTE EDUCATIVE (PTOF) E DI VALUTAZIONE (RAV) DELLA PROPRIA SCUOLA</a:t>
            </a:r>
          </a:p>
        </p:txBody>
      </p:sp>
      <p:sp>
        <p:nvSpPr>
          <p:cNvPr id="4" name="Scorrimento verticale 3">
            <a:extLst>
              <a:ext uri="{FF2B5EF4-FFF2-40B4-BE49-F238E27FC236}">
                <a16:creationId xmlns:a16="http://schemas.microsoft.com/office/drawing/2014/main" id="{3500F72A-7ED9-41F8-94B2-9E4AB2514150}"/>
              </a:ext>
            </a:extLst>
          </p:cNvPr>
          <p:cNvSpPr/>
          <p:nvPr/>
        </p:nvSpPr>
        <p:spPr>
          <a:xfrm>
            <a:off x="591081" y="2157685"/>
            <a:ext cx="2683161" cy="274079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3" dirty="0">
                <a:latin typeface="Times New Roman" panose="02020603050405020304" pitchFamily="18" charset="0"/>
                <a:cs typeface="Times New Roman" panose="02020603050405020304" pitchFamily="18" charset="0"/>
              </a:rPr>
              <a:t>IL DOCENTE È</a:t>
            </a:r>
          </a:p>
          <a:p>
            <a:endParaRPr lang="it-IT" sz="1403" dirty="0">
              <a:latin typeface="Times New Roman" panose="02020603050405020304" pitchFamily="18" charset="0"/>
              <a:cs typeface="Times New Roman" panose="02020603050405020304" pitchFamily="18" charset="0"/>
            </a:endParaRP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INFORMATO</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PREPARATO</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MOTIVATO</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EMPATICO</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FLESSIBILE </a:t>
            </a:r>
          </a:p>
        </p:txBody>
      </p:sp>
      <p:sp>
        <p:nvSpPr>
          <p:cNvPr id="22" name="Scorrimento verticale 21">
            <a:extLst>
              <a:ext uri="{FF2B5EF4-FFF2-40B4-BE49-F238E27FC236}">
                <a16:creationId xmlns:a16="http://schemas.microsoft.com/office/drawing/2014/main" id="{0420BE5C-BE84-45CC-AE18-78311F92074E}"/>
              </a:ext>
            </a:extLst>
          </p:cNvPr>
          <p:cNvSpPr/>
          <p:nvPr/>
        </p:nvSpPr>
        <p:spPr>
          <a:xfrm>
            <a:off x="7675458" y="2146174"/>
            <a:ext cx="2544588" cy="299832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3" dirty="0">
                <a:latin typeface="Times New Roman" panose="02020603050405020304" pitchFamily="18" charset="0"/>
                <a:cs typeface="Times New Roman" panose="02020603050405020304" pitchFamily="18" charset="0"/>
              </a:rPr>
              <a:t>È CAPACE DI </a:t>
            </a:r>
          </a:p>
          <a:p>
            <a:endParaRPr lang="it-IT" sz="1403" dirty="0">
              <a:latin typeface="Times New Roman" panose="02020603050405020304" pitchFamily="18" charset="0"/>
              <a:cs typeface="Times New Roman" panose="02020603050405020304" pitchFamily="18" charset="0"/>
            </a:endParaRP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STIMOLARE</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MOTIVARE</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FACILITARE</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VALORIZZARE</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SPERIMENTARE</a:t>
            </a:r>
          </a:p>
          <a:p>
            <a:pPr marL="250631" indent="-250631">
              <a:buFont typeface="Wingdings" panose="05000000000000000000" pitchFamily="2" charset="2"/>
              <a:buChar char="Ø"/>
            </a:pPr>
            <a:r>
              <a:rPr lang="it-IT" sz="1403" dirty="0">
                <a:latin typeface="Times New Roman" panose="02020603050405020304" pitchFamily="18" charset="0"/>
                <a:cs typeface="Times New Roman" panose="02020603050405020304" pitchFamily="18" charset="0"/>
              </a:rPr>
              <a:t>PROGETTARE</a:t>
            </a:r>
          </a:p>
        </p:txBody>
      </p:sp>
    </p:spTree>
    <p:extLst>
      <p:ext uri="{BB962C8B-B14F-4D97-AF65-F5344CB8AC3E}">
        <p14:creationId xmlns:p14="http://schemas.microsoft.com/office/powerpoint/2010/main" val="65246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75C97EB-EBFB-4078-8983-888E62E0CAA5}"/>
              </a:ext>
            </a:extLst>
          </p:cNvPr>
          <p:cNvSpPr/>
          <p:nvPr/>
        </p:nvSpPr>
        <p:spPr>
          <a:xfrm>
            <a:off x="3225735" y="1184593"/>
            <a:ext cx="4241930" cy="461665"/>
          </a:xfrm>
          <a:prstGeom prst="rect">
            <a:avLst/>
          </a:prstGeom>
        </p:spPr>
        <p:txBody>
          <a:bodyPr wrap="none">
            <a:spAutoFit/>
          </a:bodyPr>
          <a:lstStyle/>
          <a:p>
            <a:r>
              <a:rPr lang="it-IT" sz="2400" b="1" dirty="0">
                <a:ln w="22225">
                  <a:solidFill>
                    <a:schemeClr val="accent2"/>
                  </a:solidFill>
                  <a:prstDash val="solid"/>
                </a:ln>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Apprendimento per esperie</a:t>
            </a:r>
            <a:r>
              <a:rPr lang="it-IT"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nza</a:t>
            </a:r>
            <a:endParaRPr lang="it-IT"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Rettangolo 4">
            <a:extLst>
              <a:ext uri="{FF2B5EF4-FFF2-40B4-BE49-F238E27FC236}">
                <a16:creationId xmlns:a16="http://schemas.microsoft.com/office/drawing/2014/main" id="{34967A91-F303-4B25-AD34-7CBF37A76FFE}"/>
              </a:ext>
            </a:extLst>
          </p:cNvPr>
          <p:cNvSpPr/>
          <p:nvPr/>
        </p:nvSpPr>
        <p:spPr>
          <a:xfrm>
            <a:off x="955423" y="2044831"/>
            <a:ext cx="9239976" cy="923330"/>
          </a:xfrm>
          <a:prstGeom prst="rect">
            <a:avLst/>
          </a:prstGeom>
        </p:spPr>
        <p:txBody>
          <a:bodyPr wrap="square">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L’individualizzazione dell’apprendimento, oltre a Howard Gardner e alla sua teoria delle intelligenze multiple, ha alla propria base anche nelle teorie di David A. Kolb sull’experiential learning e sui differenti stili di apprendimento individuali (</a:t>
            </a:r>
            <a:r>
              <a:rPr lang="it-IT">
                <a:solidFill>
                  <a:schemeClr val="accent5">
                    <a:lumMod val="75000"/>
                  </a:schemeClr>
                </a:solidFill>
                <a:latin typeface="Times New Roman" panose="02020603050405020304" pitchFamily="18" charset="0"/>
                <a:cs typeface="Times New Roman" panose="02020603050405020304" pitchFamily="18" charset="0"/>
              </a:rPr>
              <a:t>1984). </a:t>
            </a:r>
            <a:endParaRPr lang="it-IT"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Rettangolo 5">
            <a:extLst>
              <a:ext uri="{FF2B5EF4-FFF2-40B4-BE49-F238E27FC236}">
                <a16:creationId xmlns:a16="http://schemas.microsoft.com/office/drawing/2014/main" id="{E4802C55-01AD-425B-B4FD-9302FA0ED84F}"/>
              </a:ext>
            </a:extLst>
          </p:cNvPr>
          <p:cNvSpPr/>
          <p:nvPr/>
        </p:nvSpPr>
        <p:spPr>
          <a:xfrm>
            <a:off x="2072016" y="3072502"/>
            <a:ext cx="8339183" cy="646331"/>
          </a:xfrm>
          <a:prstGeom prst="rect">
            <a:avLst/>
          </a:prstGeom>
        </p:spPr>
        <p:txBody>
          <a:bodyPr wrap="square">
            <a:spAutoFit/>
          </a:bodyPr>
          <a:lstStyle/>
          <a:p>
            <a:r>
              <a:rPr lang="it-IT" dirty="0">
                <a:solidFill>
                  <a:schemeClr val="accent5">
                    <a:lumMod val="75000"/>
                  </a:schemeClr>
                </a:solidFill>
                <a:latin typeface="Times New Roman" panose="02020603050405020304" pitchFamily="18" charset="0"/>
                <a:cs typeface="Times New Roman" panose="02020603050405020304" pitchFamily="18" charset="0"/>
              </a:rPr>
              <a:t>Il modello è formato da quattro elementi, rappresentati nel noto circolo</a:t>
            </a:r>
          </a:p>
          <a:p>
            <a:r>
              <a:rPr lang="it-IT" dirty="0">
                <a:solidFill>
                  <a:schemeClr val="accent5">
                    <a:lumMod val="75000"/>
                  </a:schemeClr>
                </a:solidFill>
                <a:latin typeface="Times New Roman" panose="02020603050405020304" pitchFamily="18" charset="0"/>
                <a:cs typeface="Times New Roman" panose="02020603050405020304" pitchFamily="18" charset="0"/>
              </a:rPr>
              <a:t>dell’apprendimento per esperienza.</a:t>
            </a:r>
          </a:p>
        </p:txBody>
      </p:sp>
      <p:pic>
        <p:nvPicPr>
          <p:cNvPr id="8" name="Immagine 7">
            <a:extLst>
              <a:ext uri="{FF2B5EF4-FFF2-40B4-BE49-F238E27FC236}">
                <a16:creationId xmlns:a16="http://schemas.microsoft.com/office/drawing/2014/main" id="{AF7ABA7E-4DBC-4C40-9D9A-F14C2D28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845" y="3294023"/>
            <a:ext cx="5248820" cy="3936615"/>
          </a:xfrm>
          <a:prstGeom prst="rect">
            <a:avLst/>
          </a:prstGeom>
        </p:spPr>
      </p:pic>
      <p:sp>
        <p:nvSpPr>
          <p:cNvPr id="9" name="Rettangolo 8">
            <a:extLst>
              <a:ext uri="{FF2B5EF4-FFF2-40B4-BE49-F238E27FC236}">
                <a16:creationId xmlns:a16="http://schemas.microsoft.com/office/drawing/2014/main" id="{7F9B3BE1-D299-4BBA-882D-11B1D9EDE37D}"/>
              </a:ext>
            </a:extLst>
          </p:cNvPr>
          <p:cNvSpPr/>
          <p:nvPr/>
        </p:nvSpPr>
        <p:spPr>
          <a:xfrm>
            <a:off x="4409283" y="664612"/>
            <a:ext cx="1471878" cy="523220"/>
          </a:xfrm>
          <a:prstGeom prst="rect">
            <a:avLst/>
          </a:prstGeom>
        </p:spPr>
        <p:txBody>
          <a:bodyPr wrap="none">
            <a:spAutoFit/>
          </a:bodyPr>
          <a:lstStyle/>
          <a:p>
            <a:r>
              <a:rPr lang="it-IT"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 Kolb </a:t>
            </a:r>
          </a:p>
        </p:txBody>
      </p:sp>
      <p:pic>
        <p:nvPicPr>
          <p:cNvPr id="11" name="Immagine 10">
            <a:extLst>
              <a:ext uri="{FF2B5EF4-FFF2-40B4-BE49-F238E27FC236}">
                <a16:creationId xmlns:a16="http://schemas.microsoft.com/office/drawing/2014/main" id="{DD0CEA1A-6DCD-468D-80FC-41FC89E275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330" y="645215"/>
            <a:ext cx="1200329" cy="1200329"/>
          </a:xfrm>
          <a:prstGeom prst="rect">
            <a:avLst/>
          </a:prstGeom>
        </p:spPr>
      </p:pic>
      <p:sp>
        <p:nvSpPr>
          <p:cNvPr id="7" name="CasellaDiTesto 6">
            <a:extLst>
              <a:ext uri="{FF2B5EF4-FFF2-40B4-BE49-F238E27FC236}">
                <a16:creationId xmlns:a16="http://schemas.microsoft.com/office/drawing/2014/main" id="{24D4AA4D-CDDD-491D-AD40-BA958125C84E}"/>
              </a:ext>
            </a:extLst>
          </p:cNvPr>
          <p:cNvSpPr txBox="1"/>
          <p:nvPr/>
        </p:nvSpPr>
        <p:spPr>
          <a:xfrm>
            <a:off x="7432765" y="4262477"/>
            <a:ext cx="3108959" cy="954107"/>
          </a:xfrm>
          <a:prstGeom prst="rect">
            <a:avLst/>
          </a:prstGeom>
          <a:noFill/>
        </p:spPr>
        <p:txBody>
          <a:bodyPr wrap="square" rtlCol="0">
            <a:spAutoFit/>
          </a:bodyPr>
          <a:lstStyle/>
          <a:p>
            <a:pPr marL="342900" indent="-342900">
              <a:buAutoNum type="arabicPeriod"/>
            </a:pPr>
            <a:r>
              <a:rPr lang="it-IT" sz="1400" b="1" dirty="0">
                <a:solidFill>
                  <a:schemeClr val="accent5">
                    <a:lumMod val="75000"/>
                  </a:schemeClr>
                </a:solidFill>
                <a:latin typeface="Times New Roman" panose="02020603050405020304" pitchFamily="18" charset="0"/>
                <a:cs typeface="Times New Roman" panose="02020603050405020304" pitchFamily="18" charset="0"/>
              </a:rPr>
              <a:t>Concrete experience</a:t>
            </a:r>
          </a:p>
          <a:p>
            <a:pPr marL="342900" indent="-342900">
              <a:buAutoNum type="arabicPeriod"/>
            </a:pPr>
            <a:r>
              <a:rPr lang="it-IT" sz="1400" b="1" dirty="0">
                <a:solidFill>
                  <a:schemeClr val="accent5">
                    <a:lumMod val="75000"/>
                  </a:schemeClr>
                </a:solidFill>
                <a:latin typeface="Times New Roman" panose="02020603050405020304" pitchFamily="18" charset="0"/>
                <a:cs typeface="Times New Roman" panose="02020603050405020304" pitchFamily="18" charset="0"/>
              </a:rPr>
              <a:t>Reflective observation</a:t>
            </a:r>
          </a:p>
          <a:p>
            <a:pPr marL="342900" indent="-342900">
              <a:buAutoNum type="arabicPeriod"/>
            </a:pPr>
            <a:r>
              <a:rPr lang="it-IT" sz="1400" b="1" dirty="0">
                <a:solidFill>
                  <a:schemeClr val="accent5">
                    <a:lumMod val="75000"/>
                  </a:schemeClr>
                </a:solidFill>
                <a:latin typeface="Times New Roman" panose="02020603050405020304" pitchFamily="18" charset="0"/>
                <a:cs typeface="Times New Roman" panose="02020603050405020304" pitchFamily="18" charset="0"/>
              </a:rPr>
              <a:t>Formation of abstract concepts</a:t>
            </a:r>
          </a:p>
          <a:p>
            <a:pPr marL="342900" indent="-342900">
              <a:buAutoNum type="arabicPeriod"/>
            </a:pPr>
            <a:r>
              <a:rPr lang="it-IT" sz="1400" b="1" dirty="0">
                <a:solidFill>
                  <a:schemeClr val="accent5">
                    <a:lumMod val="75000"/>
                  </a:schemeClr>
                </a:solidFill>
                <a:latin typeface="Times New Roman" panose="02020603050405020304" pitchFamily="18" charset="0"/>
                <a:cs typeface="Times New Roman" panose="02020603050405020304" pitchFamily="18" charset="0"/>
              </a:rPr>
              <a:t>Active experimentation</a:t>
            </a:r>
          </a:p>
        </p:txBody>
      </p:sp>
      <p:pic>
        <p:nvPicPr>
          <p:cNvPr id="12" name="Immagine 11">
            <a:hlinkClick r:id="rId5" action="ppaction://hlinksldjump"/>
            <a:extLst>
              <a:ext uri="{FF2B5EF4-FFF2-40B4-BE49-F238E27FC236}">
                <a16:creationId xmlns:a16="http://schemas.microsoft.com/office/drawing/2014/main" id="{E369836E-1459-431F-8CFC-83EC17220BF6}"/>
              </a:ext>
            </a:extLst>
          </p:cNvPr>
          <p:cNvPicPr>
            <a:picLocks noChangeAspect="1"/>
          </p:cNvPicPr>
          <p:nvPr/>
        </p:nvPicPr>
        <p:blipFill>
          <a:blip r:embed="rId6"/>
          <a:stretch>
            <a:fillRect/>
          </a:stretch>
        </p:blipFill>
        <p:spPr>
          <a:xfrm>
            <a:off x="8989488" y="737692"/>
            <a:ext cx="1007166" cy="677733"/>
          </a:xfrm>
          <a:prstGeom prst="rect">
            <a:avLst/>
          </a:prstGeom>
        </p:spPr>
      </p:pic>
    </p:spTree>
    <p:extLst>
      <p:ext uri="{BB962C8B-B14F-4D97-AF65-F5344CB8AC3E}">
        <p14:creationId xmlns:p14="http://schemas.microsoft.com/office/powerpoint/2010/main" val="391163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5.70071E-7 1.42857E-6 C 0.06903 1.42857E-6 0.125 0.05609 0.125 0.125 C 0.125 0.19391 0.06903 0.25 5.70071E-7 0.25 C -0.06903 0.25 -0.125 0.19391 -0.125 0.125 C -0.125 0.05609 -0.06903 1.42857E-6 5.70071E-7 1.42857E-6 Z " pathEditMode="relative" rAng="0" ptsTypes="AAAAA">
                                      <p:cBhvr>
                                        <p:cTn id="6" dur="200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5479</TotalTime>
  <Words>5787</Words>
  <Application>Microsoft Office PowerPoint</Application>
  <PresentationFormat>Personalizzato</PresentationFormat>
  <Paragraphs>757</Paragraphs>
  <Slides>62</Slides>
  <Notes>1</Notes>
  <HiddenSlides>0</HiddenSlides>
  <MMClips>4</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62</vt:i4>
      </vt:variant>
    </vt:vector>
  </HeadingPairs>
  <TitlesOfParts>
    <vt:vector size="76" baseType="lpstr">
      <vt:lpstr>Arabic Typesetting</vt:lpstr>
      <vt:lpstr>Arial</vt:lpstr>
      <vt:lpstr>Bradley Hand ITC</vt:lpstr>
      <vt:lpstr>Calibri</vt:lpstr>
      <vt:lpstr>Chiller</vt:lpstr>
      <vt:lpstr>Comic Sans MS</vt:lpstr>
      <vt:lpstr>Garamond</vt:lpstr>
      <vt:lpstr>Ink Free</vt:lpstr>
      <vt:lpstr>Lato</vt:lpstr>
      <vt:lpstr>Tempus Sans ITC</vt:lpstr>
      <vt:lpstr>Times New Roman</vt:lpstr>
      <vt:lpstr>Trebuchet MS</vt:lpstr>
      <vt:lpstr>Wingdings</vt:lpstr>
      <vt:lpstr>Organico</vt:lpstr>
      <vt:lpstr>USR Puglia  Concorso ordinario  scuola primaria posto comune</vt:lpstr>
      <vt:lpstr>Traccia n. 1977</vt:lpstr>
      <vt:lpstr>Indice interattivo dell’ Uda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Piano delle attività</vt:lpstr>
      <vt:lpstr>Le fonti</vt:lpstr>
      <vt:lpstr>Le fonti</vt:lpstr>
      <vt:lpstr>Presentazione standard di PowerPoint</vt:lpstr>
      <vt:lpstr>Presentazione standard di PowerPoint</vt:lpstr>
      <vt:lpstr>Presentazione standard di PowerPoint</vt:lpstr>
      <vt:lpstr>Analisi del contesto</vt:lpstr>
      <vt:lpstr>Presentazione standard di PowerPoint</vt:lpstr>
      <vt:lpstr>Presentazione standard di PowerPoint</vt:lpstr>
      <vt:lpstr>Presentazione standard di PowerPoint</vt:lpstr>
      <vt:lpstr>Presentazione standard di PowerPoint</vt:lpstr>
      <vt:lpstr>Disciplina       Discipline trasversali</vt:lpstr>
      <vt:lpstr>Indicazioni Nazionali 2012  </vt:lpstr>
      <vt:lpstr>Presentazione standard di PowerPoint</vt:lpstr>
      <vt:lpstr>Presentazione standard di PowerPoint</vt:lpstr>
      <vt:lpstr>Presentazione standard di PowerPoint</vt:lpstr>
      <vt:lpstr>I 4 pilastri della DIDATTICA INCLUSIVA: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Riferimento al modello CAE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Griglia di autovalutazione con Google moduli</vt:lpstr>
      <vt:lpstr>Presentazione standard di PowerPoint</vt:lpstr>
      <vt:lpstr>Presentazione standard di PowerPoint</vt:lpstr>
      <vt:lpstr>Presentazione standard di PowerPoint</vt:lpstr>
      <vt:lpstr>Presentazione standard di PowerPoint</vt:lpstr>
      <vt:lpstr>BIBLIOGRAFIA    </vt:lpstr>
      <vt:lpstr>Presentazione standard di PowerPoint</vt:lpstr>
      <vt:lpstr>                      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Word - Curricolo classe 1.doc</dc:title>
  <dc:creator>francesco</dc:creator>
  <cp:lastModifiedBy>Alessandro Barca</cp:lastModifiedBy>
  <cp:revision>695</cp:revision>
  <dcterms:created xsi:type="dcterms:W3CDTF">2022-01-05T19:01:14Z</dcterms:created>
  <dcterms:modified xsi:type="dcterms:W3CDTF">2024-03-25T19:04:57Z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2014-06-13T00:00:00Z</vt:filetime>
  </property>
  <property fmtid="{D5CDD505-2E9C-101B-9397-08002B2CF9AE}" pid="3" name="Creator">
    <vt:lpwstr>PScript5.dll Version 5.2.2</vt:lpwstr>
  </property>
  <property fmtid="{D5CDD505-2E9C-101B-9397-08002B2CF9AE}" pid="4" name="LastSaved">
    <vt:filetime>2022-01-05T00:00:00Z</vt:filetime>
  </property>
</Properties>
</file>