
<file path=[Content_Types].xml><?xml version="1.0" encoding="utf-8"?>
<Types xmlns="http://schemas.openxmlformats.org/package/2006/content-types">
  <Default ContentType="application/x-fontdata" Extension="fntdata"/>
  <Default ContentType="image/gif" Extension="gif"/>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59"/>
    <p:sldId id="257" r:id="rId60"/>
    <p:sldId id="258" r:id="rId61"/>
    <p:sldId id="259" r:id="rId62"/>
    <p:sldId id="260" r:id="rId63"/>
    <p:sldId id="261" r:id="rId64"/>
    <p:sldId id="262" r:id="rId65"/>
    <p:sldId id="263" r:id="rId66"/>
    <p:sldId id="264" r:id="rId67"/>
    <p:sldId id="265" r:id="rId68"/>
    <p:sldId id="266" r:id="rId69"/>
    <p:sldId id="267" r:id="rId70"/>
    <p:sldId id="268" r:id="rId71"/>
    <p:sldId id="269" r:id="rId72"/>
    <p:sldId id="270" r:id="rId73"/>
    <p:sldId id="271" r:id="rId74"/>
    <p:sldId id="272" r:id="rId75"/>
    <p:sldId id="273" r:id="rId76"/>
    <p:sldId id="274" r:id="rId77"/>
    <p:sldId id="275" r:id="rId78"/>
    <p:sldId id="276" r:id="rId79"/>
    <p:sldId id="277" r:id="rId80"/>
    <p:sldId id="278" r:id="rId81"/>
    <p:sldId id="279" r:id="rId82"/>
    <p:sldId id="280" r:id="rId83"/>
    <p:sldId id="281" r:id="rId84"/>
    <p:sldId id="282" r:id="rId85"/>
    <p:sldId id="283" r:id="rId86"/>
    <p:sldId id="284" r:id="rId87"/>
    <p:sldId id="285" r:id="rId88"/>
    <p:sldId id="286" r:id="rId89"/>
    <p:sldId id="287" r:id="rId90"/>
    <p:sldId id="288" r:id="rId91"/>
    <p:sldId id="289" r:id="rId92"/>
    <p:sldId id="290" r:id="rId93"/>
    <p:sldId id="291" r:id="rId94"/>
    <p:sldId id="292" r:id="rId95"/>
    <p:sldId id="293" r:id="rId96"/>
    <p:sldId id="294" r:id="rId97"/>
    <p:sldId id="295" r:id="rId98"/>
    <p:sldId id="296" r:id="rId99"/>
    <p:sldId id="297" r:id="rId100"/>
    <p:sldId id="298" r:id="rId101"/>
    <p:sldId id="299" r:id="rId102"/>
    <p:sldId id="300" r:id="rId103"/>
    <p:sldId id="301" r:id="rId104"/>
    <p:sldId id="302" r:id="rId105"/>
  </p:sldIdLst>
  <p:sldSz cx="18288000" cy="10287000"/>
  <p:notesSz cx="6858000" cy="9144000"/>
  <p:embeddedFontLst>
    <p:embeddedFont>
      <p:font typeface="Montserrat Classic" charset="1" panose="00000500000000000000"/>
      <p:regular r:id="rId6"/>
    </p:embeddedFont>
    <p:embeddedFont>
      <p:font typeface="Montserrat Classic Bold" charset="1" panose="00000800000000000000"/>
      <p:regular r:id="rId7"/>
    </p:embeddedFont>
    <p:embeddedFont>
      <p:font typeface="Oswald" charset="1" panose="00000500000000000000"/>
      <p:regular r:id="rId8"/>
    </p:embeddedFont>
    <p:embeddedFont>
      <p:font typeface="Oswald Bold" charset="1" panose="00000800000000000000"/>
      <p:regular r:id="rId9"/>
    </p:embeddedFont>
    <p:embeddedFont>
      <p:font typeface="Clicker Script" charset="1" panose="03000506000000020002"/>
      <p:regular r:id="rId10"/>
    </p:embeddedFont>
    <p:embeddedFont>
      <p:font typeface="Lato" charset="1" panose="020F0502020204030203"/>
      <p:regular r:id="rId11"/>
    </p:embeddedFont>
    <p:embeddedFont>
      <p:font typeface="Lato Bold" charset="1" panose="020F0802020204030203"/>
      <p:regular r:id="rId12"/>
    </p:embeddedFont>
    <p:embeddedFont>
      <p:font typeface="Lato Italics" charset="1" panose="020F0502020204030203"/>
      <p:regular r:id="rId13"/>
    </p:embeddedFont>
    <p:embeddedFont>
      <p:font typeface="Lato Bold Italics" charset="1" panose="020F0802020204030203"/>
      <p:regular r:id="rId14"/>
    </p:embeddedFont>
    <p:embeddedFont>
      <p:font typeface="Alfa Slab One" charset="1" panose="00000500000000000000"/>
      <p:regular r:id="rId15"/>
    </p:embeddedFont>
    <p:embeddedFont>
      <p:font typeface="Alfa Slab One Italics" charset="1" panose="00000500000000000000"/>
      <p:regular r:id="rId16"/>
    </p:embeddedFont>
    <p:embeddedFont>
      <p:font typeface="Knewave" charset="1" panose="02000806000000020004"/>
      <p:regular r:id="rId17"/>
    </p:embeddedFont>
    <p:embeddedFont>
      <p:font typeface="League Gothic" charset="1" panose="00000500000000000000"/>
      <p:regular r:id="rId18"/>
    </p:embeddedFont>
    <p:embeddedFont>
      <p:font typeface="League Gothic Italics" charset="1" panose="00000500000000000000"/>
      <p:regular r:id="rId19"/>
    </p:embeddedFont>
    <p:embeddedFont>
      <p:font typeface="Arimo" charset="1" panose="020B0604020202020204"/>
      <p:regular r:id="rId20"/>
    </p:embeddedFont>
    <p:embeddedFont>
      <p:font typeface="Arimo Bold" charset="1" panose="020B0704020202020204"/>
      <p:regular r:id="rId21"/>
    </p:embeddedFont>
    <p:embeddedFont>
      <p:font typeface="Arimo Italics" charset="1" panose="020B0604020202090204"/>
      <p:regular r:id="rId22"/>
    </p:embeddedFont>
    <p:embeddedFont>
      <p:font typeface="Arimo Bold Italics" charset="1" panose="020B0704020202090204"/>
      <p:regular r:id="rId23"/>
    </p:embeddedFont>
    <p:embeddedFont>
      <p:font typeface="Lato Heavy" charset="1" panose="020F0502020204030203"/>
      <p:regular r:id="rId24"/>
    </p:embeddedFont>
    <p:embeddedFont>
      <p:font typeface="Lato Heavy Bold" charset="1" panose="020F0502020204030203"/>
      <p:regular r:id="rId25"/>
    </p:embeddedFont>
    <p:embeddedFont>
      <p:font typeface="Lato Heavy Italics" charset="1" panose="020F0502020204030203"/>
      <p:regular r:id="rId26"/>
    </p:embeddedFont>
    <p:embeddedFont>
      <p:font typeface="Lato Heavy Bold Italics" charset="1" panose="020F0502020204030203"/>
      <p:regular r:id="rId27"/>
    </p:embeddedFont>
    <p:embeddedFont>
      <p:font typeface="Arvo" charset="1" panose="02000000000000000000"/>
      <p:regular r:id="rId28"/>
    </p:embeddedFont>
    <p:embeddedFont>
      <p:font typeface="Arvo Bold" charset="1" panose="02000000000000000000"/>
      <p:regular r:id="rId29"/>
    </p:embeddedFont>
    <p:embeddedFont>
      <p:font typeface="Arvo Italics" charset="1" panose="02000000000000000000"/>
      <p:regular r:id="rId30"/>
    </p:embeddedFont>
    <p:embeddedFont>
      <p:font typeface="Arvo Bold Italics" charset="1" panose="02000000000000000000"/>
      <p:regular r:id="rId31"/>
    </p:embeddedFont>
    <p:embeddedFont>
      <p:font typeface="Shrikhand" charset="1" panose="02000000000000000000"/>
      <p:regular r:id="rId32"/>
    </p:embeddedFont>
    <p:embeddedFont>
      <p:font typeface="Lazydog" charset="1" panose="00000000000000000000"/>
      <p:regular r:id="rId33"/>
    </p:embeddedFont>
    <p:embeddedFont>
      <p:font typeface="TT Commons Pro" charset="1" panose="020B0103030102020204"/>
      <p:regular r:id="rId34"/>
    </p:embeddedFont>
    <p:embeddedFont>
      <p:font typeface="TT Commons Pro Bold" charset="1" panose="020B0103030102020204"/>
      <p:regular r:id="rId35"/>
    </p:embeddedFont>
    <p:embeddedFont>
      <p:font typeface="TT Commons Pro Italics" charset="1" panose="020B0103030102020204"/>
      <p:regular r:id="rId36"/>
    </p:embeddedFont>
    <p:embeddedFont>
      <p:font typeface="TT Commons Pro Bold Italics" charset="1" panose="020B0103030102020204"/>
      <p:regular r:id="rId37"/>
    </p:embeddedFont>
    <p:embeddedFont>
      <p:font typeface="Carollo Playscript" charset="1" panose="00000000000000000000"/>
      <p:regular r:id="rId38"/>
    </p:embeddedFont>
    <p:embeddedFont>
      <p:font typeface="Carollo Playscript Bold" charset="1" panose="00000000000000000000"/>
      <p:regular r:id="rId39"/>
    </p:embeddedFont>
    <p:embeddedFont>
      <p:font typeface="Carollo Playscript Italics" charset="1" panose="00000000000000000000"/>
      <p:regular r:id="rId40"/>
    </p:embeddedFont>
    <p:embeddedFont>
      <p:font typeface="Carollo Playscript Bold Italics" charset="1" panose="00000000000000000000"/>
      <p:regular r:id="rId41"/>
    </p:embeddedFont>
    <p:embeddedFont>
      <p:font typeface="Carollo Playscript Light" charset="1" panose="00000000000000000000"/>
      <p:regular r:id="rId42"/>
    </p:embeddedFont>
    <p:embeddedFont>
      <p:font typeface="Carollo Playscript Light Italics" charset="1" panose="00000000000000000000"/>
      <p:regular r:id="rId43"/>
    </p:embeddedFont>
    <p:embeddedFont>
      <p:font typeface="Carollo Playscript Heavy" charset="1" panose="00000000000000000000"/>
      <p:regular r:id="rId44"/>
    </p:embeddedFont>
    <p:embeddedFont>
      <p:font typeface="Carollo Playscript Heavy Italics" charset="1" panose="00000000000000000000"/>
      <p:regular r:id="rId45"/>
    </p:embeddedFont>
    <p:embeddedFont>
      <p:font typeface="Aileron" charset="1" panose="00000500000000000000"/>
      <p:regular r:id="rId46"/>
    </p:embeddedFont>
    <p:embeddedFont>
      <p:font typeface="Aileron Bold" charset="1" panose="00000800000000000000"/>
      <p:regular r:id="rId47"/>
    </p:embeddedFont>
    <p:embeddedFont>
      <p:font typeface="Aileron Italics" charset="1" panose="00000500000000000000"/>
      <p:regular r:id="rId48"/>
    </p:embeddedFont>
    <p:embeddedFont>
      <p:font typeface="Aileron Bold Italics" charset="1" panose="00000800000000000000"/>
      <p:regular r:id="rId49"/>
    </p:embeddedFont>
    <p:embeddedFont>
      <p:font typeface="Aileron Thin" charset="1" panose="00000300000000000000"/>
      <p:regular r:id="rId50"/>
    </p:embeddedFont>
    <p:embeddedFont>
      <p:font typeface="Aileron Thin Italics" charset="1" panose="00000300000000000000"/>
      <p:regular r:id="rId51"/>
    </p:embeddedFont>
    <p:embeddedFont>
      <p:font typeface="Aileron Light" charset="1" panose="00000400000000000000"/>
      <p:regular r:id="rId52"/>
    </p:embeddedFont>
    <p:embeddedFont>
      <p:font typeface="Aileron Light Italics" charset="1" panose="00000400000000000000"/>
      <p:regular r:id="rId53"/>
    </p:embeddedFont>
    <p:embeddedFont>
      <p:font typeface="Aileron Ultra-Bold" charset="1" panose="00000A00000000000000"/>
      <p:regular r:id="rId54"/>
    </p:embeddedFont>
    <p:embeddedFont>
      <p:font typeface="Aileron Ultra-Bold Italics" charset="1" panose="00000A00000000000000"/>
      <p:regular r:id="rId55"/>
    </p:embeddedFont>
    <p:embeddedFont>
      <p:font typeface="Aileron Heavy" charset="1" panose="00000A00000000000000"/>
      <p:regular r:id="rId56"/>
    </p:embeddedFont>
    <p:embeddedFont>
      <p:font typeface="Aileron Heavy Italics" charset="1" panose="00000A00000000000000"/>
      <p:regular r:id="rId57"/>
    </p:embeddedFont>
    <p:embeddedFont>
      <p:font typeface="Noot" charset="1" panose="00000000000000000000"/>
      <p:regular r:id="rId5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00" Target="slides/slide42.xml" Type="http://schemas.openxmlformats.org/officeDocument/2006/relationships/slide"/><Relationship Id="rId101" Target="slides/slide43.xml" Type="http://schemas.openxmlformats.org/officeDocument/2006/relationships/slide"/><Relationship Id="rId102" Target="slides/slide44.xml" Type="http://schemas.openxmlformats.org/officeDocument/2006/relationships/slide"/><Relationship Id="rId103" Target="slides/slide45.xml" Type="http://schemas.openxmlformats.org/officeDocument/2006/relationships/slide"/><Relationship Id="rId104" Target="slides/slide46.xml" Type="http://schemas.openxmlformats.org/officeDocument/2006/relationships/slide"/><Relationship Id="rId105" Target="slides/slide47.xml" Type="http://schemas.openxmlformats.org/officeDocument/2006/relationships/slide"/><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fonts/font27.fntdata" Type="http://schemas.openxmlformats.org/officeDocument/2006/relationships/font"/><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31" Target="fonts/font31.fntdata" Type="http://schemas.openxmlformats.org/officeDocument/2006/relationships/font"/><Relationship Id="rId32" Target="fonts/font32.fntdata" Type="http://schemas.openxmlformats.org/officeDocument/2006/relationships/font"/><Relationship Id="rId33" Target="fonts/font33.fntdata" Type="http://schemas.openxmlformats.org/officeDocument/2006/relationships/font"/><Relationship Id="rId34" Target="fonts/font34.fntdata" Type="http://schemas.openxmlformats.org/officeDocument/2006/relationships/font"/><Relationship Id="rId35" Target="fonts/font35.fntdata" Type="http://schemas.openxmlformats.org/officeDocument/2006/relationships/font"/><Relationship Id="rId36" Target="fonts/font36.fntdata" Type="http://schemas.openxmlformats.org/officeDocument/2006/relationships/font"/><Relationship Id="rId37" Target="fonts/font37.fntdata" Type="http://schemas.openxmlformats.org/officeDocument/2006/relationships/font"/><Relationship Id="rId38" Target="fonts/font38.fntdata" Type="http://schemas.openxmlformats.org/officeDocument/2006/relationships/font"/><Relationship Id="rId39" Target="fonts/font39.fntdata" Type="http://schemas.openxmlformats.org/officeDocument/2006/relationships/font"/><Relationship Id="rId4" Target="theme/theme1.xml" Type="http://schemas.openxmlformats.org/officeDocument/2006/relationships/theme"/><Relationship Id="rId40" Target="fonts/font40.fntdata" Type="http://schemas.openxmlformats.org/officeDocument/2006/relationships/font"/><Relationship Id="rId41" Target="fonts/font41.fntdata" Type="http://schemas.openxmlformats.org/officeDocument/2006/relationships/font"/><Relationship Id="rId42" Target="fonts/font42.fntdata" Type="http://schemas.openxmlformats.org/officeDocument/2006/relationships/font"/><Relationship Id="rId43" Target="fonts/font43.fntdata" Type="http://schemas.openxmlformats.org/officeDocument/2006/relationships/font"/><Relationship Id="rId44" Target="fonts/font44.fntdata" Type="http://schemas.openxmlformats.org/officeDocument/2006/relationships/font"/><Relationship Id="rId45" Target="fonts/font45.fntdata" Type="http://schemas.openxmlformats.org/officeDocument/2006/relationships/font"/><Relationship Id="rId46" Target="fonts/font46.fntdata" Type="http://schemas.openxmlformats.org/officeDocument/2006/relationships/font"/><Relationship Id="rId47" Target="fonts/font47.fntdata" Type="http://schemas.openxmlformats.org/officeDocument/2006/relationships/font"/><Relationship Id="rId48" Target="fonts/font48.fntdata" Type="http://schemas.openxmlformats.org/officeDocument/2006/relationships/font"/><Relationship Id="rId49" Target="fonts/font49.fntdata" Type="http://schemas.openxmlformats.org/officeDocument/2006/relationships/font"/><Relationship Id="rId5" Target="tableStyles.xml" Type="http://schemas.openxmlformats.org/officeDocument/2006/relationships/tableStyles"/><Relationship Id="rId50" Target="fonts/font50.fntdata" Type="http://schemas.openxmlformats.org/officeDocument/2006/relationships/font"/><Relationship Id="rId51" Target="fonts/font51.fntdata" Type="http://schemas.openxmlformats.org/officeDocument/2006/relationships/font"/><Relationship Id="rId52" Target="fonts/font52.fntdata" Type="http://schemas.openxmlformats.org/officeDocument/2006/relationships/font"/><Relationship Id="rId53" Target="fonts/font53.fntdata" Type="http://schemas.openxmlformats.org/officeDocument/2006/relationships/font"/><Relationship Id="rId54" Target="fonts/font54.fntdata" Type="http://schemas.openxmlformats.org/officeDocument/2006/relationships/font"/><Relationship Id="rId55" Target="fonts/font55.fntdata" Type="http://schemas.openxmlformats.org/officeDocument/2006/relationships/font"/><Relationship Id="rId56" Target="fonts/font56.fntdata" Type="http://schemas.openxmlformats.org/officeDocument/2006/relationships/font"/><Relationship Id="rId57" Target="fonts/font57.fntdata" Type="http://schemas.openxmlformats.org/officeDocument/2006/relationships/font"/><Relationship Id="rId58" Target="fonts/font58.fntdata" Type="http://schemas.openxmlformats.org/officeDocument/2006/relationships/font"/><Relationship Id="rId59" Target="slides/slide1.xml" Type="http://schemas.openxmlformats.org/officeDocument/2006/relationships/slide"/><Relationship Id="rId6" Target="fonts/font6.fntdata" Type="http://schemas.openxmlformats.org/officeDocument/2006/relationships/font"/><Relationship Id="rId60" Target="slides/slide2.xml" Type="http://schemas.openxmlformats.org/officeDocument/2006/relationships/slide"/><Relationship Id="rId61" Target="slides/slide3.xml" Type="http://schemas.openxmlformats.org/officeDocument/2006/relationships/slide"/><Relationship Id="rId62" Target="slides/slide4.xml" Type="http://schemas.openxmlformats.org/officeDocument/2006/relationships/slide"/><Relationship Id="rId63" Target="slides/slide5.xml" Type="http://schemas.openxmlformats.org/officeDocument/2006/relationships/slide"/><Relationship Id="rId64" Target="slides/slide6.xml" Type="http://schemas.openxmlformats.org/officeDocument/2006/relationships/slide"/><Relationship Id="rId65" Target="slides/slide7.xml" Type="http://schemas.openxmlformats.org/officeDocument/2006/relationships/slide"/><Relationship Id="rId66" Target="slides/slide8.xml" Type="http://schemas.openxmlformats.org/officeDocument/2006/relationships/slide"/><Relationship Id="rId67" Target="slides/slide9.xml" Type="http://schemas.openxmlformats.org/officeDocument/2006/relationships/slide"/><Relationship Id="rId68" Target="slides/slide10.xml" Type="http://schemas.openxmlformats.org/officeDocument/2006/relationships/slide"/><Relationship Id="rId69" Target="slides/slide11.xml" Type="http://schemas.openxmlformats.org/officeDocument/2006/relationships/slide"/><Relationship Id="rId7" Target="fonts/font7.fntdata" Type="http://schemas.openxmlformats.org/officeDocument/2006/relationships/font"/><Relationship Id="rId70" Target="slides/slide12.xml" Type="http://schemas.openxmlformats.org/officeDocument/2006/relationships/slide"/><Relationship Id="rId71" Target="slides/slide13.xml" Type="http://schemas.openxmlformats.org/officeDocument/2006/relationships/slide"/><Relationship Id="rId72" Target="slides/slide14.xml" Type="http://schemas.openxmlformats.org/officeDocument/2006/relationships/slide"/><Relationship Id="rId73" Target="slides/slide15.xml" Type="http://schemas.openxmlformats.org/officeDocument/2006/relationships/slide"/><Relationship Id="rId74" Target="slides/slide16.xml" Type="http://schemas.openxmlformats.org/officeDocument/2006/relationships/slide"/><Relationship Id="rId75" Target="slides/slide17.xml" Type="http://schemas.openxmlformats.org/officeDocument/2006/relationships/slide"/><Relationship Id="rId76" Target="slides/slide18.xml" Type="http://schemas.openxmlformats.org/officeDocument/2006/relationships/slide"/><Relationship Id="rId77" Target="slides/slide19.xml" Type="http://schemas.openxmlformats.org/officeDocument/2006/relationships/slide"/><Relationship Id="rId78" Target="slides/slide20.xml" Type="http://schemas.openxmlformats.org/officeDocument/2006/relationships/slide"/><Relationship Id="rId79" Target="slides/slide21.xml" Type="http://schemas.openxmlformats.org/officeDocument/2006/relationships/slide"/><Relationship Id="rId8" Target="fonts/font8.fntdata" Type="http://schemas.openxmlformats.org/officeDocument/2006/relationships/font"/><Relationship Id="rId80" Target="slides/slide22.xml" Type="http://schemas.openxmlformats.org/officeDocument/2006/relationships/slide"/><Relationship Id="rId81" Target="slides/slide23.xml" Type="http://schemas.openxmlformats.org/officeDocument/2006/relationships/slide"/><Relationship Id="rId82" Target="slides/slide24.xml" Type="http://schemas.openxmlformats.org/officeDocument/2006/relationships/slide"/><Relationship Id="rId83" Target="slides/slide25.xml" Type="http://schemas.openxmlformats.org/officeDocument/2006/relationships/slide"/><Relationship Id="rId84" Target="slides/slide26.xml" Type="http://schemas.openxmlformats.org/officeDocument/2006/relationships/slide"/><Relationship Id="rId85" Target="slides/slide27.xml" Type="http://schemas.openxmlformats.org/officeDocument/2006/relationships/slide"/><Relationship Id="rId86" Target="slides/slide28.xml" Type="http://schemas.openxmlformats.org/officeDocument/2006/relationships/slide"/><Relationship Id="rId87" Target="slides/slide29.xml" Type="http://schemas.openxmlformats.org/officeDocument/2006/relationships/slide"/><Relationship Id="rId88" Target="slides/slide30.xml" Type="http://schemas.openxmlformats.org/officeDocument/2006/relationships/slide"/><Relationship Id="rId89" Target="slides/slide31.xml" Type="http://schemas.openxmlformats.org/officeDocument/2006/relationships/slide"/><Relationship Id="rId9" Target="fonts/font9.fntdata" Type="http://schemas.openxmlformats.org/officeDocument/2006/relationships/font"/><Relationship Id="rId90" Target="slides/slide32.xml" Type="http://schemas.openxmlformats.org/officeDocument/2006/relationships/slide"/><Relationship Id="rId91" Target="slides/slide33.xml" Type="http://schemas.openxmlformats.org/officeDocument/2006/relationships/slide"/><Relationship Id="rId92" Target="slides/slide34.xml" Type="http://schemas.openxmlformats.org/officeDocument/2006/relationships/slide"/><Relationship Id="rId93" Target="slides/slide35.xml" Type="http://schemas.openxmlformats.org/officeDocument/2006/relationships/slide"/><Relationship Id="rId94" Target="slides/slide36.xml" Type="http://schemas.openxmlformats.org/officeDocument/2006/relationships/slide"/><Relationship Id="rId95" Target="slides/slide37.xml" Type="http://schemas.openxmlformats.org/officeDocument/2006/relationships/slide"/><Relationship Id="rId96" Target="slides/slide38.xml" Type="http://schemas.openxmlformats.org/officeDocument/2006/relationships/slide"/><Relationship Id="rId97" Target="slides/slide39.xml" Type="http://schemas.openxmlformats.org/officeDocument/2006/relationships/slide"/><Relationship Id="rId98" Target="slides/slide40.xml" Type="http://schemas.openxmlformats.org/officeDocument/2006/relationships/slide"/><Relationship Id="rId99" Target="slides/slide41.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9.png" Type="http://schemas.openxmlformats.org/officeDocument/2006/relationships/image"/><Relationship Id="rId3" Target="../media/image20.sv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png" Type="http://schemas.openxmlformats.org/officeDocument/2006/relationships/image"/><Relationship Id="rId3" Target="../media/image8.svg" Type="http://schemas.openxmlformats.org/officeDocument/2006/relationships/image"/><Relationship Id="rId4" Target="../media/image9.png" Type="http://schemas.openxmlformats.org/officeDocument/2006/relationships/image"/><Relationship Id="rId5" Target="../media/image10.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png" Type="http://schemas.openxmlformats.org/officeDocument/2006/relationships/image"/><Relationship Id="rId3" Target="../media/image22.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png" Type="http://schemas.openxmlformats.org/officeDocument/2006/relationships/image"/><Relationship Id="rId3" Target="../media/image22.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png" Type="http://schemas.openxmlformats.org/officeDocument/2006/relationships/image"/><Relationship Id="rId3" Target="../media/image22.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png" Type="http://schemas.openxmlformats.org/officeDocument/2006/relationships/image"/><Relationship Id="rId3" Target="../media/image22.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png" Type="http://schemas.openxmlformats.org/officeDocument/2006/relationships/image"/><Relationship Id="rId3" Target="../media/image22.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7.png" Type="http://schemas.openxmlformats.org/officeDocument/2006/relationships/image"/><Relationship Id="rId5" Target="../media/image8.sv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3.gif" Type="http://schemas.openxmlformats.org/officeDocument/2006/relationships/image"/><Relationship Id="rId3" Target="../media/image24.gif" Type="http://schemas.openxmlformats.org/officeDocument/2006/relationships/image"/><Relationship Id="rId4" Target="../media/image25.gif"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6.jpeg" Type="http://schemas.openxmlformats.org/officeDocument/2006/relationships/image"/><Relationship Id="rId3" Target="../media/image27.jpeg" Type="http://schemas.openxmlformats.org/officeDocument/2006/relationships/image"/><Relationship Id="rId4" Target="../media/image28.jpeg" Type="http://schemas.openxmlformats.org/officeDocument/2006/relationships/image"/><Relationship Id="rId5" Target="../media/image29.jpe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0.png" Type="http://schemas.openxmlformats.org/officeDocument/2006/relationships/image"/><Relationship Id="rId11" Target="../media/image41.svg" Type="http://schemas.openxmlformats.org/officeDocument/2006/relationships/image"/><Relationship Id="rId12" Target="../media/image42.png" Type="http://schemas.openxmlformats.org/officeDocument/2006/relationships/image"/><Relationship Id="rId13" Target="../media/image43.svg" Type="http://schemas.openxmlformats.org/officeDocument/2006/relationships/image"/><Relationship Id="rId14" Target="../media/image44.png" Type="http://schemas.openxmlformats.org/officeDocument/2006/relationships/image"/><Relationship Id="rId15" Target="../media/image45.svg" Type="http://schemas.openxmlformats.org/officeDocument/2006/relationships/image"/><Relationship Id="rId16" Target="../media/image46.png" Type="http://schemas.openxmlformats.org/officeDocument/2006/relationships/image"/><Relationship Id="rId17" Target="../media/image47.svg" Type="http://schemas.openxmlformats.org/officeDocument/2006/relationships/image"/><Relationship Id="rId2" Target="../media/image32.png" Type="http://schemas.openxmlformats.org/officeDocument/2006/relationships/image"/><Relationship Id="rId3" Target="../media/image33.svg" Type="http://schemas.openxmlformats.org/officeDocument/2006/relationships/image"/><Relationship Id="rId4" Target="../media/image34.png" Type="http://schemas.openxmlformats.org/officeDocument/2006/relationships/image"/><Relationship Id="rId5" Target="../media/image35.svg" Type="http://schemas.openxmlformats.org/officeDocument/2006/relationships/image"/><Relationship Id="rId6" Target="../media/image36.png" Type="http://schemas.openxmlformats.org/officeDocument/2006/relationships/image"/><Relationship Id="rId7" Target="../media/image37.svg" Type="http://schemas.openxmlformats.org/officeDocument/2006/relationships/image"/><Relationship Id="rId8" Target="../media/image38.png" Type="http://schemas.openxmlformats.org/officeDocument/2006/relationships/image"/><Relationship Id="rId9" Target="../media/image39.sv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8.pn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png" Type="http://schemas.openxmlformats.org/officeDocument/2006/relationships/image"/><Relationship Id="rId3" Target="../media/image8.svg" Type="http://schemas.openxmlformats.org/officeDocument/2006/relationships/image"/><Relationship Id="rId4" Target="../media/image9.png" Type="http://schemas.openxmlformats.org/officeDocument/2006/relationships/image"/><Relationship Id="rId5" Target="../media/image10.sv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9.pn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0.png" Type="http://schemas.openxmlformats.org/officeDocument/2006/relationships/image"/><Relationship Id="rId3" Target="../media/image51.sv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2.png" Type="http://schemas.openxmlformats.org/officeDocument/2006/relationships/image"/><Relationship Id="rId3" Target="../media/image53.svg" Type="http://schemas.openxmlformats.org/officeDocument/2006/relationships/image"/><Relationship Id="rId4" Target="../media/image54.png" Type="http://schemas.openxmlformats.org/officeDocument/2006/relationships/image"/><Relationship Id="rId5" Target="../media/image55.png" Type="http://schemas.openxmlformats.org/officeDocument/2006/relationships/image"/><Relationship Id="rId6" Target="../media/image56.svg" Type="http://schemas.openxmlformats.org/officeDocument/2006/relationships/image"/><Relationship Id="rId7" Target="../media/image57.png" Type="http://schemas.openxmlformats.org/officeDocument/2006/relationships/image"/><Relationship Id="rId8" Target="../media/image58.sv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0.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png" Type="http://schemas.openxmlformats.org/officeDocument/2006/relationships/image"/><Relationship Id="rId3" Target="../media/image12.svg" Type="http://schemas.openxmlformats.org/officeDocument/2006/relationships/image"/><Relationship Id="rId4" Target="../media/image13.png" Type="http://schemas.openxmlformats.org/officeDocument/2006/relationships/image"/><Relationship Id="rId5" Target="../media/image14.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png" Type="http://schemas.openxmlformats.org/officeDocument/2006/relationships/image"/><Relationship Id="rId3" Target="../media/image16.svg" Type="http://schemas.openxmlformats.org/officeDocument/2006/relationships/image"/><Relationship Id="rId4" Target="../media/image17.png" Type="http://schemas.openxmlformats.org/officeDocument/2006/relationships/image"/><Relationship Id="rId5" Target="../media/image18.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DDE1FF"/>
        </a:solidFill>
      </p:bgPr>
    </p:bg>
    <p:spTree>
      <p:nvGrpSpPr>
        <p:cNvPr id="1" name=""/>
        <p:cNvGrpSpPr/>
        <p:nvPr/>
      </p:nvGrpSpPr>
      <p:grpSpPr>
        <a:xfrm>
          <a:off x="0" y="0"/>
          <a:ext cx="0" cy="0"/>
          <a:chOff x="0" y="0"/>
          <a:chExt cx="0" cy="0"/>
        </a:xfrm>
      </p:grpSpPr>
      <p:sp>
        <p:nvSpPr>
          <p:cNvPr name="TextBox 2" id="2"/>
          <p:cNvSpPr txBox="true"/>
          <p:nvPr/>
        </p:nvSpPr>
        <p:spPr>
          <a:xfrm rot="0">
            <a:off x="1028700" y="2277532"/>
            <a:ext cx="15354300" cy="4562475"/>
          </a:xfrm>
          <a:prstGeom prst="rect">
            <a:avLst/>
          </a:prstGeom>
        </p:spPr>
        <p:txBody>
          <a:bodyPr anchor="t" rtlCol="false" tIns="0" lIns="0" bIns="0" rIns="0">
            <a:spAutoFit/>
          </a:bodyPr>
          <a:lstStyle/>
          <a:p>
            <a:pPr>
              <a:lnSpc>
                <a:spcPts val="17999"/>
              </a:lnSpc>
            </a:pPr>
            <a:r>
              <a:rPr lang="en-US" sz="14999">
                <a:solidFill>
                  <a:srgbClr val="000000"/>
                </a:solidFill>
                <a:latin typeface="TT Commons Pro Bold"/>
              </a:rPr>
              <a:t>CONCORSO SCUOLA 2024</a:t>
            </a:r>
          </a:p>
        </p:txBody>
      </p:sp>
      <p:sp>
        <p:nvSpPr>
          <p:cNvPr name="Freeform 3" id="3"/>
          <p:cNvSpPr/>
          <p:nvPr/>
        </p:nvSpPr>
        <p:spPr>
          <a:xfrm flipH="false" flipV="false" rot="410981">
            <a:off x="1828603" y="6496523"/>
            <a:ext cx="6619957" cy="1431566"/>
          </a:xfrm>
          <a:custGeom>
            <a:avLst/>
            <a:gdLst/>
            <a:ahLst/>
            <a:cxnLst/>
            <a:rect r="r" b="b" t="t" l="l"/>
            <a:pathLst>
              <a:path h="1431566" w="6619957">
                <a:moveTo>
                  <a:pt x="0" y="0"/>
                </a:moveTo>
                <a:lnTo>
                  <a:pt x="6619958" y="0"/>
                </a:lnTo>
                <a:lnTo>
                  <a:pt x="6619958" y="1431566"/>
                </a:lnTo>
                <a:lnTo>
                  <a:pt x="0" y="143156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1028700" y="826165"/>
            <a:ext cx="5817252" cy="797198"/>
            <a:chOff x="0" y="0"/>
            <a:chExt cx="7756336" cy="1062930"/>
          </a:xfrm>
        </p:grpSpPr>
        <p:sp>
          <p:nvSpPr>
            <p:cNvPr name="Freeform 5" id="5"/>
            <p:cNvSpPr/>
            <p:nvPr/>
          </p:nvSpPr>
          <p:spPr>
            <a:xfrm flipH="false" flipV="false" rot="0">
              <a:off x="0" y="0"/>
              <a:ext cx="1062930" cy="1062930"/>
            </a:xfrm>
            <a:custGeom>
              <a:avLst/>
              <a:gdLst/>
              <a:ahLst/>
              <a:cxnLst/>
              <a:rect r="r" b="b" t="t" l="l"/>
              <a:pathLst>
                <a:path h="1062930" w="1062930">
                  <a:moveTo>
                    <a:pt x="0" y="0"/>
                  </a:moveTo>
                  <a:lnTo>
                    <a:pt x="1062930" y="0"/>
                  </a:lnTo>
                  <a:lnTo>
                    <a:pt x="1062930" y="1062930"/>
                  </a:lnTo>
                  <a:lnTo>
                    <a:pt x="0" y="106293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1681299" y="53633"/>
              <a:ext cx="6075036" cy="752237"/>
            </a:xfrm>
            <a:prstGeom prst="rect">
              <a:avLst/>
            </a:prstGeom>
          </p:spPr>
          <p:txBody>
            <a:bodyPr anchor="t" rtlCol="false" tIns="0" lIns="0" bIns="0" rIns="0">
              <a:spAutoFit/>
            </a:bodyPr>
            <a:lstStyle/>
            <a:p>
              <a:pPr>
                <a:lnSpc>
                  <a:spcPts val="4734"/>
                </a:lnSpc>
                <a:spcBef>
                  <a:spcPct val="0"/>
                </a:spcBef>
              </a:pPr>
              <a:r>
                <a:rPr lang="en-US" sz="3382">
                  <a:solidFill>
                    <a:srgbClr val="000000"/>
                  </a:solidFill>
                  <a:latin typeface="TT Commons Pro Bold"/>
                </a:rPr>
                <a:t>ANGELO CORIGLIANO</a:t>
              </a:r>
            </a:p>
          </p:txBody>
        </p:sp>
      </p:grpSp>
      <p:sp>
        <p:nvSpPr>
          <p:cNvPr name="Freeform 7" id="7"/>
          <p:cNvSpPr/>
          <p:nvPr/>
        </p:nvSpPr>
        <p:spPr>
          <a:xfrm flipH="false" flipV="false" rot="0">
            <a:off x="12251259" y="7652569"/>
            <a:ext cx="823889" cy="914162"/>
          </a:xfrm>
          <a:custGeom>
            <a:avLst/>
            <a:gdLst/>
            <a:ahLst/>
            <a:cxnLst/>
            <a:rect r="r" b="b" t="t" l="l"/>
            <a:pathLst>
              <a:path h="914162" w="823889">
                <a:moveTo>
                  <a:pt x="0" y="0"/>
                </a:moveTo>
                <a:lnTo>
                  <a:pt x="823889" y="0"/>
                </a:lnTo>
                <a:lnTo>
                  <a:pt x="823889" y="914163"/>
                </a:lnTo>
                <a:lnTo>
                  <a:pt x="0" y="914163"/>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8" id="8"/>
          <p:cNvGrpSpPr/>
          <p:nvPr/>
        </p:nvGrpSpPr>
        <p:grpSpPr>
          <a:xfrm rot="0">
            <a:off x="1028700" y="8490622"/>
            <a:ext cx="3519203" cy="767678"/>
            <a:chOff x="0" y="0"/>
            <a:chExt cx="4692271" cy="1023571"/>
          </a:xfrm>
        </p:grpSpPr>
        <p:sp>
          <p:nvSpPr>
            <p:cNvPr name="TextBox 9" id="9"/>
            <p:cNvSpPr txBox="true"/>
            <p:nvPr/>
          </p:nvSpPr>
          <p:spPr>
            <a:xfrm rot="0">
              <a:off x="0" y="472390"/>
              <a:ext cx="4692271" cy="551180"/>
            </a:xfrm>
            <a:prstGeom prst="rect">
              <a:avLst/>
            </a:prstGeom>
          </p:spPr>
          <p:txBody>
            <a:bodyPr anchor="t" rtlCol="false" tIns="0" lIns="0" bIns="0" rIns="0">
              <a:spAutoFit/>
            </a:bodyPr>
            <a:lstStyle/>
            <a:p>
              <a:pPr algn="l">
                <a:lnSpc>
                  <a:spcPts val="3599"/>
                </a:lnSpc>
              </a:pPr>
            </a:p>
          </p:txBody>
        </p:sp>
        <p:sp>
          <p:nvSpPr>
            <p:cNvPr name="TextBox 10" id="10"/>
            <p:cNvSpPr txBox="true"/>
            <p:nvPr/>
          </p:nvSpPr>
          <p:spPr>
            <a:xfrm rot="0">
              <a:off x="0" y="-85750"/>
              <a:ext cx="4692271" cy="573405"/>
            </a:xfrm>
            <a:prstGeom prst="rect">
              <a:avLst/>
            </a:prstGeom>
          </p:spPr>
          <p:txBody>
            <a:bodyPr anchor="t" rtlCol="false" tIns="0" lIns="0" bIns="0" rIns="0">
              <a:spAutoFit/>
            </a:bodyPr>
            <a:lstStyle/>
            <a:p>
              <a:pPr algn="l" marL="0" indent="0" lvl="0">
                <a:lnSpc>
                  <a:spcPts val="3600"/>
                </a:lnSpc>
                <a:spcBef>
                  <a:spcPct val="0"/>
                </a:spcBef>
              </a:pPr>
              <a:r>
                <a:rPr lang="en-US" sz="2400">
                  <a:solidFill>
                    <a:srgbClr val="000000"/>
                  </a:solidFill>
                  <a:latin typeface="TT Commons Pro Bold"/>
                </a:rPr>
                <a:t>SCUOLA PRIMARIA</a:t>
              </a:r>
            </a:p>
          </p:txBody>
        </p:sp>
      </p:grpSp>
    </p:spTree>
  </p:cSld>
  <p:clrMapOvr>
    <a:masterClrMapping/>
  </p:clrMapOvr>
</p:sld>
</file>

<file path=ppt/slides/slide10.xml><?xml version="1.0" encoding="utf-8"?>
<p:sld xmlns:p="http://schemas.openxmlformats.org/presentationml/2006/main" xmlns:a="http://schemas.openxmlformats.org/drawingml/2006/main">
  <p:cSld>
    <p:bg>
      <p:bgPr>
        <a:solidFill>
          <a:srgbClr val="2A508D"/>
        </a:solidFill>
      </p:bgPr>
    </p:bg>
    <p:spTree>
      <p:nvGrpSpPr>
        <p:cNvPr id="1" name=""/>
        <p:cNvGrpSpPr/>
        <p:nvPr/>
      </p:nvGrpSpPr>
      <p:grpSpPr>
        <a:xfrm>
          <a:off x="0" y="0"/>
          <a:ext cx="0" cy="0"/>
          <a:chOff x="0" y="0"/>
          <a:chExt cx="0" cy="0"/>
        </a:xfrm>
      </p:grpSpPr>
      <p:sp>
        <p:nvSpPr>
          <p:cNvPr name="TextBox 2" id="2"/>
          <p:cNvSpPr txBox="true"/>
          <p:nvPr/>
        </p:nvSpPr>
        <p:spPr>
          <a:xfrm rot="0">
            <a:off x="3384360" y="1095375"/>
            <a:ext cx="11519280" cy="1755607"/>
          </a:xfrm>
          <a:prstGeom prst="rect">
            <a:avLst/>
          </a:prstGeom>
        </p:spPr>
        <p:txBody>
          <a:bodyPr anchor="t" rtlCol="false" tIns="0" lIns="0" bIns="0" rIns="0">
            <a:spAutoFit/>
          </a:bodyPr>
          <a:lstStyle/>
          <a:p>
            <a:pPr algn="ctr">
              <a:lnSpc>
                <a:spcPts val="13648"/>
              </a:lnSpc>
            </a:pPr>
            <a:r>
              <a:rPr lang="en-US" sz="11972">
                <a:solidFill>
                  <a:srgbClr val="FFFFFF"/>
                </a:solidFill>
                <a:latin typeface="Oswald Bold"/>
              </a:rPr>
              <a:t>L. 107/2015</a:t>
            </a:r>
          </a:p>
        </p:txBody>
      </p:sp>
      <p:sp>
        <p:nvSpPr>
          <p:cNvPr name="TextBox 3" id="3"/>
          <p:cNvSpPr txBox="true"/>
          <p:nvPr/>
        </p:nvSpPr>
        <p:spPr>
          <a:xfrm rot="0">
            <a:off x="1343132" y="3307335"/>
            <a:ext cx="15601737" cy="6388513"/>
          </a:xfrm>
          <a:prstGeom prst="rect">
            <a:avLst/>
          </a:prstGeom>
        </p:spPr>
        <p:txBody>
          <a:bodyPr anchor="t" rtlCol="false" tIns="0" lIns="0" bIns="0" rIns="0">
            <a:spAutoFit/>
          </a:bodyPr>
          <a:lstStyle/>
          <a:p>
            <a:pPr algn="ctr">
              <a:lnSpc>
                <a:spcPts val="3663"/>
              </a:lnSpc>
            </a:pPr>
            <a:r>
              <a:rPr lang="en-US" sz="2475" spc="116">
                <a:solidFill>
                  <a:srgbClr val="FFFFFF"/>
                </a:solidFill>
                <a:latin typeface="Lato Heavy Bold"/>
              </a:rPr>
              <a:t>LA LEGGE 107 DEL 13 LUGLIO 2015, COMUNEMENTE NOTA COME "LA BUONA SCUOLA", È STATA UNA RIFORMA DEL SISTEMA SCOLASTICO ITALIANO CHE HA INTRODOTTO UNA SERIE DI CAMBIAMENTI SIGNIFICATIVI CON L'OBIETTIVO DI MODERNIZZARE LA SCUOLA, MIGLIORARE LA QUALITÀ DELL'INSEGNAMENTO E PROMUOVERE L'EQUITÀ NELL'ISTRUZIONE. LA LEGGE HA TOCCATO VARI ASPETTI DELL'ORGANIZZAZIONE E DELLA DIDATTICA SCOLASTICA.</a:t>
            </a:r>
          </a:p>
          <a:p>
            <a:pPr algn="ctr">
              <a:lnSpc>
                <a:spcPts val="3663"/>
              </a:lnSpc>
            </a:pPr>
          </a:p>
          <a:p>
            <a:pPr algn="ctr">
              <a:lnSpc>
                <a:spcPts val="3663"/>
              </a:lnSpc>
            </a:pPr>
            <a:r>
              <a:rPr lang="en-US" sz="2475" spc="116">
                <a:solidFill>
                  <a:srgbClr val="FFFFFF"/>
                </a:solidFill>
                <a:latin typeface="Lato Heavy Bold"/>
              </a:rPr>
              <a:t>SEBBENE LA LEGGE NON SI SOFFERMI DETTAGLIATAMENTE SULLE UDA, QUESTE RAPPRESENTANO UNO STRUMENTO CHE LE SCUOLE POSSONO UTILIZZARE PER ATTUARE MOLTI DEGLI ASPETTI INNOVATIVI PREVISTI DALLA RIFORMA, COME L'INTERDISCIPLINARITÀ, IL COLLEGAMENTO CON IL MONDO DEL LAVORO, L'INCLUSIONE E L'USO DELLE TECNOLOGIE DIGITALI. LE UDA, QUINDI, DIVENTANO UN MEZZO PER REALIZZARE UN CURRICOLO DINAMICO E PERSONALIZZATO, IN LINEA CON GLI OBIETTIVI DI "LA BUONA SCUOLA".</a:t>
            </a:r>
          </a:p>
          <a:p>
            <a:pPr algn="ctr">
              <a:lnSpc>
                <a:spcPts val="2920"/>
              </a:lnSpc>
            </a:pPr>
          </a:p>
        </p:txBody>
      </p:sp>
    </p:spTree>
  </p:cSld>
  <p:clrMapOvr>
    <a:masterClrMapping/>
  </p:clrMapOvr>
</p:sld>
</file>

<file path=ppt/slides/slide11.xml><?xml version="1.0" encoding="utf-8"?>
<p:sld xmlns:p="http://schemas.openxmlformats.org/presentationml/2006/main" xmlns:a="http://schemas.openxmlformats.org/drawingml/2006/main">
  <p:cSld>
    <p:bg>
      <p:bgPr>
        <a:solidFill>
          <a:srgbClr val="2A508D"/>
        </a:solidFill>
      </p:bgPr>
    </p:bg>
    <p:spTree>
      <p:nvGrpSpPr>
        <p:cNvPr id="1" name=""/>
        <p:cNvGrpSpPr/>
        <p:nvPr/>
      </p:nvGrpSpPr>
      <p:grpSpPr>
        <a:xfrm>
          <a:off x="0" y="0"/>
          <a:ext cx="0" cy="0"/>
          <a:chOff x="0" y="0"/>
          <a:chExt cx="0" cy="0"/>
        </a:xfrm>
      </p:grpSpPr>
      <p:sp>
        <p:nvSpPr>
          <p:cNvPr name="TextBox 2" id="2"/>
          <p:cNvSpPr txBox="true"/>
          <p:nvPr/>
        </p:nvSpPr>
        <p:spPr>
          <a:xfrm rot="0">
            <a:off x="2990113" y="869109"/>
            <a:ext cx="12307775" cy="1755607"/>
          </a:xfrm>
          <a:prstGeom prst="rect">
            <a:avLst/>
          </a:prstGeom>
        </p:spPr>
        <p:txBody>
          <a:bodyPr anchor="t" rtlCol="false" tIns="0" lIns="0" bIns="0" rIns="0">
            <a:spAutoFit/>
          </a:bodyPr>
          <a:lstStyle/>
          <a:p>
            <a:pPr algn="ctr">
              <a:lnSpc>
                <a:spcPts val="13648"/>
              </a:lnSpc>
            </a:pPr>
            <a:r>
              <a:rPr lang="en-US" sz="11972">
                <a:solidFill>
                  <a:srgbClr val="FFFFFF"/>
                </a:solidFill>
                <a:latin typeface="Oswald Bold"/>
              </a:rPr>
              <a:t>D.L. 62/2017</a:t>
            </a:r>
          </a:p>
        </p:txBody>
      </p:sp>
      <p:sp>
        <p:nvSpPr>
          <p:cNvPr name="TextBox 3" id="3"/>
          <p:cNvSpPr txBox="true"/>
          <p:nvPr/>
        </p:nvSpPr>
        <p:spPr>
          <a:xfrm rot="0">
            <a:off x="444772" y="3102966"/>
            <a:ext cx="17398456" cy="6835319"/>
          </a:xfrm>
          <a:prstGeom prst="rect">
            <a:avLst/>
          </a:prstGeom>
        </p:spPr>
        <p:txBody>
          <a:bodyPr anchor="t" rtlCol="false" tIns="0" lIns="0" bIns="0" rIns="0">
            <a:spAutoFit/>
          </a:bodyPr>
          <a:lstStyle/>
          <a:p>
            <a:pPr algn="ctr">
              <a:lnSpc>
                <a:spcPts val="3875"/>
              </a:lnSpc>
            </a:pPr>
            <a:r>
              <a:rPr lang="en-US" sz="2767" spc="130">
                <a:solidFill>
                  <a:srgbClr val="FFFFFF"/>
                </a:solidFill>
                <a:latin typeface="Lato Heavy Bold"/>
              </a:rPr>
              <a:t>IL DECRETO LEGISLATIVO 62 DEL 13 APRILE 2017, NOTO ANCHE COME "DECRETO SUI </a:t>
            </a:r>
            <a:r>
              <a:rPr lang="en-US" sz="2767" spc="130">
                <a:solidFill>
                  <a:srgbClr val="F4CA44"/>
                </a:solidFill>
                <a:latin typeface="Lato Heavy Bold"/>
              </a:rPr>
              <a:t>PERCORSI PER LE COMPETENZE TRASVERSALI E PER L'ORIENTAMENTO</a:t>
            </a:r>
            <a:r>
              <a:rPr lang="en-US" sz="2767" spc="130">
                <a:solidFill>
                  <a:srgbClr val="FFFFFF"/>
                </a:solidFill>
                <a:latin typeface="Lato Heavy Bold"/>
              </a:rPr>
              <a:t>", È UN ATTO NORMATIVO CHE RIENTRA NELL'AMBITO DELLE DISPOSIZIONI DELLA LEGGE 107/2015 "LA BUONA SCUOLA". QUESTO DECRETO SPECIFICA E DETTAGLIA L'INTRODUZIONE DEI PERCORSI PER LO SVILUPPO DELLE COMPETENZE TRASVERSALI E L'ORIENTAMENTO, CHE DEVONO ESSERE PARTE INTEGRANTE DELL'OFFERTA FORMATIVA DELLE SCUOLE SECONDARIE DI SECONDO GRADO.</a:t>
            </a:r>
          </a:p>
          <a:p>
            <a:pPr algn="ctr">
              <a:lnSpc>
                <a:spcPts val="3875"/>
              </a:lnSpc>
            </a:pPr>
          </a:p>
          <a:p>
            <a:pPr algn="ctr">
              <a:lnSpc>
                <a:spcPts val="3875"/>
              </a:lnSpc>
            </a:pPr>
            <a:r>
              <a:rPr lang="en-US" sz="2767" spc="130">
                <a:solidFill>
                  <a:srgbClr val="FFFFFF"/>
                </a:solidFill>
                <a:latin typeface="Lato Heavy Bold"/>
              </a:rPr>
              <a:t>LE SCUOLE POSSONO QUINDI PROGETTARE UNITÀ DI APPRENDIMENTO CHE INCLUDANO ATTIVITÀ LEGATE AI PCTO, COME PROGETTI DI LAVORO, TIROCINI, VISITE AZIENDALI, LABORATORI PRATICI E ALTRE ESPERIENZE FORMATIVE, PER AIUTARE GLI STUDENTI A SVILUPPARE COMPETENZE CHIAVE COME IL LAVORO DI SQUADRA, LA COMUNICAZIONE, LA RISOLUZIONE DI PROBLEMI E L'AUTONOMIA PERSONALE, TUTTI ASPETTI RILEVANTI PER I PCTO.</a:t>
            </a:r>
          </a:p>
        </p:txBody>
      </p:sp>
    </p:spTree>
  </p:cSld>
  <p:clrMapOvr>
    <a:masterClrMapping/>
  </p:clrMapOvr>
</p:sld>
</file>

<file path=ppt/slides/slide12.xml><?xml version="1.0" encoding="utf-8"?>
<p:sld xmlns:p="http://schemas.openxmlformats.org/presentationml/2006/main" xmlns:a="http://schemas.openxmlformats.org/drawingml/2006/main">
  <p:cSld>
    <p:bg>
      <p:bgPr>
        <a:solidFill>
          <a:srgbClr val="2A508D"/>
        </a:solidFill>
      </p:bgPr>
    </p:bg>
    <p:spTree>
      <p:nvGrpSpPr>
        <p:cNvPr id="1" name=""/>
        <p:cNvGrpSpPr/>
        <p:nvPr/>
      </p:nvGrpSpPr>
      <p:grpSpPr>
        <a:xfrm>
          <a:off x="0" y="0"/>
          <a:ext cx="0" cy="0"/>
          <a:chOff x="0" y="0"/>
          <a:chExt cx="0" cy="0"/>
        </a:xfrm>
      </p:grpSpPr>
      <p:sp>
        <p:nvSpPr>
          <p:cNvPr name="TextBox 2" id="2"/>
          <p:cNvSpPr txBox="true"/>
          <p:nvPr/>
        </p:nvSpPr>
        <p:spPr>
          <a:xfrm rot="0">
            <a:off x="641425" y="2495550"/>
            <a:ext cx="17005150" cy="5086350"/>
          </a:xfrm>
          <a:prstGeom prst="rect">
            <a:avLst/>
          </a:prstGeom>
        </p:spPr>
        <p:txBody>
          <a:bodyPr anchor="t" rtlCol="false" tIns="0" lIns="0" bIns="0" rIns="0">
            <a:spAutoFit/>
          </a:bodyPr>
          <a:lstStyle/>
          <a:p>
            <a:pPr algn="ctr">
              <a:lnSpc>
                <a:spcPts val="8100"/>
              </a:lnSpc>
            </a:pPr>
            <a:r>
              <a:rPr lang="en-US" sz="5000" spc="725">
                <a:solidFill>
                  <a:srgbClr val="FFFFFF"/>
                </a:solidFill>
                <a:latin typeface="League Gothic"/>
              </a:rPr>
              <a:t>LE </a:t>
            </a:r>
            <a:r>
              <a:rPr lang="en-US" sz="5000" spc="725">
                <a:solidFill>
                  <a:srgbClr val="FFE865"/>
                </a:solidFill>
                <a:latin typeface="League Gothic"/>
              </a:rPr>
              <a:t>UDA</a:t>
            </a:r>
            <a:r>
              <a:rPr lang="en-US" sz="5000" spc="725">
                <a:solidFill>
                  <a:srgbClr val="FFFFFF"/>
                </a:solidFill>
                <a:latin typeface="League Gothic"/>
              </a:rPr>
              <a:t> NON SONO STATE INTRODOTTE CON UN’UNICA LEGGE, MA PIUTTOSTO COME PARTE DI UN PROCESSO EVOLUTIVO CHE HA VISTO UNA SERIE DI RIFORME INCORAGGIARE UN APPROCCIO ALL’INSEGNAMENTO PIÙ FLESSIBILE E INCENTRATO SULLO SVILUPPO DI COMPETENZE TRASVERSALI SPECIFICHE.</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2A508D"/>
        </a:solidFill>
      </p:bgPr>
    </p:bg>
    <p:spTree>
      <p:nvGrpSpPr>
        <p:cNvPr id="1" name=""/>
        <p:cNvGrpSpPr/>
        <p:nvPr/>
      </p:nvGrpSpPr>
      <p:grpSpPr>
        <a:xfrm>
          <a:off x="0" y="0"/>
          <a:ext cx="0" cy="0"/>
          <a:chOff x="0" y="0"/>
          <a:chExt cx="0" cy="0"/>
        </a:xfrm>
      </p:grpSpPr>
      <p:grpSp>
        <p:nvGrpSpPr>
          <p:cNvPr name="Group 2" id="2"/>
          <p:cNvGrpSpPr/>
          <p:nvPr/>
        </p:nvGrpSpPr>
        <p:grpSpPr>
          <a:xfrm rot="0">
            <a:off x="7191616" y="1222300"/>
            <a:ext cx="10067684" cy="643436"/>
            <a:chOff x="0" y="0"/>
            <a:chExt cx="13423579" cy="857915"/>
          </a:xfrm>
        </p:grpSpPr>
        <p:sp>
          <p:nvSpPr>
            <p:cNvPr name="TextBox 3" id="3"/>
            <p:cNvSpPr txBox="true"/>
            <p:nvPr/>
          </p:nvSpPr>
          <p:spPr>
            <a:xfrm rot="0">
              <a:off x="1067891" y="-38100"/>
              <a:ext cx="12355688" cy="518160"/>
            </a:xfrm>
            <a:prstGeom prst="rect">
              <a:avLst/>
            </a:prstGeom>
          </p:spPr>
          <p:txBody>
            <a:bodyPr anchor="t" rtlCol="false" tIns="0" lIns="0" bIns="0" rIns="0">
              <a:spAutoFit/>
            </a:bodyPr>
            <a:lstStyle/>
            <a:p>
              <a:pPr>
                <a:lnSpc>
                  <a:spcPts val="3120"/>
                </a:lnSpc>
              </a:pPr>
              <a:r>
                <a:rPr lang="en-US" sz="2400">
                  <a:solidFill>
                    <a:srgbClr val="FFFFFF"/>
                  </a:solidFill>
                  <a:latin typeface="TT Commons Pro"/>
                </a:rPr>
                <a:t>COSTRUTTIVISMO</a:t>
              </a:r>
            </a:p>
          </p:txBody>
        </p:sp>
        <p:sp>
          <p:nvSpPr>
            <p:cNvPr name="Freeform 4" id="4"/>
            <p:cNvSpPr/>
            <p:nvPr/>
          </p:nvSpPr>
          <p:spPr>
            <a:xfrm flipH="false" flipV="false" rot="0">
              <a:off x="0" y="142944"/>
              <a:ext cx="649793" cy="714772"/>
            </a:xfrm>
            <a:custGeom>
              <a:avLst/>
              <a:gdLst/>
              <a:ahLst/>
              <a:cxnLst/>
              <a:rect r="r" b="b" t="t" l="l"/>
              <a:pathLst>
                <a:path h="714772" w="649793">
                  <a:moveTo>
                    <a:pt x="0" y="0"/>
                  </a:moveTo>
                  <a:lnTo>
                    <a:pt x="649793" y="0"/>
                  </a:lnTo>
                  <a:lnTo>
                    <a:pt x="649793" y="714772"/>
                  </a:lnTo>
                  <a:lnTo>
                    <a:pt x="0" y="71477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7191616" y="2644009"/>
            <a:ext cx="10067684" cy="643436"/>
            <a:chOff x="0" y="0"/>
            <a:chExt cx="13423579" cy="857915"/>
          </a:xfrm>
        </p:grpSpPr>
        <p:sp>
          <p:nvSpPr>
            <p:cNvPr name="TextBox 6" id="6"/>
            <p:cNvSpPr txBox="true"/>
            <p:nvPr/>
          </p:nvSpPr>
          <p:spPr>
            <a:xfrm rot="0">
              <a:off x="1067891" y="-38100"/>
              <a:ext cx="12355688" cy="518160"/>
            </a:xfrm>
            <a:prstGeom prst="rect">
              <a:avLst/>
            </a:prstGeom>
          </p:spPr>
          <p:txBody>
            <a:bodyPr anchor="t" rtlCol="false" tIns="0" lIns="0" bIns="0" rIns="0">
              <a:spAutoFit/>
            </a:bodyPr>
            <a:lstStyle/>
            <a:p>
              <a:pPr>
                <a:lnSpc>
                  <a:spcPts val="3120"/>
                </a:lnSpc>
                <a:spcBef>
                  <a:spcPct val="0"/>
                </a:spcBef>
              </a:pPr>
              <a:r>
                <a:rPr lang="en-US" sz="2400">
                  <a:solidFill>
                    <a:srgbClr val="FFFFFF"/>
                  </a:solidFill>
                  <a:latin typeface="TT Commons Pro"/>
                </a:rPr>
                <a:t>APPRENDIMENTO PER COMPETENZE</a:t>
              </a:r>
            </a:p>
          </p:txBody>
        </p:sp>
        <p:sp>
          <p:nvSpPr>
            <p:cNvPr name="Freeform 7" id="7"/>
            <p:cNvSpPr/>
            <p:nvPr/>
          </p:nvSpPr>
          <p:spPr>
            <a:xfrm flipH="false" flipV="false" rot="0">
              <a:off x="0" y="142944"/>
              <a:ext cx="649793" cy="714772"/>
            </a:xfrm>
            <a:custGeom>
              <a:avLst/>
              <a:gdLst/>
              <a:ahLst/>
              <a:cxnLst/>
              <a:rect r="r" b="b" t="t" l="l"/>
              <a:pathLst>
                <a:path h="714772" w="649793">
                  <a:moveTo>
                    <a:pt x="0" y="0"/>
                  </a:moveTo>
                  <a:lnTo>
                    <a:pt x="649793" y="0"/>
                  </a:lnTo>
                  <a:lnTo>
                    <a:pt x="649793" y="714772"/>
                  </a:lnTo>
                  <a:lnTo>
                    <a:pt x="0" y="71477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grpSp>
        <p:nvGrpSpPr>
          <p:cNvPr name="Group 8" id="8"/>
          <p:cNvGrpSpPr/>
          <p:nvPr/>
        </p:nvGrpSpPr>
        <p:grpSpPr>
          <a:xfrm rot="0">
            <a:off x="7191616" y="4065719"/>
            <a:ext cx="10067684" cy="536079"/>
            <a:chOff x="0" y="0"/>
            <a:chExt cx="13423579" cy="714772"/>
          </a:xfrm>
        </p:grpSpPr>
        <p:sp>
          <p:nvSpPr>
            <p:cNvPr name="TextBox 9" id="9"/>
            <p:cNvSpPr txBox="true"/>
            <p:nvPr/>
          </p:nvSpPr>
          <p:spPr>
            <a:xfrm rot="0">
              <a:off x="1067891" y="79281"/>
              <a:ext cx="12355688" cy="518160"/>
            </a:xfrm>
            <a:prstGeom prst="rect">
              <a:avLst/>
            </a:prstGeom>
          </p:spPr>
          <p:txBody>
            <a:bodyPr anchor="t" rtlCol="false" tIns="0" lIns="0" bIns="0" rIns="0">
              <a:spAutoFit/>
            </a:bodyPr>
            <a:lstStyle/>
            <a:p>
              <a:pPr>
                <a:lnSpc>
                  <a:spcPts val="3120"/>
                </a:lnSpc>
                <a:spcBef>
                  <a:spcPct val="0"/>
                </a:spcBef>
              </a:pPr>
              <a:r>
                <a:rPr lang="en-US" sz="2400">
                  <a:solidFill>
                    <a:srgbClr val="FFFFFF"/>
                  </a:solidFill>
                  <a:latin typeface="TT Commons Pro"/>
                </a:rPr>
                <a:t>APPRENDIMENTO SITUATO</a:t>
              </a:r>
            </a:p>
          </p:txBody>
        </p:sp>
        <p:sp>
          <p:nvSpPr>
            <p:cNvPr name="Freeform 10" id="10"/>
            <p:cNvSpPr/>
            <p:nvPr/>
          </p:nvSpPr>
          <p:spPr>
            <a:xfrm flipH="false" flipV="false" rot="0">
              <a:off x="0" y="0"/>
              <a:ext cx="649793" cy="714772"/>
            </a:xfrm>
            <a:custGeom>
              <a:avLst/>
              <a:gdLst/>
              <a:ahLst/>
              <a:cxnLst/>
              <a:rect r="r" b="b" t="t" l="l"/>
              <a:pathLst>
                <a:path h="714772" w="649793">
                  <a:moveTo>
                    <a:pt x="0" y="0"/>
                  </a:moveTo>
                  <a:lnTo>
                    <a:pt x="649793" y="0"/>
                  </a:lnTo>
                  <a:lnTo>
                    <a:pt x="649793" y="714772"/>
                  </a:lnTo>
                  <a:lnTo>
                    <a:pt x="0" y="71477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grpSp>
        <p:nvGrpSpPr>
          <p:cNvPr name="Group 11" id="11"/>
          <p:cNvGrpSpPr/>
          <p:nvPr/>
        </p:nvGrpSpPr>
        <p:grpSpPr>
          <a:xfrm rot="0">
            <a:off x="7191616" y="5272937"/>
            <a:ext cx="10067684" cy="536079"/>
            <a:chOff x="0" y="0"/>
            <a:chExt cx="13423579" cy="714772"/>
          </a:xfrm>
        </p:grpSpPr>
        <p:sp>
          <p:nvSpPr>
            <p:cNvPr name="TextBox 12" id="12"/>
            <p:cNvSpPr txBox="true"/>
            <p:nvPr/>
          </p:nvSpPr>
          <p:spPr>
            <a:xfrm rot="0">
              <a:off x="1067891" y="-38100"/>
              <a:ext cx="12355688" cy="518160"/>
            </a:xfrm>
            <a:prstGeom prst="rect">
              <a:avLst/>
            </a:prstGeom>
          </p:spPr>
          <p:txBody>
            <a:bodyPr anchor="t" rtlCol="false" tIns="0" lIns="0" bIns="0" rIns="0">
              <a:spAutoFit/>
            </a:bodyPr>
            <a:lstStyle/>
            <a:p>
              <a:pPr>
                <a:lnSpc>
                  <a:spcPts val="3120"/>
                </a:lnSpc>
                <a:spcBef>
                  <a:spcPct val="0"/>
                </a:spcBef>
              </a:pPr>
              <a:r>
                <a:rPr lang="en-US" sz="2400">
                  <a:solidFill>
                    <a:srgbClr val="FFFFFF"/>
                  </a:solidFill>
                  <a:latin typeface="TT Commons Pro"/>
                </a:rPr>
                <a:t>INTERDISCIPLINARIETA’</a:t>
              </a:r>
            </a:p>
          </p:txBody>
        </p:sp>
        <p:sp>
          <p:nvSpPr>
            <p:cNvPr name="Freeform 13" id="13"/>
            <p:cNvSpPr/>
            <p:nvPr/>
          </p:nvSpPr>
          <p:spPr>
            <a:xfrm flipH="false" flipV="false" rot="0">
              <a:off x="0" y="0"/>
              <a:ext cx="649793" cy="714772"/>
            </a:xfrm>
            <a:custGeom>
              <a:avLst/>
              <a:gdLst/>
              <a:ahLst/>
              <a:cxnLst/>
              <a:rect r="r" b="b" t="t" l="l"/>
              <a:pathLst>
                <a:path h="714772" w="649793">
                  <a:moveTo>
                    <a:pt x="0" y="0"/>
                  </a:moveTo>
                  <a:lnTo>
                    <a:pt x="649793" y="0"/>
                  </a:lnTo>
                  <a:lnTo>
                    <a:pt x="649793" y="714772"/>
                  </a:lnTo>
                  <a:lnTo>
                    <a:pt x="0" y="71477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grpSp>
        <p:nvGrpSpPr>
          <p:cNvPr name="Group 14" id="14"/>
          <p:cNvGrpSpPr/>
          <p:nvPr/>
        </p:nvGrpSpPr>
        <p:grpSpPr>
          <a:xfrm rot="0">
            <a:off x="7191616" y="6480155"/>
            <a:ext cx="10067684" cy="838754"/>
            <a:chOff x="0" y="0"/>
            <a:chExt cx="13423579" cy="1118339"/>
          </a:xfrm>
        </p:grpSpPr>
        <p:sp>
          <p:nvSpPr>
            <p:cNvPr name="TextBox 15" id="15"/>
            <p:cNvSpPr txBox="true"/>
            <p:nvPr/>
          </p:nvSpPr>
          <p:spPr>
            <a:xfrm rot="0">
              <a:off x="1067891" y="-38100"/>
              <a:ext cx="12355688" cy="1038860"/>
            </a:xfrm>
            <a:prstGeom prst="rect">
              <a:avLst/>
            </a:prstGeom>
          </p:spPr>
          <p:txBody>
            <a:bodyPr anchor="t" rtlCol="false" tIns="0" lIns="0" bIns="0" rIns="0">
              <a:spAutoFit/>
            </a:bodyPr>
            <a:lstStyle/>
            <a:p>
              <a:pPr>
                <a:lnSpc>
                  <a:spcPts val="3120"/>
                </a:lnSpc>
              </a:pPr>
            </a:p>
            <a:p>
              <a:pPr>
                <a:lnSpc>
                  <a:spcPts val="3120"/>
                </a:lnSpc>
                <a:spcBef>
                  <a:spcPct val="0"/>
                </a:spcBef>
              </a:pPr>
              <a:r>
                <a:rPr lang="en-US" sz="2400">
                  <a:solidFill>
                    <a:srgbClr val="FFFFFF"/>
                  </a:solidFill>
                  <a:latin typeface="TT Commons Pro"/>
                </a:rPr>
                <a:t>APPRENDIMENTO COLLABORATIVO</a:t>
              </a:r>
            </a:p>
          </p:txBody>
        </p:sp>
        <p:sp>
          <p:nvSpPr>
            <p:cNvPr name="Freeform 16" id="16"/>
            <p:cNvSpPr/>
            <p:nvPr/>
          </p:nvSpPr>
          <p:spPr>
            <a:xfrm flipH="false" flipV="false" rot="0">
              <a:off x="0" y="403270"/>
              <a:ext cx="649793" cy="714772"/>
            </a:xfrm>
            <a:custGeom>
              <a:avLst/>
              <a:gdLst/>
              <a:ahLst/>
              <a:cxnLst/>
              <a:rect r="r" b="b" t="t" l="l"/>
              <a:pathLst>
                <a:path h="714772" w="649793">
                  <a:moveTo>
                    <a:pt x="0" y="0"/>
                  </a:moveTo>
                  <a:lnTo>
                    <a:pt x="649793" y="0"/>
                  </a:lnTo>
                  <a:lnTo>
                    <a:pt x="649793" y="714772"/>
                  </a:lnTo>
                  <a:lnTo>
                    <a:pt x="0" y="71477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grpSp>
        <p:nvGrpSpPr>
          <p:cNvPr name="Group 17" id="17"/>
          <p:cNvGrpSpPr/>
          <p:nvPr/>
        </p:nvGrpSpPr>
        <p:grpSpPr>
          <a:xfrm rot="0">
            <a:off x="7191616" y="8292390"/>
            <a:ext cx="10067684" cy="643436"/>
            <a:chOff x="0" y="0"/>
            <a:chExt cx="13423579" cy="857915"/>
          </a:xfrm>
        </p:grpSpPr>
        <p:sp>
          <p:nvSpPr>
            <p:cNvPr name="TextBox 18" id="18"/>
            <p:cNvSpPr txBox="true"/>
            <p:nvPr/>
          </p:nvSpPr>
          <p:spPr>
            <a:xfrm rot="0">
              <a:off x="1067891" y="-38100"/>
              <a:ext cx="12355688" cy="518160"/>
            </a:xfrm>
            <a:prstGeom prst="rect">
              <a:avLst/>
            </a:prstGeom>
          </p:spPr>
          <p:txBody>
            <a:bodyPr anchor="t" rtlCol="false" tIns="0" lIns="0" bIns="0" rIns="0">
              <a:spAutoFit/>
            </a:bodyPr>
            <a:lstStyle/>
            <a:p>
              <a:pPr>
                <a:lnSpc>
                  <a:spcPts val="3120"/>
                </a:lnSpc>
              </a:pPr>
              <a:r>
                <a:rPr lang="en-US" sz="2400">
                  <a:solidFill>
                    <a:srgbClr val="FFFFFF"/>
                  </a:solidFill>
                  <a:latin typeface="TT Commons Pro"/>
                </a:rPr>
                <a:t>PERSONALIZZAZIONE DELL’APPRENDIMENTO</a:t>
              </a:r>
            </a:p>
          </p:txBody>
        </p:sp>
        <p:sp>
          <p:nvSpPr>
            <p:cNvPr name="Freeform 19" id="19"/>
            <p:cNvSpPr/>
            <p:nvPr/>
          </p:nvSpPr>
          <p:spPr>
            <a:xfrm flipH="false" flipV="false" rot="0">
              <a:off x="0" y="142944"/>
              <a:ext cx="649793" cy="714772"/>
            </a:xfrm>
            <a:custGeom>
              <a:avLst/>
              <a:gdLst/>
              <a:ahLst/>
              <a:cxnLst/>
              <a:rect r="r" b="b" t="t" l="l"/>
              <a:pathLst>
                <a:path h="714772" w="649793">
                  <a:moveTo>
                    <a:pt x="0" y="0"/>
                  </a:moveTo>
                  <a:lnTo>
                    <a:pt x="649793" y="0"/>
                  </a:lnTo>
                  <a:lnTo>
                    <a:pt x="649793" y="714772"/>
                  </a:lnTo>
                  <a:lnTo>
                    <a:pt x="0" y="71477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
        <p:nvSpPr>
          <p:cNvPr name="TextBox 20" id="20"/>
          <p:cNvSpPr txBox="true"/>
          <p:nvPr/>
        </p:nvSpPr>
        <p:spPr>
          <a:xfrm rot="0">
            <a:off x="1028700" y="4219575"/>
            <a:ext cx="5059131" cy="1838325"/>
          </a:xfrm>
          <a:prstGeom prst="rect">
            <a:avLst/>
          </a:prstGeom>
        </p:spPr>
        <p:txBody>
          <a:bodyPr anchor="t" rtlCol="false" tIns="0" lIns="0" bIns="0" rIns="0">
            <a:spAutoFit/>
          </a:bodyPr>
          <a:lstStyle/>
          <a:p>
            <a:pPr>
              <a:lnSpc>
                <a:spcPts val="7200"/>
              </a:lnSpc>
            </a:pPr>
            <a:r>
              <a:rPr lang="en-US" sz="6000">
                <a:solidFill>
                  <a:srgbClr val="FFFFFF"/>
                </a:solidFill>
                <a:latin typeface="Shrikhand Bold"/>
              </a:rPr>
              <a:t>PRINCIPI PEDAGOGICI</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358859" y="-705463"/>
            <a:ext cx="18866425" cy="11186772"/>
          </a:xfrm>
          <a:prstGeom prst="rect">
            <a:avLst/>
          </a:prstGeom>
          <a:solidFill>
            <a:srgbClr val="2A508D"/>
          </a:solidFill>
        </p:spPr>
      </p:sp>
      <p:sp>
        <p:nvSpPr>
          <p:cNvPr name="TextBox 3" id="3"/>
          <p:cNvSpPr txBox="true"/>
          <p:nvPr/>
        </p:nvSpPr>
        <p:spPr>
          <a:xfrm rot="0">
            <a:off x="154499" y="1989568"/>
            <a:ext cx="17839709" cy="6743700"/>
          </a:xfrm>
          <a:prstGeom prst="rect">
            <a:avLst/>
          </a:prstGeom>
        </p:spPr>
        <p:txBody>
          <a:bodyPr anchor="t" rtlCol="false" tIns="0" lIns="0" bIns="0" rIns="0">
            <a:spAutoFit/>
          </a:bodyPr>
          <a:lstStyle/>
          <a:p>
            <a:pPr algn="ctr">
              <a:lnSpc>
                <a:spcPts val="6600"/>
              </a:lnSpc>
            </a:pPr>
            <a:r>
              <a:rPr lang="en-US" sz="5500">
                <a:solidFill>
                  <a:srgbClr val="FFE865"/>
                </a:solidFill>
                <a:latin typeface="Arimo Bold"/>
              </a:rPr>
              <a:t>COSTRUTTIVISMO</a:t>
            </a:r>
            <a:r>
              <a:rPr lang="en-US" sz="5500">
                <a:solidFill>
                  <a:srgbClr val="FFFFFF"/>
                </a:solidFill>
                <a:latin typeface="Arimo Bold"/>
              </a:rPr>
              <a:t>: il C. sostiene che l’apprendimento è un processo attivo in cui gli studenti costruiscono nuove idee o cencetti basandosi sulle loro conoscenze ed esperienze precedenti. L’UDA incoraggia  gli studenti ad essere attivi nel loro apprendimento, facilitando la costruzione del sapere in modo personale e significativo.</a:t>
            </a:r>
          </a:p>
        </p:txBody>
      </p:sp>
      <p:sp>
        <p:nvSpPr>
          <p:cNvPr name="Freeform 4" id="4"/>
          <p:cNvSpPr/>
          <p:nvPr/>
        </p:nvSpPr>
        <p:spPr>
          <a:xfrm flipH="false" flipV="false" rot="5400000">
            <a:off x="1732878" y="5252836"/>
            <a:ext cx="997565" cy="2017136"/>
          </a:xfrm>
          <a:custGeom>
            <a:avLst/>
            <a:gdLst/>
            <a:ahLst/>
            <a:cxnLst/>
            <a:rect r="r" b="b" t="t" l="l"/>
            <a:pathLst>
              <a:path h="2017136" w="997565">
                <a:moveTo>
                  <a:pt x="0" y="0"/>
                </a:moveTo>
                <a:lnTo>
                  <a:pt x="997566" y="0"/>
                </a:lnTo>
                <a:lnTo>
                  <a:pt x="997566" y="2017136"/>
                </a:lnTo>
                <a:lnTo>
                  <a:pt x="0" y="201713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10467804">
            <a:off x="4257488" y="8324016"/>
            <a:ext cx="4462171" cy="2515042"/>
          </a:xfrm>
          <a:custGeom>
            <a:avLst/>
            <a:gdLst/>
            <a:ahLst/>
            <a:cxnLst/>
            <a:rect r="r" b="b" t="t" l="l"/>
            <a:pathLst>
              <a:path h="2515042" w="4462171">
                <a:moveTo>
                  <a:pt x="0" y="0"/>
                </a:moveTo>
                <a:lnTo>
                  <a:pt x="4462171" y="0"/>
                </a:lnTo>
                <a:lnTo>
                  <a:pt x="4462171" y="2515042"/>
                </a:lnTo>
                <a:lnTo>
                  <a:pt x="0" y="251504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2A508D"/>
        </a:solidFill>
      </p:bgPr>
    </p:bg>
    <p:spTree>
      <p:nvGrpSpPr>
        <p:cNvPr id="1" name=""/>
        <p:cNvGrpSpPr/>
        <p:nvPr/>
      </p:nvGrpSpPr>
      <p:grpSpPr>
        <a:xfrm>
          <a:off x="0" y="0"/>
          <a:ext cx="0" cy="0"/>
          <a:chOff x="0" y="0"/>
          <a:chExt cx="0" cy="0"/>
        </a:xfrm>
      </p:grpSpPr>
      <p:sp>
        <p:nvSpPr>
          <p:cNvPr name="Freeform 2" id="2"/>
          <p:cNvSpPr/>
          <p:nvPr/>
        </p:nvSpPr>
        <p:spPr>
          <a:xfrm flipH="false" flipV="false" rot="1322671">
            <a:off x="576805" y="6238254"/>
            <a:ext cx="5465428" cy="1687451"/>
          </a:xfrm>
          <a:custGeom>
            <a:avLst/>
            <a:gdLst/>
            <a:ahLst/>
            <a:cxnLst/>
            <a:rect r="r" b="b" t="t" l="l"/>
            <a:pathLst>
              <a:path h="1687451" w="5465428">
                <a:moveTo>
                  <a:pt x="0" y="0"/>
                </a:moveTo>
                <a:lnTo>
                  <a:pt x="5465428" y="0"/>
                </a:lnTo>
                <a:lnTo>
                  <a:pt x="5465428" y="1687451"/>
                </a:lnTo>
                <a:lnTo>
                  <a:pt x="0" y="16874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2233672" y="1000125"/>
            <a:ext cx="13820656" cy="6657975"/>
          </a:xfrm>
          <a:prstGeom prst="rect">
            <a:avLst/>
          </a:prstGeom>
        </p:spPr>
        <p:txBody>
          <a:bodyPr anchor="t" rtlCol="false" tIns="0" lIns="0" bIns="0" rIns="0">
            <a:spAutoFit/>
          </a:bodyPr>
          <a:lstStyle/>
          <a:p>
            <a:pPr algn="ctr">
              <a:lnSpc>
                <a:spcPts val="6599"/>
              </a:lnSpc>
            </a:pPr>
            <a:r>
              <a:rPr lang="en-US" sz="5499">
                <a:solidFill>
                  <a:srgbClr val="FFE865"/>
                </a:solidFill>
                <a:latin typeface="Arimo Bold"/>
              </a:rPr>
              <a:t>Apprendimento per competenze</a:t>
            </a:r>
            <a:r>
              <a:rPr lang="en-US" sz="5499">
                <a:solidFill>
                  <a:srgbClr val="FFFFFF"/>
                </a:solidFill>
                <a:latin typeface="Arimo Bold"/>
              </a:rPr>
              <a:t>: incentrato sullo sviluppo di competenze trasversali e disciplinari che permettono agli studentindi applicare la conoscenza in contesti reali. Le Uda sono progettate per aiutare gli studenti ad acquisire non solo sapere ma anche saper fare e saper essere</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2A508D"/>
        </a:solidFill>
      </p:bgPr>
    </p:bg>
    <p:spTree>
      <p:nvGrpSpPr>
        <p:cNvPr id="1" name=""/>
        <p:cNvGrpSpPr/>
        <p:nvPr/>
      </p:nvGrpSpPr>
      <p:grpSpPr>
        <a:xfrm>
          <a:off x="0" y="0"/>
          <a:ext cx="0" cy="0"/>
          <a:chOff x="0" y="0"/>
          <a:chExt cx="0" cy="0"/>
        </a:xfrm>
      </p:grpSpPr>
      <p:sp>
        <p:nvSpPr>
          <p:cNvPr name="Freeform 2" id="2"/>
          <p:cNvSpPr/>
          <p:nvPr/>
        </p:nvSpPr>
        <p:spPr>
          <a:xfrm flipH="false" flipV="false" rot="3342471">
            <a:off x="11381328" y="6606870"/>
            <a:ext cx="5465428" cy="1687451"/>
          </a:xfrm>
          <a:custGeom>
            <a:avLst/>
            <a:gdLst/>
            <a:ahLst/>
            <a:cxnLst/>
            <a:rect r="r" b="b" t="t" l="l"/>
            <a:pathLst>
              <a:path h="1687451" w="5465428">
                <a:moveTo>
                  <a:pt x="0" y="0"/>
                </a:moveTo>
                <a:lnTo>
                  <a:pt x="5465427" y="0"/>
                </a:lnTo>
                <a:lnTo>
                  <a:pt x="5465427" y="1687451"/>
                </a:lnTo>
                <a:lnTo>
                  <a:pt x="0" y="16874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2233672" y="1000125"/>
            <a:ext cx="13820656" cy="6657975"/>
          </a:xfrm>
          <a:prstGeom prst="rect">
            <a:avLst/>
          </a:prstGeom>
        </p:spPr>
        <p:txBody>
          <a:bodyPr anchor="t" rtlCol="false" tIns="0" lIns="0" bIns="0" rIns="0">
            <a:spAutoFit/>
          </a:bodyPr>
          <a:lstStyle/>
          <a:p>
            <a:pPr algn="ctr">
              <a:lnSpc>
                <a:spcPts val="6599"/>
              </a:lnSpc>
            </a:pPr>
            <a:r>
              <a:rPr lang="en-US" sz="5499">
                <a:solidFill>
                  <a:srgbClr val="FFE865"/>
                </a:solidFill>
                <a:latin typeface="Arimo Bold"/>
              </a:rPr>
              <a:t>Apprendimento situato: </a:t>
            </a:r>
            <a:r>
              <a:rPr lang="en-US" sz="5499">
                <a:solidFill>
                  <a:srgbClr val="FFFFFF"/>
                </a:solidFill>
                <a:latin typeface="Arimo Bold"/>
              </a:rPr>
              <a:t>questo principio riconosce che l‘apprendimento è contestualizzato e che avviene meglio quando è situato in un contesto significativo e autentico. Le UDA spesso includono compiti e problemi del mondo reale che rendono l‘apprendimento più rilevante.</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2A508D"/>
        </a:solidFill>
      </p:bgPr>
    </p:bg>
    <p:spTree>
      <p:nvGrpSpPr>
        <p:cNvPr id="1" name=""/>
        <p:cNvGrpSpPr/>
        <p:nvPr/>
      </p:nvGrpSpPr>
      <p:grpSpPr>
        <a:xfrm>
          <a:off x="0" y="0"/>
          <a:ext cx="0" cy="0"/>
          <a:chOff x="0" y="0"/>
          <a:chExt cx="0" cy="0"/>
        </a:xfrm>
      </p:grpSpPr>
      <p:sp>
        <p:nvSpPr>
          <p:cNvPr name="Freeform 2" id="2"/>
          <p:cNvSpPr/>
          <p:nvPr/>
        </p:nvSpPr>
        <p:spPr>
          <a:xfrm flipH="false" flipV="false" rot="3342471">
            <a:off x="11381328" y="6606870"/>
            <a:ext cx="5465428" cy="1687451"/>
          </a:xfrm>
          <a:custGeom>
            <a:avLst/>
            <a:gdLst/>
            <a:ahLst/>
            <a:cxnLst/>
            <a:rect r="r" b="b" t="t" l="l"/>
            <a:pathLst>
              <a:path h="1687451" w="5465428">
                <a:moveTo>
                  <a:pt x="0" y="0"/>
                </a:moveTo>
                <a:lnTo>
                  <a:pt x="5465427" y="0"/>
                </a:lnTo>
                <a:lnTo>
                  <a:pt x="5465427" y="1687451"/>
                </a:lnTo>
                <a:lnTo>
                  <a:pt x="0" y="16874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2233672" y="2202929"/>
            <a:ext cx="13820656" cy="5000625"/>
          </a:xfrm>
          <a:prstGeom prst="rect">
            <a:avLst/>
          </a:prstGeom>
        </p:spPr>
        <p:txBody>
          <a:bodyPr anchor="t" rtlCol="false" tIns="0" lIns="0" bIns="0" rIns="0">
            <a:spAutoFit/>
          </a:bodyPr>
          <a:lstStyle/>
          <a:p>
            <a:pPr algn="ctr">
              <a:lnSpc>
                <a:spcPts val="6599"/>
              </a:lnSpc>
            </a:pPr>
            <a:r>
              <a:rPr lang="en-US" sz="5499">
                <a:solidFill>
                  <a:srgbClr val="FFE865"/>
                </a:solidFill>
                <a:latin typeface="Arimo Bold"/>
              </a:rPr>
              <a:t>Interdisciplinarietà</a:t>
            </a:r>
            <a:r>
              <a:rPr lang="en-US" sz="5499">
                <a:solidFill>
                  <a:srgbClr val="FFFFFF"/>
                </a:solidFill>
                <a:latin typeface="Arimo Bold"/>
              </a:rPr>
              <a:t>:</a:t>
            </a:r>
            <a:r>
              <a:rPr lang="en-US" sz="5499">
                <a:solidFill>
                  <a:srgbClr val="000000"/>
                </a:solidFill>
                <a:latin typeface="Arimo Bold"/>
              </a:rPr>
              <a:t> </a:t>
            </a:r>
            <a:r>
              <a:rPr lang="en-US" sz="5499">
                <a:solidFill>
                  <a:srgbClr val="FFFFFF"/>
                </a:solidFill>
                <a:latin typeface="Arimo Bold"/>
              </a:rPr>
              <a:t>le UDA incoraggiano l‘integrazione di contenuti e competenze da diverse discipline, consentendo agli studenti di vedere come diverse aree di conoscenza si collegano e si influenzano a vicenda.</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2A508D"/>
        </a:solidFill>
      </p:bgPr>
    </p:bg>
    <p:spTree>
      <p:nvGrpSpPr>
        <p:cNvPr id="1" name=""/>
        <p:cNvGrpSpPr/>
        <p:nvPr/>
      </p:nvGrpSpPr>
      <p:grpSpPr>
        <a:xfrm>
          <a:off x="0" y="0"/>
          <a:ext cx="0" cy="0"/>
          <a:chOff x="0" y="0"/>
          <a:chExt cx="0" cy="0"/>
        </a:xfrm>
      </p:grpSpPr>
      <p:sp>
        <p:nvSpPr>
          <p:cNvPr name="Freeform 2" id="2"/>
          <p:cNvSpPr/>
          <p:nvPr/>
        </p:nvSpPr>
        <p:spPr>
          <a:xfrm flipH="false" flipV="false" rot="3342471">
            <a:off x="532697" y="1889342"/>
            <a:ext cx="5465428" cy="1687451"/>
          </a:xfrm>
          <a:custGeom>
            <a:avLst/>
            <a:gdLst/>
            <a:ahLst/>
            <a:cxnLst/>
            <a:rect r="r" b="b" t="t" l="l"/>
            <a:pathLst>
              <a:path h="1687451" w="5465428">
                <a:moveTo>
                  <a:pt x="0" y="0"/>
                </a:moveTo>
                <a:lnTo>
                  <a:pt x="5465428" y="0"/>
                </a:lnTo>
                <a:lnTo>
                  <a:pt x="5465428" y="1687451"/>
                </a:lnTo>
                <a:lnTo>
                  <a:pt x="0" y="16874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2233672" y="2202929"/>
            <a:ext cx="13820656" cy="5829300"/>
          </a:xfrm>
          <a:prstGeom prst="rect">
            <a:avLst/>
          </a:prstGeom>
        </p:spPr>
        <p:txBody>
          <a:bodyPr anchor="t" rtlCol="false" tIns="0" lIns="0" bIns="0" rIns="0">
            <a:spAutoFit/>
          </a:bodyPr>
          <a:lstStyle/>
          <a:p>
            <a:pPr algn="ctr">
              <a:lnSpc>
                <a:spcPts val="6599"/>
              </a:lnSpc>
            </a:pPr>
            <a:r>
              <a:rPr lang="en-US" sz="5499">
                <a:solidFill>
                  <a:srgbClr val="FFE865"/>
                </a:solidFill>
                <a:latin typeface="Arimo Bold"/>
              </a:rPr>
              <a:t>Apprendimento collaborativo</a:t>
            </a:r>
            <a:r>
              <a:rPr lang="en-US" sz="5499">
                <a:solidFill>
                  <a:srgbClr val="FFFFFF"/>
                </a:solidFill>
                <a:latin typeface="Arimo Bold"/>
              </a:rPr>
              <a:t>:</a:t>
            </a:r>
            <a:r>
              <a:rPr lang="en-US" sz="5499">
                <a:solidFill>
                  <a:srgbClr val="000000"/>
                </a:solidFill>
                <a:latin typeface="Arimo Bold"/>
              </a:rPr>
              <a:t> </a:t>
            </a:r>
            <a:r>
              <a:rPr lang="en-US" sz="5499">
                <a:solidFill>
                  <a:srgbClr val="FFFFFF"/>
                </a:solidFill>
                <a:latin typeface="Arimo Bold"/>
              </a:rPr>
              <a:t>il lavoro di gruppo e la collaborazione tra pari sono elementi centrali delle UDA, con l‘obiettivo di sviluppare competenze sociali e di apprendimento condiviso, nonchè di promuovere l‘integrazione e la comunicazione tra gli studenti.</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2A508D"/>
        </a:solidFill>
      </p:bgPr>
    </p:bg>
    <p:spTree>
      <p:nvGrpSpPr>
        <p:cNvPr id="1" name=""/>
        <p:cNvGrpSpPr/>
        <p:nvPr/>
      </p:nvGrpSpPr>
      <p:grpSpPr>
        <a:xfrm>
          <a:off x="0" y="0"/>
          <a:ext cx="0" cy="0"/>
          <a:chOff x="0" y="0"/>
          <a:chExt cx="0" cy="0"/>
        </a:xfrm>
      </p:grpSpPr>
      <p:sp>
        <p:nvSpPr>
          <p:cNvPr name="Freeform 2" id="2"/>
          <p:cNvSpPr/>
          <p:nvPr/>
        </p:nvSpPr>
        <p:spPr>
          <a:xfrm flipH="false" flipV="false" rot="3342471">
            <a:off x="532697" y="1889342"/>
            <a:ext cx="5465428" cy="1687451"/>
          </a:xfrm>
          <a:custGeom>
            <a:avLst/>
            <a:gdLst/>
            <a:ahLst/>
            <a:cxnLst/>
            <a:rect r="r" b="b" t="t" l="l"/>
            <a:pathLst>
              <a:path h="1687451" w="5465428">
                <a:moveTo>
                  <a:pt x="0" y="0"/>
                </a:moveTo>
                <a:lnTo>
                  <a:pt x="5465428" y="0"/>
                </a:lnTo>
                <a:lnTo>
                  <a:pt x="5465428" y="1687451"/>
                </a:lnTo>
                <a:lnTo>
                  <a:pt x="0" y="16874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2233672" y="2202929"/>
            <a:ext cx="13820656" cy="5000625"/>
          </a:xfrm>
          <a:prstGeom prst="rect">
            <a:avLst/>
          </a:prstGeom>
        </p:spPr>
        <p:txBody>
          <a:bodyPr anchor="t" rtlCol="false" tIns="0" lIns="0" bIns="0" rIns="0">
            <a:spAutoFit/>
          </a:bodyPr>
          <a:lstStyle/>
          <a:p>
            <a:pPr algn="ctr">
              <a:lnSpc>
                <a:spcPts val="6599"/>
              </a:lnSpc>
            </a:pPr>
            <a:r>
              <a:rPr lang="en-US" sz="5499">
                <a:solidFill>
                  <a:srgbClr val="FFE865"/>
                </a:solidFill>
                <a:latin typeface="Arimo Bold"/>
              </a:rPr>
              <a:t>Personalizzazione dell‘apprendimento</a:t>
            </a:r>
            <a:r>
              <a:rPr lang="en-US" sz="5499">
                <a:solidFill>
                  <a:srgbClr val="FFFFFF"/>
                </a:solidFill>
                <a:latin typeface="Arimo Bold"/>
              </a:rPr>
              <a:t>:le UDA permettono di adattare l‘insegnamento alle diverse esigenze, interessi e stili di apprendimento degli studenti, promuovendo la personalizzazione dell‘educazione.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DDE1FF"/>
        </a:solidFill>
      </p:bgPr>
    </p:bg>
    <p:spTree>
      <p:nvGrpSpPr>
        <p:cNvPr id="1" name=""/>
        <p:cNvGrpSpPr/>
        <p:nvPr/>
      </p:nvGrpSpPr>
      <p:grpSpPr>
        <a:xfrm>
          <a:off x="0" y="0"/>
          <a:ext cx="0" cy="0"/>
          <a:chOff x="0" y="0"/>
          <a:chExt cx="0" cy="0"/>
        </a:xfrm>
      </p:grpSpPr>
      <p:sp>
        <p:nvSpPr>
          <p:cNvPr name="Freeform 2" id="2"/>
          <p:cNvSpPr/>
          <p:nvPr/>
        </p:nvSpPr>
        <p:spPr>
          <a:xfrm flipH="false" flipV="false" rot="452229">
            <a:off x="2300494" y="1076142"/>
            <a:ext cx="3319930" cy="717935"/>
          </a:xfrm>
          <a:custGeom>
            <a:avLst/>
            <a:gdLst/>
            <a:ahLst/>
            <a:cxnLst/>
            <a:rect r="r" b="b" t="t" l="l"/>
            <a:pathLst>
              <a:path h="717935" w="3319930">
                <a:moveTo>
                  <a:pt x="0" y="0"/>
                </a:moveTo>
                <a:lnTo>
                  <a:pt x="3319930" y="0"/>
                </a:lnTo>
                <a:lnTo>
                  <a:pt x="3319930" y="717935"/>
                </a:lnTo>
                <a:lnTo>
                  <a:pt x="0" y="71793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8936203">
            <a:off x="15416281" y="6604930"/>
            <a:ext cx="997565" cy="2017136"/>
          </a:xfrm>
          <a:custGeom>
            <a:avLst/>
            <a:gdLst/>
            <a:ahLst/>
            <a:cxnLst/>
            <a:rect r="r" b="b" t="t" l="l"/>
            <a:pathLst>
              <a:path h="2017136" w="997565">
                <a:moveTo>
                  <a:pt x="0" y="0"/>
                </a:moveTo>
                <a:lnTo>
                  <a:pt x="997565" y="0"/>
                </a:lnTo>
                <a:lnTo>
                  <a:pt x="997565" y="2017135"/>
                </a:lnTo>
                <a:lnTo>
                  <a:pt x="0" y="201713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4" id="4"/>
          <p:cNvSpPr txBox="true"/>
          <p:nvPr/>
        </p:nvSpPr>
        <p:spPr>
          <a:xfrm rot="0">
            <a:off x="3960459" y="2265886"/>
            <a:ext cx="10485230" cy="5418175"/>
          </a:xfrm>
          <a:prstGeom prst="rect">
            <a:avLst/>
          </a:prstGeom>
        </p:spPr>
        <p:txBody>
          <a:bodyPr anchor="t" rtlCol="false" tIns="0" lIns="0" bIns="0" rIns="0">
            <a:spAutoFit/>
          </a:bodyPr>
          <a:lstStyle/>
          <a:p>
            <a:pPr algn="ctr">
              <a:lnSpc>
                <a:spcPts val="21034"/>
              </a:lnSpc>
            </a:pPr>
            <a:r>
              <a:rPr lang="en-US" sz="19843">
                <a:solidFill>
                  <a:srgbClr val="000000"/>
                </a:solidFill>
                <a:latin typeface="Knewave Italics"/>
              </a:rPr>
              <a:t>PROVA ORALE</a:t>
            </a:r>
          </a:p>
        </p:txBody>
      </p:sp>
    </p:spTree>
  </p:cSld>
  <p:clrMapOvr>
    <a:masterClrMapping/>
  </p:clrMapOvr>
</p:sld>
</file>

<file path=ppt/slides/slide20.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AutoShape 2" id="2"/>
          <p:cNvSpPr/>
          <p:nvPr/>
        </p:nvSpPr>
        <p:spPr>
          <a:xfrm rot="0">
            <a:off x="1028700" y="7049941"/>
            <a:ext cx="3525022" cy="2066664"/>
          </a:xfrm>
          <a:prstGeom prst="rect">
            <a:avLst/>
          </a:prstGeom>
          <a:solidFill>
            <a:srgbClr val="86EAE9"/>
          </a:solidFill>
        </p:spPr>
      </p:sp>
      <p:sp>
        <p:nvSpPr>
          <p:cNvPr name="AutoShape 3" id="3"/>
          <p:cNvSpPr/>
          <p:nvPr/>
        </p:nvSpPr>
        <p:spPr>
          <a:xfrm rot="0">
            <a:off x="3935565" y="6432773"/>
            <a:ext cx="3525022" cy="2066664"/>
          </a:xfrm>
          <a:prstGeom prst="rect">
            <a:avLst/>
          </a:prstGeom>
          <a:solidFill>
            <a:srgbClr val="3EDAD8"/>
          </a:solidFill>
        </p:spPr>
      </p:sp>
      <p:grpSp>
        <p:nvGrpSpPr>
          <p:cNvPr name="Group 4" id="4"/>
          <p:cNvGrpSpPr/>
          <p:nvPr/>
        </p:nvGrpSpPr>
        <p:grpSpPr>
          <a:xfrm rot="-10800000">
            <a:off x="3935565" y="8499438"/>
            <a:ext cx="618157" cy="617168"/>
            <a:chOff x="0" y="0"/>
            <a:chExt cx="6350000" cy="6339840"/>
          </a:xfrm>
        </p:grpSpPr>
        <p:sp>
          <p:nvSpPr>
            <p:cNvPr name="Freeform 5" id="5"/>
            <p:cNvSpPr/>
            <p:nvPr/>
          </p:nvSpPr>
          <p:spPr>
            <a:xfrm flipH="false" flipV="false" rot="0">
              <a:off x="0" y="0"/>
              <a:ext cx="6350000" cy="6339840"/>
            </a:xfrm>
            <a:custGeom>
              <a:avLst/>
              <a:gdLst/>
              <a:ahLst/>
              <a:cxnLst/>
              <a:rect r="r" b="b" t="t" l="l"/>
              <a:pathLst>
                <a:path h="6339840" w="6350000">
                  <a:moveTo>
                    <a:pt x="6350000" y="6339840"/>
                  </a:moveTo>
                  <a:lnTo>
                    <a:pt x="0" y="6339840"/>
                  </a:lnTo>
                  <a:lnTo>
                    <a:pt x="0" y="0"/>
                  </a:lnTo>
                  <a:close/>
                </a:path>
              </a:pathLst>
            </a:custGeom>
            <a:solidFill>
              <a:srgbClr val="3EDAD8">
                <a:alpha val="49804"/>
              </a:srgbClr>
            </a:solidFill>
          </p:spPr>
        </p:sp>
      </p:grpSp>
      <p:sp>
        <p:nvSpPr>
          <p:cNvPr name="AutoShape 6" id="6"/>
          <p:cNvSpPr/>
          <p:nvPr/>
        </p:nvSpPr>
        <p:spPr>
          <a:xfrm rot="0">
            <a:off x="6842430" y="5815605"/>
            <a:ext cx="3525022" cy="2066664"/>
          </a:xfrm>
          <a:prstGeom prst="rect">
            <a:avLst/>
          </a:prstGeom>
          <a:solidFill>
            <a:srgbClr val="37C9EF"/>
          </a:solidFill>
        </p:spPr>
      </p:sp>
      <p:sp>
        <p:nvSpPr>
          <p:cNvPr name="AutoShape 7" id="7"/>
          <p:cNvSpPr/>
          <p:nvPr/>
        </p:nvSpPr>
        <p:spPr>
          <a:xfrm rot="0">
            <a:off x="9749295" y="5198437"/>
            <a:ext cx="3525022" cy="2066664"/>
          </a:xfrm>
          <a:prstGeom prst="rect">
            <a:avLst/>
          </a:prstGeom>
          <a:solidFill>
            <a:srgbClr val="2C92D5"/>
          </a:solidFill>
        </p:spPr>
      </p:sp>
      <p:grpSp>
        <p:nvGrpSpPr>
          <p:cNvPr name="Group 8" id="8"/>
          <p:cNvGrpSpPr/>
          <p:nvPr/>
        </p:nvGrpSpPr>
        <p:grpSpPr>
          <a:xfrm rot="-10800000">
            <a:off x="9749295" y="7265102"/>
            <a:ext cx="618157" cy="617168"/>
            <a:chOff x="0" y="0"/>
            <a:chExt cx="6350000" cy="6339840"/>
          </a:xfrm>
        </p:grpSpPr>
        <p:sp>
          <p:nvSpPr>
            <p:cNvPr name="Freeform 9" id="9"/>
            <p:cNvSpPr/>
            <p:nvPr/>
          </p:nvSpPr>
          <p:spPr>
            <a:xfrm flipH="false" flipV="false" rot="0">
              <a:off x="0" y="0"/>
              <a:ext cx="6350000" cy="6339840"/>
            </a:xfrm>
            <a:custGeom>
              <a:avLst/>
              <a:gdLst/>
              <a:ahLst/>
              <a:cxnLst/>
              <a:rect r="r" b="b" t="t" l="l"/>
              <a:pathLst>
                <a:path h="6339840" w="6350000">
                  <a:moveTo>
                    <a:pt x="6350000" y="6339840"/>
                  </a:moveTo>
                  <a:lnTo>
                    <a:pt x="0" y="6339840"/>
                  </a:lnTo>
                  <a:lnTo>
                    <a:pt x="0" y="0"/>
                  </a:lnTo>
                  <a:close/>
                </a:path>
              </a:pathLst>
            </a:custGeom>
            <a:solidFill>
              <a:srgbClr val="2C92D5">
                <a:alpha val="49804"/>
              </a:srgbClr>
            </a:solidFill>
          </p:spPr>
        </p:sp>
      </p:grpSp>
      <p:grpSp>
        <p:nvGrpSpPr>
          <p:cNvPr name="Group 10" id="10"/>
          <p:cNvGrpSpPr/>
          <p:nvPr/>
        </p:nvGrpSpPr>
        <p:grpSpPr>
          <a:xfrm rot="-10800000">
            <a:off x="6842430" y="7882270"/>
            <a:ext cx="618157" cy="617168"/>
            <a:chOff x="0" y="0"/>
            <a:chExt cx="6350000" cy="6339840"/>
          </a:xfrm>
        </p:grpSpPr>
        <p:sp>
          <p:nvSpPr>
            <p:cNvPr name="Freeform 11" id="11"/>
            <p:cNvSpPr/>
            <p:nvPr/>
          </p:nvSpPr>
          <p:spPr>
            <a:xfrm flipH="false" flipV="false" rot="0">
              <a:off x="0" y="0"/>
              <a:ext cx="6350000" cy="6339840"/>
            </a:xfrm>
            <a:custGeom>
              <a:avLst/>
              <a:gdLst/>
              <a:ahLst/>
              <a:cxnLst/>
              <a:rect r="r" b="b" t="t" l="l"/>
              <a:pathLst>
                <a:path h="6339840" w="6350000">
                  <a:moveTo>
                    <a:pt x="6350000" y="6339840"/>
                  </a:moveTo>
                  <a:lnTo>
                    <a:pt x="0" y="6339840"/>
                  </a:lnTo>
                  <a:lnTo>
                    <a:pt x="0" y="0"/>
                  </a:lnTo>
                  <a:close/>
                </a:path>
              </a:pathLst>
            </a:custGeom>
            <a:solidFill>
              <a:srgbClr val="37C9EF">
                <a:alpha val="49804"/>
              </a:srgbClr>
            </a:solidFill>
          </p:spPr>
        </p:sp>
      </p:grpSp>
      <p:grpSp>
        <p:nvGrpSpPr>
          <p:cNvPr name="Group 12" id="12"/>
          <p:cNvGrpSpPr/>
          <p:nvPr/>
        </p:nvGrpSpPr>
        <p:grpSpPr>
          <a:xfrm rot="-8100000">
            <a:off x="14746114" y="4574784"/>
            <a:ext cx="2082968" cy="2079635"/>
            <a:chOff x="0" y="0"/>
            <a:chExt cx="6350000" cy="6339840"/>
          </a:xfrm>
        </p:grpSpPr>
        <p:sp>
          <p:nvSpPr>
            <p:cNvPr name="Freeform 13" id="13"/>
            <p:cNvSpPr/>
            <p:nvPr/>
          </p:nvSpPr>
          <p:spPr>
            <a:xfrm flipH="false" flipV="false" rot="0">
              <a:off x="0" y="0"/>
              <a:ext cx="6350000" cy="6339840"/>
            </a:xfrm>
            <a:custGeom>
              <a:avLst/>
              <a:gdLst/>
              <a:ahLst/>
              <a:cxnLst/>
              <a:rect r="r" b="b" t="t" l="l"/>
              <a:pathLst>
                <a:path h="6339840" w="6350000">
                  <a:moveTo>
                    <a:pt x="6350000" y="6339840"/>
                  </a:moveTo>
                  <a:lnTo>
                    <a:pt x="0" y="6339840"/>
                  </a:lnTo>
                  <a:lnTo>
                    <a:pt x="0" y="0"/>
                  </a:lnTo>
                  <a:close/>
                </a:path>
              </a:pathLst>
            </a:custGeom>
            <a:solidFill>
              <a:srgbClr val="13538A"/>
            </a:solidFill>
          </p:spPr>
        </p:sp>
      </p:grpSp>
      <p:sp>
        <p:nvSpPr>
          <p:cNvPr name="AutoShape 14" id="14"/>
          <p:cNvSpPr/>
          <p:nvPr/>
        </p:nvSpPr>
        <p:spPr>
          <a:xfrm rot="0">
            <a:off x="12650434" y="4581269"/>
            <a:ext cx="3525022" cy="2066664"/>
          </a:xfrm>
          <a:prstGeom prst="rect">
            <a:avLst/>
          </a:prstGeom>
          <a:solidFill>
            <a:srgbClr val="13538A"/>
          </a:solidFill>
        </p:spPr>
      </p:sp>
      <p:grpSp>
        <p:nvGrpSpPr>
          <p:cNvPr name="Group 15" id="15"/>
          <p:cNvGrpSpPr/>
          <p:nvPr/>
        </p:nvGrpSpPr>
        <p:grpSpPr>
          <a:xfrm rot="-10800000">
            <a:off x="12650434" y="6647934"/>
            <a:ext cx="618157" cy="617168"/>
            <a:chOff x="0" y="0"/>
            <a:chExt cx="6350000" cy="6339840"/>
          </a:xfrm>
        </p:grpSpPr>
        <p:sp>
          <p:nvSpPr>
            <p:cNvPr name="Freeform 16" id="16"/>
            <p:cNvSpPr/>
            <p:nvPr/>
          </p:nvSpPr>
          <p:spPr>
            <a:xfrm flipH="false" flipV="false" rot="0">
              <a:off x="0" y="0"/>
              <a:ext cx="6350000" cy="6339840"/>
            </a:xfrm>
            <a:custGeom>
              <a:avLst/>
              <a:gdLst/>
              <a:ahLst/>
              <a:cxnLst/>
              <a:rect r="r" b="b" t="t" l="l"/>
              <a:pathLst>
                <a:path h="6339840" w="6350000">
                  <a:moveTo>
                    <a:pt x="6350000" y="6339840"/>
                  </a:moveTo>
                  <a:lnTo>
                    <a:pt x="0" y="6339840"/>
                  </a:lnTo>
                  <a:lnTo>
                    <a:pt x="0" y="0"/>
                  </a:lnTo>
                  <a:close/>
                </a:path>
              </a:pathLst>
            </a:custGeom>
            <a:solidFill>
              <a:srgbClr val="13538A">
                <a:alpha val="49804"/>
              </a:srgbClr>
            </a:solidFill>
          </p:spPr>
        </p:sp>
      </p:grpSp>
      <p:sp>
        <p:nvSpPr>
          <p:cNvPr name="TextBox 17" id="17"/>
          <p:cNvSpPr txBox="true"/>
          <p:nvPr/>
        </p:nvSpPr>
        <p:spPr>
          <a:xfrm rot="0">
            <a:off x="2026393" y="7597982"/>
            <a:ext cx="907784" cy="865808"/>
          </a:xfrm>
          <a:prstGeom prst="rect">
            <a:avLst/>
          </a:prstGeom>
        </p:spPr>
        <p:txBody>
          <a:bodyPr anchor="t" rtlCol="false" tIns="0" lIns="0" bIns="0" rIns="0">
            <a:spAutoFit/>
          </a:bodyPr>
          <a:lstStyle/>
          <a:p>
            <a:pPr algn="ctr">
              <a:lnSpc>
                <a:spcPts val="7000"/>
              </a:lnSpc>
            </a:pPr>
            <a:r>
              <a:rPr lang="en-US" sz="5000" spc="250">
                <a:solidFill>
                  <a:srgbClr val="FFFFFF"/>
                </a:solidFill>
                <a:latin typeface="Aileron Bold"/>
              </a:rPr>
              <a:t>1</a:t>
            </a:r>
          </a:p>
        </p:txBody>
      </p:sp>
      <p:sp>
        <p:nvSpPr>
          <p:cNvPr name="TextBox 18" id="18"/>
          <p:cNvSpPr txBox="true"/>
          <p:nvPr/>
        </p:nvSpPr>
        <p:spPr>
          <a:xfrm rot="0">
            <a:off x="1536408" y="5170767"/>
            <a:ext cx="1887754" cy="1308100"/>
          </a:xfrm>
          <a:prstGeom prst="rect">
            <a:avLst/>
          </a:prstGeom>
        </p:spPr>
        <p:txBody>
          <a:bodyPr anchor="t" rtlCol="false" tIns="0" lIns="0" bIns="0" rIns="0">
            <a:spAutoFit/>
          </a:bodyPr>
          <a:lstStyle/>
          <a:p>
            <a:pPr algn="ctr">
              <a:lnSpc>
                <a:spcPts val="3500"/>
              </a:lnSpc>
            </a:pPr>
            <a:r>
              <a:rPr lang="en-US" sz="2500" spc="125">
                <a:solidFill>
                  <a:srgbClr val="191919"/>
                </a:solidFill>
                <a:latin typeface="Aileron"/>
              </a:rPr>
              <a:t>Studio della traccia e contesto</a:t>
            </a:r>
          </a:p>
        </p:txBody>
      </p:sp>
      <p:sp>
        <p:nvSpPr>
          <p:cNvPr name="TextBox 19" id="19"/>
          <p:cNvSpPr txBox="true"/>
          <p:nvPr/>
        </p:nvSpPr>
        <p:spPr>
          <a:xfrm rot="0">
            <a:off x="4553722" y="4480978"/>
            <a:ext cx="1887754" cy="1308100"/>
          </a:xfrm>
          <a:prstGeom prst="rect">
            <a:avLst/>
          </a:prstGeom>
        </p:spPr>
        <p:txBody>
          <a:bodyPr anchor="t" rtlCol="false" tIns="0" lIns="0" bIns="0" rIns="0">
            <a:spAutoFit/>
          </a:bodyPr>
          <a:lstStyle/>
          <a:p>
            <a:pPr algn="ctr">
              <a:lnSpc>
                <a:spcPts val="3500"/>
              </a:lnSpc>
            </a:pPr>
            <a:r>
              <a:rPr lang="en-US" sz="2500" spc="125">
                <a:solidFill>
                  <a:srgbClr val="191919"/>
                </a:solidFill>
                <a:latin typeface="Aileron"/>
              </a:rPr>
              <a:t>Definizione degli obiettivi</a:t>
            </a:r>
          </a:p>
        </p:txBody>
      </p:sp>
      <p:sp>
        <p:nvSpPr>
          <p:cNvPr name="TextBox 20" id="20"/>
          <p:cNvSpPr txBox="true"/>
          <p:nvPr/>
        </p:nvSpPr>
        <p:spPr>
          <a:xfrm rot="0">
            <a:off x="7460587" y="3493888"/>
            <a:ext cx="1887754" cy="1746250"/>
          </a:xfrm>
          <a:prstGeom prst="rect">
            <a:avLst/>
          </a:prstGeom>
        </p:spPr>
        <p:txBody>
          <a:bodyPr anchor="t" rtlCol="false" tIns="0" lIns="0" bIns="0" rIns="0">
            <a:spAutoFit/>
          </a:bodyPr>
          <a:lstStyle/>
          <a:p>
            <a:pPr algn="ctr">
              <a:lnSpc>
                <a:spcPts val="3500"/>
              </a:lnSpc>
            </a:pPr>
            <a:r>
              <a:rPr lang="en-US" sz="2500" spc="125">
                <a:solidFill>
                  <a:srgbClr val="191919"/>
                </a:solidFill>
                <a:latin typeface="Aileron"/>
              </a:rPr>
              <a:t>progettazione interdisciplinare</a:t>
            </a:r>
          </a:p>
        </p:txBody>
      </p:sp>
      <p:sp>
        <p:nvSpPr>
          <p:cNvPr name="TextBox 21" id="21"/>
          <p:cNvSpPr txBox="true"/>
          <p:nvPr/>
        </p:nvSpPr>
        <p:spPr>
          <a:xfrm rot="0">
            <a:off x="10310774" y="2804100"/>
            <a:ext cx="1887754" cy="1746250"/>
          </a:xfrm>
          <a:prstGeom prst="rect">
            <a:avLst/>
          </a:prstGeom>
        </p:spPr>
        <p:txBody>
          <a:bodyPr anchor="t" rtlCol="false" tIns="0" lIns="0" bIns="0" rIns="0">
            <a:spAutoFit/>
          </a:bodyPr>
          <a:lstStyle/>
          <a:p>
            <a:pPr algn="ctr">
              <a:lnSpc>
                <a:spcPts val="3500"/>
              </a:lnSpc>
            </a:pPr>
            <a:r>
              <a:rPr lang="en-US" sz="2500" spc="125">
                <a:solidFill>
                  <a:srgbClr val="191919"/>
                </a:solidFill>
                <a:latin typeface="Aileron"/>
              </a:rPr>
              <a:t>sviluppo e attività metodologiche</a:t>
            </a:r>
          </a:p>
        </p:txBody>
      </p:sp>
      <p:sp>
        <p:nvSpPr>
          <p:cNvPr name="TextBox 22" id="22"/>
          <p:cNvSpPr txBox="true"/>
          <p:nvPr/>
        </p:nvSpPr>
        <p:spPr>
          <a:xfrm rot="0">
            <a:off x="13469068" y="2641025"/>
            <a:ext cx="1887754" cy="1308100"/>
          </a:xfrm>
          <a:prstGeom prst="rect">
            <a:avLst/>
          </a:prstGeom>
        </p:spPr>
        <p:txBody>
          <a:bodyPr anchor="t" rtlCol="false" tIns="0" lIns="0" bIns="0" rIns="0">
            <a:spAutoFit/>
          </a:bodyPr>
          <a:lstStyle/>
          <a:p>
            <a:pPr algn="ctr">
              <a:lnSpc>
                <a:spcPts val="3500"/>
              </a:lnSpc>
            </a:pPr>
            <a:r>
              <a:rPr lang="en-US" sz="2500" spc="125">
                <a:solidFill>
                  <a:srgbClr val="191919"/>
                </a:solidFill>
                <a:latin typeface="Aileron"/>
              </a:rPr>
              <a:t>risorse e strumenti di valutazione</a:t>
            </a:r>
          </a:p>
        </p:txBody>
      </p:sp>
      <p:sp>
        <p:nvSpPr>
          <p:cNvPr name="TextBox 23" id="23"/>
          <p:cNvSpPr txBox="true"/>
          <p:nvPr/>
        </p:nvSpPr>
        <p:spPr>
          <a:xfrm rot="0">
            <a:off x="5043707" y="6980814"/>
            <a:ext cx="907784" cy="865808"/>
          </a:xfrm>
          <a:prstGeom prst="rect">
            <a:avLst/>
          </a:prstGeom>
        </p:spPr>
        <p:txBody>
          <a:bodyPr anchor="t" rtlCol="false" tIns="0" lIns="0" bIns="0" rIns="0">
            <a:spAutoFit/>
          </a:bodyPr>
          <a:lstStyle/>
          <a:p>
            <a:pPr algn="ctr">
              <a:lnSpc>
                <a:spcPts val="7000"/>
              </a:lnSpc>
            </a:pPr>
            <a:r>
              <a:rPr lang="en-US" sz="5000" spc="250">
                <a:solidFill>
                  <a:srgbClr val="FFFFFF"/>
                </a:solidFill>
                <a:latin typeface="Aileron Bold"/>
              </a:rPr>
              <a:t>2</a:t>
            </a:r>
          </a:p>
        </p:txBody>
      </p:sp>
      <p:sp>
        <p:nvSpPr>
          <p:cNvPr name="TextBox 24" id="24"/>
          <p:cNvSpPr txBox="true"/>
          <p:nvPr/>
        </p:nvSpPr>
        <p:spPr>
          <a:xfrm rot="0">
            <a:off x="10800759" y="5746478"/>
            <a:ext cx="907784" cy="865808"/>
          </a:xfrm>
          <a:prstGeom prst="rect">
            <a:avLst/>
          </a:prstGeom>
        </p:spPr>
        <p:txBody>
          <a:bodyPr anchor="t" rtlCol="false" tIns="0" lIns="0" bIns="0" rIns="0">
            <a:spAutoFit/>
          </a:bodyPr>
          <a:lstStyle/>
          <a:p>
            <a:pPr algn="ctr">
              <a:lnSpc>
                <a:spcPts val="7000"/>
              </a:lnSpc>
            </a:pPr>
            <a:r>
              <a:rPr lang="en-US" sz="5000" spc="250">
                <a:solidFill>
                  <a:srgbClr val="FFFFFF"/>
                </a:solidFill>
                <a:latin typeface="Aileron Bold"/>
              </a:rPr>
              <a:t>4</a:t>
            </a:r>
          </a:p>
        </p:txBody>
      </p:sp>
      <p:sp>
        <p:nvSpPr>
          <p:cNvPr name="TextBox 25" id="25"/>
          <p:cNvSpPr txBox="true"/>
          <p:nvPr/>
        </p:nvSpPr>
        <p:spPr>
          <a:xfrm rot="0">
            <a:off x="7950572" y="6363646"/>
            <a:ext cx="907784" cy="865808"/>
          </a:xfrm>
          <a:prstGeom prst="rect">
            <a:avLst/>
          </a:prstGeom>
        </p:spPr>
        <p:txBody>
          <a:bodyPr anchor="t" rtlCol="false" tIns="0" lIns="0" bIns="0" rIns="0">
            <a:spAutoFit/>
          </a:bodyPr>
          <a:lstStyle/>
          <a:p>
            <a:pPr algn="ctr">
              <a:lnSpc>
                <a:spcPts val="7000"/>
              </a:lnSpc>
            </a:pPr>
            <a:r>
              <a:rPr lang="en-US" sz="5000" spc="250">
                <a:solidFill>
                  <a:srgbClr val="FFFFFF"/>
                </a:solidFill>
                <a:latin typeface="Aileron Bold"/>
              </a:rPr>
              <a:t>3</a:t>
            </a:r>
          </a:p>
        </p:txBody>
      </p:sp>
      <p:sp>
        <p:nvSpPr>
          <p:cNvPr name="TextBox 26" id="26"/>
          <p:cNvSpPr txBox="true"/>
          <p:nvPr/>
        </p:nvSpPr>
        <p:spPr>
          <a:xfrm rot="0">
            <a:off x="13959053" y="5129310"/>
            <a:ext cx="907784" cy="865808"/>
          </a:xfrm>
          <a:prstGeom prst="rect">
            <a:avLst/>
          </a:prstGeom>
        </p:spPr>
        <p:txBody>
          <a:bodyPr anchor="t" rtlCol="false" tIns="0" lIns="0" bIns="0" rIns="0">
            <a:spAutoFit/>
          </a:bodyPr>
          <a:lstStyle/>
          <a:p>
            <a:pPr algn="ctr">
              <a:lnSpc>
                <a:spcPts val="7000"/>
              </a:lnSpc>
            </a:pPr>
            <a:r>
              <a:rPr lang="en-US" sz="5000" spc="250">
                <a:solidFill>
                  <a:srgbClr val="FFFFFF"/>
                </a:solidFill>
                <a:latin typeface="Aileron Bold"/>
              </a:rPr>
              <a:t>5</a:t>
            </a:r>
          </a:p>
        </p:txBody>
      </p:sp>
      <p:sp>
        <p:nvSpPr>
          <p:cNvPr name="TextBox 27" id="27"/>
          <p:cNvSpPr txBox="true"/>
          <p:nvPr/>
        </p:nvSpPr>
        <p:spPr>
          <a:xfrm rot="0">
            <a:off x="3550138" y="1026139"/>
            <a:ext cx="11187724" cy="587883"/>
          </a:xfrm>
          <a:prstGeom prst="rect">
            <a:avLst/>
          </a:prstGeom>
        </p:spPr>
        <p:txBody>
          <a:bodyPr anchor="t" rtlCol="false" tIns="0" lIns="0" bIns="0" rIns="0">
            <a:spAutoFit/>
          </a:bodyPr>
          <a:lstStyle/>
          <a:p>
            <a:pPr algn="ctr" marL="0" indent="0" lvl="0">
              <a:lnSpc>
                <a:spcPts val="4716"/>
              </a:lnSpc>
              <a:spcBef>
                <a:spcPct val="0"/>
              </a:spcBef>
            </a:pPr>
            <a:r>
              <a:rPr lang="en-US" sz="3600" spc="107">
                <a:solidFill>
                  <a:srgbClr val="13538A"/>
                </a:solidFill>
                <a:latin typeface="Aileron Ultra-Bold"/>
              </a:rPr>
              <a:t>COME SI REALIZZA UN’UDA ?</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86EAE9"/>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0" r="0" b="0"/>
          <a:stretch>
            <a:fillRect/>
          </a:stretch>
        </p:blipFill>
        <p:spPr>
          <a:xfrm flipH="false" flipV="false" rot="0">
            <a:off x="1841336" y="3973944"/>
            <a:ext cx="1670794" cy="1169556"/>
          </a:xfrm>
          <a:prstGeom prst="rect">
            <a:avLst/>
          </a:prstGeom>
        </p:spPr>
      </p:pic>
      <p:pic>
        <p:nvPicPr>
          <p:cNvPr name="Picture 3" id="3"/>
          <p:cNvPicPr>
            <a:picLocks noChangeAspect="true"/>
          </p:cNvPicPr>
          <p:nvPr/>
        </p:nvPicPr>
        <p:blipFill>
          <a:blip r:embed="rId3"/>
          <a:srcRect l="0" t="0" r="0" b="0"/>
          <a:stretch>
            <a:fillRect/>
          </a:stretch>
        </p:blipFill>
        <p:spPr>
          <a:xfrm flipH="false" flipV="false" rot="0">
            <a:off x="3512130" y="418252"/>
            <a:ext cx="1730874" cy="1730874"/>
          </a:xfrm>
          <a:prstGeom prst="rect">
            <a:avLst/>
          </a:prstGeom>
        </p:spPr>
      </p:pic>
      <p:pic>
        <p:nvPicPr>
          <p:cNvPr name="Picture 4" id="4"/>
          <p:cNvPicPr>
            <a:picLocks noChangeAspect="true"/>
          </p:cNvPicPr>
          <p:nvPr/>
        </p:nvPicPr>
        <p:blipFill>
          <a:blip r:embed="rId4"/>
          <a:srcRect l="0" t="0" r="0" b="0"/>
          <a:stretch>
            <a:fillRect/>
          </a:stretch>
        </p:blipFill>
        <p:spPr>
          <a:xfrm flipH="false" flipV="false" rot="0">
            <a:off x="2158335" y="7802128"/>
            <a:ext cx="2219232" cy="2219232"/>
          </a:xfrm>
          <a:prstGeom prst="rect">
            <a:avLst/>
          </a:prstGeom>
        </p:spPr>
      </p:pic>
      <p:sp>
        <p:nvSpPr>
          <p:cNvPr name="TextBox 5" id="5"/>
          <p:cNvSpPr txBox="true"/>
          <p:nvPr/>
        </p:nvSpPr>
        <p:spPr>
          <a:xfrm rot="0">
            <a:off x="4936508" y="2074009"/>
            <a:ext cx="8414984" cy="5891333"/>
          </a:xfrm>
          <a:prstGeom prst="rect">
            <a:avLst/>
          </a:prstGeom>
        </p:spPr>
        <p:txBody>
          <a:bodyPr anchor="t" rtlCol="false" tIns="0" lIns="0" bIns="0" rIns="0">
            <a:spAutoFit/>
          </a:bodyPr>
          <a:lstStyle/>
          <a:p>
            <a:pPr algn="ctr">
              <a:lnSpc>
                <a:spcPts val="5823"/>
              </a:lnSpc>
            </a:pPr>
            <a:r>
              <a:rPr lang="en-US" sz="3346" spc="157">
                <a:solidFill>
                  <a:srgbClr val="000000"/>
                </a:solidFill>
                <a:latin typeface="Lato Heavy Bold"/>
              </a:rPr>
              <a:t>SELEZIONA IL TEMA CENTRALE DAL TITOLO, O UN CONCETTO CHIAVE ATTORNO A CUI COSTRUIRE L'UDA. IL TEMA DOVREBBE ESSERE SIGNIFICATIVO, STIMOLARE LA CURIOSITÀ E ESSERE IN GRADO DI ESSERE ESPLORATO ATTRAVERSO DIVERSE PROSPETTIVE DISCIPLINARI.</a:t>
            </a:r>
          </a:p>
        </p:txBody>
      </p:sp>
      <p:sp>
        <p:nvSpPr>
          <p:cNvPr name="TextBox 6" id="6"/>
          <p:cNvSpPr txBox="true"/>
          <p:nvPr/>
        </p:nvSpPr>
        <p:spPr>
          <a:xfrm rot="0">
            <a:off x="0" y="266200"/>
            <a:ext cx="4615084" cy="613541"/>
          </a:xfrm>
          <a:prstGeom prst="rect">
            <a:avLst/>
          </a:prstGeom>
        </p:spPr>
        <p:txBody>
          <a:bodyPr anchor="t" rtlCol="false" tIns="0" lIns="0" bIns="0" rIns="0">
            <a:spAutoFit/>
          </a:bodyPr>
          <a:lstStyle/>
          <a:p>
            <a:pPr algn="ctr">
              <a:lnSpc>
                <a:spcPts val="2477"/>
              </a:lnSpc>
            </a:pPr>
            <a:r>
              <a:rPr lang="en-US" sz="2099" spc="325">
                <a:solidFill>
                  <a:srgbClr val="000000"/>
                </a:solidFill>
                <a:latin typeface="Lato Bold"/>
              </a:rPr>
              <a:t>FASE 1: TRACCIA E CONTESTO</a:t>
            </a:r>
          </a:p>
        </p:txBody>
      </p:sp>
    </p:spTree>
  </p:cSld>
  <p:clrMapOvr>
    <a:masterClrMapping/>
  </p:clrMapOvr>
  <p:transition spd="fast">
    <p:push dir="l"/>
  </p:transition>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86EAE9"/>
        </a:solidFill>
      </p:bgPr>
    </p:bg>
    <p:spTree>
      <p:nvGrpSpPr>
        <p:cNvPr id="1" name=""/>
        <p:cNvGrpSpPr/>
        <p:nvPr/>
      </p:nvGrpSpPr>
      <p:grpSpPr>
        <a:xfrm>
          <a:off x="0" y="0"/>
          <a:ext cx="0" cy="0"/>
          <a:chOff x="0" y="0"/>
          <a:chExt cx="0" cy="0"/>
        </a:xfrm>
      </p:grpSpPr>
      <p:sp>
        <p:nvSpPr>
          <p:cNvPr name="Freeform 2" id="2"/>
          <p:cNvSpPr/>
          <p:nvPr/>
        </p:nvSpPr>
        <p:spPr>
          <a:xfrm flipH="false" flipV="false" rot="0">
            <a:off x="477391" y="6860385"/>
            <a:ext cx="3011516" cy="3011516"/>
          </a:xfrm>
          <a:custGeom>
            <a:avLst/>
            <a:gdLst/>
            <a:ahLst/>
            <a:cxnLst/>
            <a:rect r="r" b="b" t="t" l="l"/>
            <a:pathLst>
              <a:path h="3011516" w="3011516">
                <a:moveTo>
                  <a:pt x="0" y="0"/>
                </a:moveTo>
                <a:lnTo>
                  <a:pt x="3011516" y="0"/>
                </a:lnTo>
                <a:lnTo>
                  <a:pt x="3011516" y="3011516"/>
                </a:lnTo>
                <a:lnTo>
                  <a:pt x="0" y="3011516"/>
                </a:lnTo>
                <a:lnTo>
                  <a:pt x="0" y="0"/>
                </a:lnTo>
                <a:close/>
              </a:path>
            </a:pathLst>
          </a:custGeom>
          <a:blipFill>
            <a:blip r:embed="rId2"/>
            <a:stretch>
              <a:fillRect l="0" t="0" r="0" b="0"/>
            </a:stretch>
          </a:blipFill>
        </p:spPr>
      </p:sp>
      <p:sp>
        <p:nvSpPr>
          <p:cNvPr name="Freeform 3" id="3"/>
          <p:cNvSpPr/>
          <p:nvPr/>
        </p:nvSpPr>
        <p:spPr>
          <a:xfrm flipH="false" flipV="false" rot="0">
            <a:off x="14799093" y="298070"/>
            <a:ext cx="2960645" cy="2960645"/>
          </a:xfrm>
          <a:custGeom>
            <a:avLst/>
            <a:gdLst/>
            <a:ahLst/>
            <a:cxnLst/>
            <a:rect r="r" b="b" t="t" l="l"/>
            <a:pathLst>
              <a:path h="2960645" w="2960645">
                <a:moveTo>
                  <a:pt x="0" y="0"/>
                </a:moveTo>
                <a:lnTo>
                  <a:pt x="2960646" y="0"/>
                </a:lnTo>
                <a:lnTo>
                  <a:pt x="2960646" y="2960646"/>
                </a:lnTo>
                <a:lnTo>
                  <a:pt x="0" y="2960646"/>
                </a:lnTo>
                <a:lnTo>
                  <a:pt x="0" y="0"/>
                </a:lnTo>
                <a:close/>
              </a:path>
            </a:pathLst>
          </a:custGeom>
          <a:blipFill>
            <a:blip r:embed="rId3"/>
            <a:stretch>
              <a:fillRect l="0" t="0" r="0" b="0"/>
            </a:stretch>
          </a:blipFill>
        </p:spPr>
      </p:sp>
      <p:sp>
        <p:nvSpPr>
          <p:cNvPr name="Freeform 4" id="4"/>
          <p:cNvSpPr/>
          <p:nvPr/>
        </p:nvSpPr>
        <p:spPr>
          <a:xfrm flipH="false" flipV="false" rot="0">
            <a:off x="477391" y="385330"/>
            <a:ext cx="2873385" cy="2873385"/>
          </a:xfrm>
          <a:custGeom>
            <a:avLst/>
            <a:gdLst/>
            <a:ahLst/>
            <a:cxnLst/>
            <a:rect r="r" b="b" t="t" l="l"/>
            <a:pathLst>
              <a:path h="2873385" w="2873385">
                <a:moveTo>
                  <a:pt x="0" y="0"/>
                </a:moveTo>
                <a:lnTo>
                  <a:pt x="2873385" y="0"/>
                </a:lnTo>
                <a:lnTo>
                  <a:pt x="2873385" y="2873386"/>
                </a:lnTo>
                <a:lnTo>
                  <a:pt x="0" y="2873386"/>
                </a:lnTo>
                <a:lnTo>
                  <a:pt x="0" y="0"/>
                </a:lnTo>
                <a:close/>
              </a:path>
            </a:pathLst>
          </a:custGeom>
          <a:blipFill>
            <a:blip r:embed="rId4"/>
            <a:stretch>
              <a:fillRect l="0" t="0" r="0" b="0"/>
            </a:stretch>
          </a:blipFill>
        </p:spPr>
      </p:sp>
      <p:sp>
        <p:nvSpPr>
          <p:cNvPr name="Freeform 5" id="5"/>
          <p:cNvSpPr/>
          <p:nvPr/>
        </p:nvSpPr>
        <p:spPr>
          <a:xfrm flipH="false" flipV="false" rot="0">
            <a:off x="14917819" y="6860385"/>
            <a:ext cx="3011516" cy="3011516"/>
          </a:xfrm>
          <a:custGeom>
            <a:avLst/>
            <a:gdLst/>
            <a:ahLst/>
            <a:cxnLst/>
            <a:rect r="r" b="b" t="t" l="l"/>
            <a:pathLst>
              <a:path h="3011516" w="3011516">
                <a:moveTo>
                  <a:pt x="0" y="0"/>
                </a:moveTo>
                <a:lnTo>
                  <a:pt x="3011516" y="0"/>
                </a:lnTo>
                <a:lnTo>
                  <a:pt x="3011516" y="3011516"/>
                </a:lnTo>
                <a:lnTo>
                  <a:pt x="0" y="3011516"/>
                </a:lnTo>
                <a:lnTo>
                  <a:pt x="0" y="0"/>
                </a:lnTo>
                <a:close/>
              </a:path>
            </a:pathLst>
          </a:custGeom>
          <a:blipFill>
            <a:blip r:embed="rId5"/>
            <a:stretch>
              <a:fillRect l="0" t="0" r="0" b="0"/>
            </a:stretch>
          </a:blipFill>
        </p:spPr>
      </p:sp>
      <p:sp>
        <p:nvSpPr>
          <p:cNvPr name="TextBox 6" id="6"/>
          <p:cNvSpPr txBox="true"/>
          <p:nvPr/>
        </p:nvSpPr>
        <p:spPr>
          <a:xfrm rot="0">
            <a:off x="3488907" y="2444670"/>
            <a:ext cx="11310186" cy="5035710"/>
          </a:xfrm>
          <a:prstGeom prst="rect">
            <a:avLst/>
          </a:prstGeom>
        </p:spPr>
        <p:txBody>
          <a:bodyPr anchor="t" rtlCol="false" tIns="0" lIns="0" bIns="0" rIns="0">
            <a:spAutoFit/>
          </a:bodyPr>
          <a:lstStyle/>
          <a:p>
            <a:pPr algn="ctr">
              <a:lnSpc>
                <a:spcPts val="6698"/>
              </a:lnSpc>
            </a:pPr>
            <a:r>
              <a:rPr lang="en-US" sz="2874" spc="135">
                <a:solidFill>
                  <a:srgbClr val="000000"/>
                </a:solidFill>
                <a:latin typeface="Lato Heavy Bold"/>
              </a:rPr>
              <a:t>DEFINISCI UN CONTESTO REALE E ATTUALE CHE POSSA ESSERE COLLEGATO AL TEMA SCELTO. QUESTO CONTESTO DOVREBBE ESSERE RILEVANTE PER LA VITA DEGLI STUDENTI O PER LA SOCIETÀ IN GENERALE, FACILITANDO COSÌ UNA MIGLIORE COMPRENSIONE E UN MAGGIORE INTERESSE.</a:t>
            </a:r>
          </a:p>
        </p:txBody>
      </p:sp>
    </p:spTree>
  </p:cSld>
  <p:clrMapOvr>
    <a:masterClrMapping/>
  </p:clrMapOvr>
  <p:transition spd="fast">
    <p:cover dir="d"/>
  </p:transition>
</p:sld>
</file>

<file path=ppt/slides/slide23.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028700" y="1378124"/>
            <a:ext cx="16230600" cy="7321203"/>
          </a:xfrm>
          <a:prstGeom prst="rect">
            <a:avLst/>
          </a:prstGeom>
        </p:spPr>
        <p:txBody>
          <a:bodyPr anchor="t" rtlCol="false" tIns="0" lIns="0" bIns="0" rIns="0">
            <a:spAutoFit/>
          </a:bodyPr>
          <a:lstStyle/>
          <a:p>
            <a:pPr algn="ctr">
              <a:lnSpc>
                <a:spcPts val="6387"/>
              </a:lnSpc>
            </a:pPr>
            <a:r>
              <a:rPr lang="en-US" sz="4174" spc="196">
                <a:solidFill>
                  <a:srgbClr val="000000"/>
                </a:solidFill>
                <a:latin typeface="Lato Heavy"/>
              </a:rPr>
              <a:t>PRIMA DI PROCEDERE ALLA PROGETTAZIONE DI UN'UNITÀ DI APPRENDIMENTO (UDA), È FONDAMENTALE PRENDERE IN CONSIDERAZIONE I </a:t>
            </a:r>
            <a:r>
              <a:rPr lang="en-US" sz="4174" spc="196">
                <a:solidFill>
                  <a:srgbClr val="000000"/>
                </a:solidFill>
                <a:latin typeface="Lato Heavy Bold"/>
              </a:rPr>
              <a:t>QUADRI TEORICI E LE LINEE GUIDA</a:t>
            </a:r>
            <a:r>
              <a:rPr lang="en-US" sz="4174" spc="196">
                <a:solidFill>
                  <a:srgbClr val="000000"/>
                </a:solidFill>
                <a:latin typeface="Lato Heavy"/>
              </a:rPr>
              <a:t> CHE DOVREBBERO ORIENTARNE LO SVILUPPO. TRA QUESTI, RISALTANO PARTICOLARMENTE </a:t>
            </a:r>
            <a:r>
              <a:rPr lang="en-US" sz="4174" spc="196">
                <a:solidFill>
                  <a:srgbClr val="000000"/>
                </a:solidFill>
                <a:latin typeface="Lato Heavy Bold"/>
              </a:rPr>
              <a:t>LE COMPETENZE CHIAVE PER L'APPRENDIMENTO</a:t>
            </a:r>
            <a:r>
              <a:rPr lang="en-US" sz="4174" spc="196">
                <a:solidFill>
                  <a:srgbClr val="000000"/>
                </a:solidFill>
                <a:latin typeface="Lato Heavy"/>
              </a:rPr>
              <a:t> PERMANENTE DEFINITE A LIVELLO EUROPEO E </a:t>
            </a:r>
            <a:r>
              <a:rPr lang="en-US" sz="4174" spc="196">
                <a:solidFill>
                  <a:srgbClr val="000000"/>
                </a:solidFill>
                <a:latin typeface="Lato Heavy Bold"/>
              </a:rPr>
              <a:t>GLI OBIETTIVI DI SVILUPPO SOSTENIBILE</a:t>
            </a:r>
            <a:r>
              <a:rPr lang="en-US" sz="4174" spc="196">
                <a:solidFill>
                  <a:srgbClr val="000000"/>
                </a:solidFill>
                <a:latin typeface="Lato Heavy"/>
              </a:rPr>
              <a:t> DELINEATI NELL'AGENDA 2030 DELLE NAZIONI UNITE.</a:t>
            </a:r>
          </a:p>
        </p:txBody>
      </p:sp>
      <p:sp>
        <p:nvSpPr>
          <p:cNvPr name="TextBox 3" id="3"/>
          <p:cNvSpPr txBox="true"/>
          <p:nvPr/>
        </p:nvSpPr>
        <p:spPr>
          <a:xfrm rot="0">
            <a:off x="1028700" y="280654"/>
            <a:ext cx="4615084" cy="613541"/>
          </a:xfrm>
          <a:prstGeom prst="rect">
            <a:avLst/>
          </a:prstGeom>
        </p:spPr>
        <p:txBody>
          <a:bodyPr anchor="t" rtlCol="false" tIns="0" lIns="0" bIns="0" rIns="0">
            <a:spAutoFit/>
          </a:bodyPr>
          <a:lstStyle/>
          <a:p>
            <a:pPr algn="ctr">
              <a:lnSpc>
                <a:spcPts val="2477"/>
              </a:lnSpc>
            </a:pPr>
            <a:r>
              <a:rPr lang="en-US" sz="2099" spc="325">
                <a:solidFill>
                  <a:srgbClr val="000000"/>
                </a:solidFill>
                <a:latin typeface="Lato Bold"/>
              </a:rPr>
              <a:t>FASE 2: DEFINIZIONE DEGLI OBIETTIVI</a:t>
            </a:r>
          </a:p>
        </p:txBody>
      </p:sp>
    </p:spTree>
  </p:cSld>
  <p:clrMapOvr>
    <a:masterClrMapping/>
  </p:clrMapOvr>
  <p:transition spd="slow">
    <p:push dir="l"/>
  </p:transition>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2420623" y="771525"/>
            <a:ext cx="13446754" cy="8506716"/>
          </a:xfrm>
          <a:prstGeom prst="rect">
            <a:avLst/>
          </a:prstGeom>
        </p:spPr>
        <p:txBody>
          <a:bodyPr anchor="t" rtlCol="false" tIns="0" lIns="0" bIns="0" rIns="0">
            <a:spAutoFit/>
          </a:bodyPr>
          <a:lstStyle/>
          <a:p>
            <a:pPr algn="ctr">
              <a:lnSpc>
                <a:spcPts val="6682"/>
              </a:lnSpc>
            </a:pPr>
            <a:r>
              <a:rPr lang="en-US" sz="4074" spc="191">
                <a:solidFill>
                  <a:srgbClr val="000000"/>
                </a:solidFill>
                <a:latin typeface="Lato Heavy Bold"/>
              </a:rPr>
              <a:t>LE COMPETENZE CHIAVE EUROPEE FORNISCONO UN MODELLO DI RIFERIMENTO PER I SISTEMI EDUCATIVI DEGLI STATI MEMBRI, IDENTIFICANDO QUELLE COMPETENZE ESSENZIALI CHE TUTTI I CITTADINI RICHIEDONO PER LA REALIZZAZIONE PERSONALE, L'INCLUSIONE SOCIALE, LA CITTADINANZA ATTIVA E L'OCCUPABILITÀ NEL CONTESTO DI UNA SOCIETÀ BASATA SULLA CONOSCENZA E IN CONTINUA EVOLUZIONE.</a:t>
            </a:r>
          </a:p>
        </p:txBody>
      </p:sp>
      <p:sp>
        <p:nvSpPr>
          <p:cNvPr name="Freeform 3" id="3"/>
          <p:cNvSpPr/>
          <p:nvPr/>
        </p:nvSpPr>
        <p:spPr>
          <a:xfrm flipH="false" flipV="false" rot="0">
            <a:off x="4360092" y="389492"/>
            <a:ext cx="9567815" cy="9508017"/>
          </a:xfrm>
          <a:custGeom>
            <a:avLst/>
            <a:gdLst/>
            <a:ahLst/>
            <a:cxnLst/>
            <a:rect r="r" b="b" t="t" l="l"/>
            <a:pathLst>
              <a:path h="9508017" w="9567815">
                <a:moveTo>
                  <a:pt x="0" y="0"/>
                </a:moveTo>
                <a:lnTo>
                  <a:pt x="9567816" y="0"/>
                </a:lnTo>
                <a:lnTo>
                  <a:pt x="9567816" y="9508016"/>
                </a:lnTo>
                <a:lnTo>
                  <a:pt x="0" y="9508016"/>
                </a:lnTo>
                <a:lnTo>
                  <a:pt x="0" y="0"/>
                </a:lnTo>
                <a:close/>
              </a:path>
            </a:pathLst>
          </a:custGeom>
          <a:blipFill>
            <a:blip r:embed="rId2">
              <a:alphaModFix amt="56000"/>
              <a:extLst>
                <a:ext uri="{96DAC541-7B7A-43D3-8B79-37D633B846F1}">
                  <asvg:svgBlip xmlns:asvg="http://schemas.microsoft.com/office/drawing/2016/SVG/main" r:embed="rId3"/>
                </a:ext>
              </a:extLst>
            </a:blip>
            <a:stretch>
              <a:fillRect l="0" t="0" r="0" b="0"/>
            </a:stretch>
          </a:blipFill>
        </p:spPr>
      </p:sp>
    </p:spTree>
  </p:cSld>
  <p:clrMapOvr>
    <a:masterClrMapping/>
  </p:clrMapOvr>
  <p:transition spd="fast">
    <p:fade/>
  </p:transition>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2725847" y="790575"/>
            <a:ext cx="12836306" cy="8947342"/>
          </a:xfrm>
          <a:prstGeom prst="rect">
            <a:avLst/>
          </a:prstGeom>
        </p:spPr>
        <p:txBody>
          <a:bodyPr anchor="t" rtlCol="false" tIns="0" lIns="0" bIns="0" rIns="0">
            <a:spAutoFit/>
          </a:bodyPr>
          <a:lstStyle/>
          <a:p>
            <a:pPr algn="ctr">
              <a:lnSpc>
                <a:spcPts val="6438"/>
              </a:lnSpc>
            </a:pPr>
            <a:r>
              <a:rPr lang="en-US" sz="4074" spc="191">
                <a:solidFill>
                  <a:srgbClr val="000000"/>
                </a:solidFill>
                <a:latin typeface="Lato Heavy Bold"/>
              </a:rPr>
              <a:t>GLI OBIETTIVI DI SVILUPPO SOSTENIBILE (SDGS) DELL'AGENDA 2030 RAPPRESENTANO UN APPELLO GLOBALE ALL'AZIONE PER PORRE FINE ALLA POVERTÀ, PROTEGGERE IL PIANETA E ASSICURARE CHE TUTTE LE PERSONE GODANO DI PACE E PROSPERITÀ. QUESTI OBIETTIVI INFLUENZANO L'EDUCAZIONE PROMUOVENDO L'APPRENDIMENTO INTORNO A TEMI COME LA SOSTENIBILITÀ AMBIENTALE, LA GIUSTIZIA SOCIALE E L'ECONOMIA SOSTENIBILE.</a:t>
            </a:r>
          </a:p>
        </p:txBody>
      </p:sp>
      <p:sp>
        <p:nvSpPr>
          <p:cNvPr name="Freeform 3" id="3"/>
          <p:cNvSpPr/>
          <p:nvPr/>
        </p:nvSpPr>
        <p:spPr>
          <a:xfrm flipH="false" flipV="false" rot="0">
            <a:off x="575156" y="1028700"/>
            <a:ext cx="1304196" cy="1304196"/>
          </a:xfrm>
          <a:custGeom>
            <a:avLst/>
            <a:gdLst/>
            <a:ahLst/>
            <a:cxnLst/>
            <a:rect r="r" b="b" t="t" l="l"/>
            <a:pathLst>
              <a:path h="1304196" w="1304196">
                <a:moveTo>
                  <a:pt x="0" y="0"/>
                </a:moveTo>
                <a:lnTo>
                  <a:pt x="1304197" y="0"/>
                </a:lnTo>
                <a:lnTo>
                  <a:pt x="1304197" y="1304196"/>
                </a:lnTo>
                <a:lnTo>
                  <a:pt x="0" y="13041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416186" y="3521362"/>
            <a:ext cx="1246967" cy="1246967"/>
          </a:xfrm>
          <a:custGeom>
            <a:avLst/>
            <a:gdLst/>
            <a:ahLst/>
            <a:cxnLst/>
            <a:rect r="r" b="b" t="t" l="l"/>
            <a:pathLst>
              <a:path h="1246967" w="1246967">
                <a:moveTo>
                  <a:pt x="0" y="0"/>
                </a:moveTo>
                <a:lnTo>
                  <a:pt x="1246966" y="0"/>
                </a:lnTo>
                <a:lnTo>
                  <a:pt x="1246966" y="1246967"/>
                </a:lnTo>
                <a:lnTo>
                  <a:pt x="0" y="124696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1039669" y="5383309"/>
            <a:ext cx="1380502" cy="1380502"/>
          </a:xfrm>
          <a:custGeom>
            <a:avLst/>
            <a:gdLst/>
            <a:ahLst/>
            <a:cxnLst/>
            <a:rect r="r" b="b" t="t" l="l"/>
            <a:pathLst>
              <a:path h="1380502" w="1380502">
                <a:moveTo>
                  <a:pt x="0" y="0"/>
                </a:moveTo>
                <a:lnTo>
                  <a:pt x="1380502" y="0"/>
                </a:lnTo>
                <a:lnTo>
                  <a:pt x="1380502" y="1380502"/>
                </a:lnTo>
                <a:lnTo>
                  <a:pt x="0" y="138050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1523392" y="7588153"/>
            <a:ext cx="1202455" cy="1202455"/>
          </a:xfrm>
          <a:custGeom>
            <a:avLst/>
            <a:gdLst/>
            <a:ahLst/>
            <a:cxnLst/>
            <a:rect r="r" b="b" t="t" l="l"/>
            <a:pathLst>
              <a:path h="1202455" w="1202455">
                <a:moveTo>
                  <a:pt x="0" y="0"/>
                </a:moveTo>
                <a:lnTo>
                  <a:pt x="1202455" y="0"/>
                </a:lnTo>
                <a:lnTo>
                  <a:pt x="1202455" y="1202455"/>
                </a:lnTo>
                <a:lnTo>
                  <a:pt x="0" y="1202455"/>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5562153" y="669744"/>
            <a:ext cx="1316914" cy="1316914"/>
          </a:xfrm>
          <a:custGeom>
            <a:avLst/>
            <a:gdLst/>
            <a:ahLst/>
            <a:cxnLst/>
            <a:rect r="r" b="b" t="t" l="l"/>
            <a:pathLst>
              <a:path h="1316914" w="1316914">
                <a:moveTo>
                  <a:pt x="0" y="0"/>
                </a:moveTo>
                <a:lnTo>
                  <a:pt x="1316914" y="0"/>
                </a:lnTo>
                <a:lnTo>
                  <a:pt x="1316914" y="1316914"/>
                </a:lnTo>
                <a:lnTo>
                  <a:pt x="0" y="1316914"/>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8" id="8"/>
          <p:cNvSpPr/>
          <p:nvPr/>
        </p:nvSpPr>
        <p:spPr>
          <a:xfrm flipH="false" flipV="false" rot="0">
            <a:off x="15916951" y="3213277"/>
            <a:ext cx="1342349" cy="1342349"/>
          </a:xfrm>
          <a:custGeom>
            <a:avLst/>
            <a:gdLst/>
            <a:ahLst/>
            <a:cxnLst/>
            <a:rect r="r" b="b" t="t" l="l"/>
            <a:pathLst>
              <a:path h="1342349" w="1342349">
                <a:moveTo>
                  <a:pt x="0" y="0"/>
                </a:moveTo>
                <a:lnTo>
                  <a:pt x="1342349" y="0"/>
                </a:lnTo>
                <a:lnTo>
                  <a:pt x="1342349" y="1342349"/>
                </a:lnTo>
                <a:lnTo>
                  <a:pt x="0" y="1342349"/>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5309364" y="5143500"/>
            <a:ext cx="1278761" cy="1278761"/>
          </a:xfrm>
          <a:custGeom>
            <a:avLst/>
            <a:gdLst/>
            <a:ahLst/>
            <a:cxnLst/>
            <a:rect r="r" b="b" t="t" l="l"/>
            <a:pathLst>
              <a:path h="1278761" w="1278761">
                <a:moveTo>
                  <a:pt x="0" y="0"/>
                </a:moveTo>
                <a:lnTo>
                  <a:pt x="1278761" y="0"/>
                </a:lnTo>
                <a:lnTo>
                  <a:pt x="1278761" y="1278761"/>
                </a:lnTo>
                <a:lnTo>
                  <a:pt x="0" y="1278761"/>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15948745" y="7588153"/>
            <a:ext cx="1058745" cy="1058745"/>
          </a:xfrm>
          <a:custGeom>
            <a:avLst/>
            <a:gdLst/>
            <a:ahLst/>
            <a:cxnLst/>
            <a:rect r="r" b="b" t="t" l="l"/>
            <a:pathLst>
              <a:path h="1058745" w="1058745">
                <a:moveTo>
                  <a:pt x="0" y="0"/>
                </a:moveTo>
                <a:lnTo>
                  <a:pt x="1058745" y="0"/>
                </a:lnTo>
                <a:lnTo>
                  <a:pt x="1058745" y="1058745"/>
                </a:lnTo>
                <a:lnTo>
                  <a:pt x="0" y="1058745"/>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Tree>
  </p:cSld>
  <p:clrMapOvr>
    <a:masterClrMapping/>
  </p:clrMapOvr>
  <p:transition spd="fast">
    <p:push dir="l"/>
  </p:transition>
</p:sld>
</file>

<file path=ppt/slides/slide26.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514350" y="3481205"/>
            <a:ext cx="17259300" cy="5996885"/>
          </a:xfrm>
          <a:prstGeom prst="rect">
            <a:avLst/>
          </a:prstGeom>
        </p:spPr>
        <p:txBody>
          <a:bodyPr anchor="t" rtlCol="false" tIns="0" lIns="0" bIns="0" rIns="0">
            <a:spAutoFit/>
          </a:bodyPr>
          <a:lstStyle/>
          <a:p>
            <a:pPr algn="ctr">
              <a:lnSpc>
                <a:spcPts val="4763"/>
              </a:lnSpc>
            </a:pPr>
            <a:r>
              <a:rPr lang="en-US" sz="2631" spc="123">
                <a:solidFill>
                  <a:srgbClr val="000000"/>
                </a:solidFill>
                <a:latin typeface="Lato Heavy Bold"/>
              </a:rPr>
              <a:t>I TRAGUARDI DELLO SVILUPPO DELLE COMPETENZE SONO SPESSO DEFINITI IN MODO PROGRESSIVO, DELINEANDO COSA GLI STUDENTI DOVREBBERO SAPERE E ESSERE IN GRADO DI FARE ALLA FINE DI OGNI CICLO DI ISTRUZIONE (AD ESEMPIO, SCUOLA PRIMARIA, SCUOLA SECONDARIA DI PRIMO GRADO, SCUOLA SECONDARIA DI SECONDO GRADO).</a:t>
            </a:r>
          </a:p>
          <a:p>
            <a:pPr algn="ctr">
              <a:lnSpc>
                <a:spcPts val="4763"/>
              </a:lnSpc>
            </a:pPr>
          </a:p>
          <a:p>
            <a:pPr algn="ctr">
              <a:lnSpc>
                <a:spcPts val="4763"/>
              </a:lnSpc>
            </a:pPr>
            <a:r>
              <a:rPr lang="en-US" sz="2631" spc="123">
                <a:solidFill>
                  <a:srgbClr val="000000"/>
                </a:solidFill>
                <a:latin typeface="Lato Heavy Bold"/>
              </a:rPr>
              <a:t>Questi traguardi sono fondamentali per:</a:t>
            </a:r>
          </a:p>
          <a:p>
            <a:pPr algn="ctr">
              <a:lnSpc>
                <a:spcPts val="4763"/>
              </a:lnSpc>
            </a:pPr>
          </a:p>
          <a:p>
            <a:pPr algn="ctr">
              <a:lnSpc>
                <a:spcPts val="4763"/>
              </a:lnSpc>
            </a:pPr>
            <a:r>
              <a:rPr lang="en-US" sz="2631" spc="123">
                <a:solidFill>
                  <a:srgbClr val="000000"/>
                </a:solidFill>
                <a:latin typeface="Lato Heavy Bold"/>
              </a:rPr>
              <a:t>Orientare gli insegnanti nella pianificazione e valutazione dell'insegnamento.</a:t>
            </a:r>
          </a:p>
          <a:p>
            <a:pPr algn="ctr">
              <a:lnSpc>
                <a:spcPts val="4763"/>
              </a:lnSpc>
            </a:pPr>
            <a:r>
              <a:rPr lang="en-US" sz="2631" spc="123">
                <a:solidFill>
                  <a:srgbClr val="000000"/>
                </a:solidFill>
                <a:latin typeface="Lato Heavy Bold"/>
              </a:rPr>
              <a:t>Fornire agli studenti obiettivi chiari da raggiungere.</a:t>
            </a:r>
          </a:p>
          <a:p>
            <a:pPr algn="ctr">
              <a:lnSpc>
                <a:spcPts val="4763"/>
              </a:lnSpc>
            </a:pPr>
            <a:r>
              <a:rPr lang="en-US" sz="2631" spc="123">
                <a:solidFill>
                  <a:srgbClr val="000000"/>
                </a:solidFill>
                <a:latin typeface="Lato Heavy Bold"/>
              </a:rPr>
              <a:t>Informare i genitori e la comunità più ampia sulle aspettative educative.</a:t>
            </a:r>
          </a:p>
        </p:txBody>
      </p:sp>
      <p:sp>
        <p:nvSpPr>
          <p:cNvPr name="TextBox 3" id="3"/>
          <p:cNvSpPr txBox="true"/>
          <p:nvPr/>
        </p:nvSpPr>
        <p:spPr>
          <a:xfrm rot="0">
            <a:off x="573757" y="799691"/>
            <a:ext cx="17140487" cy="2308658"/>
          </a:xfrm>
          <a:prstGeom prst="rect">
            <a:avLst/>
          </a:prstGeom>
        </p:spPr>
        <p:txBody>
          <a:bodyPr anchor="t" rtlCol="false" tIns="0" lIns="0" bIns="0" rIns="0">
            <a:spAutoFit/>
          </a:bodyPr>
          <a:lstStyle/>
          <a:p>
            <a:pPr algn="ctr">
              <a:lnSpc>
                <a:spcPts val="9089"/>
              </a:lnSpc>
            </a:pPr>
            <a:r>
              <a:rPr lang="en-US" sz="7973">
                <a:solidFill>
                  <a:srgbClr val="000000"/>
                </a:solidFill>
                <a:latin typeface="Oswald Bold"/>
              </a:rPr>
              <a:t>TRAGUARDI PER LO SVILUPPO DELLE COMPETENZE</a:t>
            </a:r>
          </a:p>
        </p:txBody>
      </p:sp>
    </p:spTree>
  </p:cSld>
  <p:clrMapOvr>
    <a:masterClrMapping/>
  </p:clrMapOvr>
  <p:transition spd="fast">
    <p:push dir="l"/>
  </p:transition>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86EAE9"/>
        </a:solidFill>
      </p:bgPr>
    </p:bg>
    <p:spTree>
      <p:nvGrpSpPr>
        <p:cNvPr id="1" name=""/>
        <p:cNvGrpSpPr/>
        <p:nvPr/>
      </p:nvGrpSpPr>
      <p:grpSpPr>
        <a:xfrm>
          <a:off x="0" y="0"/>
          <a:ext cx="0" cy="0"/>
          <a:chOff x="0" y="0"/>
          <a:chExt cx="0" cy="0"/>
        </a:xfrm>
      </p:grpSpPr>
      <p:sp>
        <p:nvSpPr>
          <p:cNvPr name="Freeform 2" id="2"/>
          <p:cNvSpPr/>
          <p:nvPr/>
        </p:nvSpPr>
        <p:spPr>
          <a:xfrm flipH="false" flipV="false" rot="5218937">
            <a:off x="7192663" y="2325902"/>
            <a:ext cx="1907218" cy="1897682"/>
          </a:xfrm>
          <a:custGeom>
            <a:avLst/>
            <a:gdLst/>
            <a:ahLst/>
            <a:cxnLst/>
            <a:rect r="r" b="b" t="t" l="l"/>
            <a:pathLst>
              <a:path h="1897682" w="1907218">
                <a:moveTo>
                  <a:pt x="0" y="0"/>
                </a:moveTo>
                <a:lnTo>
                  <a:pt x="1907218" y="0"/>
                </a:lnTo>
                <a:lnTo>
                  <a:pt x="1907218" y="1897682"/>
                </a:lnTo>
                <a:lnTo>
                  <a:pt x="0" y="1897682"/>
                </a:lnTo>
                <a:lnTo>
                  <a:pt x="0" y="0"/>
                </a:lnTo>
                <a:close/>
              </a:path>
            </a:pathLst>
          </a:custGeom>
          <a:blipFill>
            <a:blip r:embed="rId2"/>
            <a:stretch>
              <a:fillRect l="0" t="0" r="0" b="0"/>
            </a:stretch>
          </a:blipFill>
        </p:spPr>
      </p:sp>
      <p:sp>
        <p:nvSpPr>
          <p:cNvPr name="TextBox 3" id="3"/>
          <p:cNvSpPr txBox="true"/>
          <p:nvPr/>
        </p:nvSpPr>
        <p:spPr>
          <a:xfrm rot="0">
            <a:off x="10505796" y="8079403"/>
            <a:ext cx="7268550" cy="1526985"/>
          </a:xfrm>
          <a:prstGeom prst="rect">
            <a:avLst/>
          </a:prstGeom>
        </p:spPr>
        <p:txBody>
          <a:bodyPr anchor="t" rtlCol="false" tIns="0" lIns="0" bIns="0" rIns="0">
            <a:spAutoFit/>
          </a:bodyPr>
          <a:lstStyle/>
          <a:p>
            <a:pPr algn="ctr">
              <a:lnSpc>
                <a:spcPts val="12435"/>
              </a:lnSpc>
              <a:spcBef>
                <a:spcPct val="0"/>
              </a:spcBef>
            </a:pPr>
            <a:r>
              <a:rPr lang="en-US" sz="8882">
                <a:solidFill>
                  <a:srgbClr val="3677DF"/>
                </a:solidFill>
                <a:latin typeface="Lazydog"/>
              </a:rPr>
              <a:t>COMPETENZE</a:t>
            </a:r>
          </a:p>
        </p:txBody>
      </p:sp>
      <p:sp>
        <p:nvSpPr>
          <p:cNvPr name="TextBox 4" id="4"/>
          <p:cNvSpPr txBox="true"/>
          <p:nvPr/>
        </p:nvSpPr>
        <p:spPr>
          <a:xfrm rot="0">
            <a:off x="6072048" y="4264989"/>
            <a:ext cx="8229600" cy="1576047"/>
          </a:xfrm>
          <a:prstGeom prst="rect">
            <a:avLst/>
          </a:prstGeom>
        </p:spPr>
        <p:txBody>
          <a:bodyPr anchor="t" rtlCol="false" tIns="0" lIns="0" bIns="0" rIns="0">
            <a:spAutoFit/>
          </a:bodyPr>
          <a:lstStyle/>
          <a:p>
            <a:pPr algn="ctr">
              <a:lnSpc>
                <a:spcPts val="12881"/>
              </a:lnSpc>
              <a:spcBef>
                <a:spcPct val="0"/>
              </a:spcBef>
            </a:pPr>
            <a:r>
              <a:rPr lang="en-US" sz="9200">
                <a:solidFill>
                  <a:srgbClr val="59B379"/>
                </a:solidFill>
                <a:latin typeface="Lazydog"/>
              </a:rPr>
              <a:t>CONOSCENZE</a:t>
            </a:r>
          </a:p>
        </p:txBody>
      </p:sp>
      <p:sp>
        <p:nvSpPr>
          <p:cNvPr name="TextBox 5" id="5"/>
          <p:cNvSpPr txBox="true"/>
          <p:nvPr/>
        </p:nvSpPr>
        <p:spPr>
          <a:xfrm rot="0">
            <a:off x="1028700" y="800100"/>
            <a:ext cx="8229600" cy="1974841"/>
          </a:xfrm>
          <a:prstGeom prst="rect">
            <a:avLst/>
          </a:prstGeom>
        </p:spPr>
        <p:txBody>
          <a:bodyPr anchor="t" rtlCol="false" tIns="0" lIns="0" bIns="0" rIns="0">
            <a:spAutoFit/>
          </a:bodyPr>
          <a:lstStyle/>
          <a:p>
            <a:pPr algn="ctr">
              <a:lnSpc>
                <a:spcPts val="16100"/>
              </a:lnSpc>
              <a:spcBef>
                <a:spcPct val="0"/>
              </a:spcBef>
            </a:pPr>
            <a:r>
              <a:rPr lang="en-US" sz="11500">
                <a:solidFill>
                  <a:srgbClr val="F4CA44"/>
                </a:solidFill>
                <a:latin typeface="Lazydog"/>
              </a:rPr>
              <a:t>ABILITA’</a:t>
            </a:r>
          </a:p>
        </p:txBody>
      </p:sp>
      <p:sp>
        <p:nvSpPr>
          <p:cNvPr name="Freeform 6" id="6"/>
          <p:cNvSpPr/>
          <p:nvPr/>
        </p:nvSpPr>
        <p:spPr>
          <a:xfrm flipH="false" flipV="false" rot="5218937">
            <a:off x="10549914" y="5893426"/>
            <a:ext cx="1907218" cy="1897682"/>
          </a:xfrm>
          <a:custGeom>
            <a:avLst/>
            <a:gdLst/>
            <a:ahLst/>
            <a:cxnLst/>
            <a:rect r="r" b="b" t="t" l="l"/>
            <a:pathLst>
              <a:path h="1897682" w="1907218">
                <a:moveTo>
                  <a:pt x="0" y="0"/>
                </a:moveTo>
                <a:lnTo>
                  <a:pt x="1907219" y="0"/>
                </a:lnTo>
                <a:lnTo>
                  <a:pt x="1907219" y="1897682"/>
                </a:lnTo>
                <a:lnTo>
                  <a:pt x="0" y="1897682"/>
                </a:lnTo>
                <a:lnTo>
                  <a:pt x="0" y="0"/>
                </a:lnTo>
                <a:close/>
              </a:path>
            </a:pathLst>
          </a:custGeom>
          <a:blipFill>
            <a:blip r:embed="rId2"/>
            <a:stretch>
              <a:fillRect l="0" t="0" r="0" b="0"/>
            </a:stretch>
          </a:blipFill>
        </p:spPr>
      </p:sp>
    </p:spTree>
  </p:cSld>
  <p:clrMapOvr>
    <a:masterClrMapping/>
  </p:clrMapOvr>
</p:sld>
</file>

<file path=ppt/slides/slide28.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849293" y="1085850"/>
            <a:ext cx="16589413" cy="1607613"/>
          </a:xfrm>
          <a:prstGeom prst="rect">
            <a:avLst/>
          </a:prstGeom>
        </p:spPr>
        <p:txBody>
          <a:bodyPr anchor="t" rtlCol="false" tIns="0" lIns="0" bIns="0" rIns="0">
            <a:spAutoFit/>
          </a:bodyPr>
          <a:lstStyle/>
          <a:p>
            <a:pPr algn="ctr">
              <a:lnSpc>
                <a:spcPts val="12508"/>
              </a:lnSpc>
            </a:pPr>
            <a:r>
              <a:rPr lang="en-US" sz="10972">
                <a:solidFill>
                  <a:srgbClr val="000000"/>
                </a:solidFill>
                <a:latin typeface="Oswald Bold"/>
              </a:rPr>
              <a:t>ABILITA’</a:t>
            </a:r>
          </a:p>
        </p:txBody>
      </p:sp>
      <p:sp>
        <p:nvSpPr>
          <p:cNvPr name="TextBox 3" id="3"/>
          <p:cNvSpPr txBox="true"/>
          <p:nvPr/>
        </p:nvSpPr>
        <p:spPr>
          <a:xfrm rot="0">
            <a:off x="2318882" y="3067334"/>
            <a:ext cx="13650236" cy="6190966"/>
          </a:xfrm>
          <a:prstGeom prst="rect">
            <a:avLst/>
          </a:prstGeom>
        </p:spPr>
        <p:txBody>
          <a:bodyPr anchor="t" rtlCol="false" tIns="0" lIns="0" bIns="0" rIns="0">
            <a:spAutoFit/>
          </a:bodyPr>
          <a:lstStyle/>
          <a:p>
            <a:pPr algn="ctr">
              <a:lnSpc>
                <a:spcPts val="6137"/>
              </a:lnSpc>
            </a:pPr>
            <a:r>
              <a:rPr lang="en-US" sz="3674" spc="172">
                <a:solidFill>
                  <a:srgbClr val="000000"/>
                </a:solidFill>
                <a:latin typeface="Lato Heavy Bold"/>
              </a:rPr>
              <a:t>LE ABILITÀ SONO LE CAPACITÀ PRATICHE DI ESEGUIRE COMPITI SPECIFICI. SONO IL "SAPERE FARE" E POSSONO ESSERE TANTO MANUALI QUANTO INTELLETTUALI. SI SVILUPPANO ATTRAVERSO LA PRATICA E L'ESPERIENZA DIRETTA. ESEMPI DI ABILITÀ INCLUDONO SCRIVERE UN SAGGIO, RISOLVERE UN'EQUAZIONE MATEMATICA, O SUONARE UNO STRUMENTO MUSICALE.</a:t>
            </a:r>
          </a:p>
        </p:txBody>
      </p:sp>
    </p:spTree>
  </p:cSld>
  <p:clrMapOvr>
    <a:masterClrMapping/>
  </p:clrMapOvr>
  <p:transition spd="fast">
    <p:circle/>
  </p:transition>
</p:sld>
</file>

<file path=ppt/slides/slide29.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835611" y="3285822"/>
            <a:ext cx="14616779" cy="6231733"/>
          </a:xfrm>
          <a:prstGeom prst="rect">
            <a:avLst/>
          </a:prstGeom>
        </p:spPr>
        <p:txBody>
          <a:bodyPr anchor="t" rtlCol="false" tIns="0" lIns="0" bIns="0" rIns="0">
            <a:spAutoFit/>
          </a:bodyPr>
          <a:lstStyle/>
          <a:p>
            <a:pPr algn="ctr">
              <a:lnSpc>
                <a:spcPts val="6191"/>
              </a:lnSpc>
            </a:pPr>
            <a:r>
              <a:rPr lang="en-US" sz="3174" spc="149">
                <a:solidFill>
                  <a:srgbClr val="000000"/>
                </a:solidFill>
                <a:latin typeface="Lato Heavy Bold"/>
              </a:rPr>
              <a:t>LE CONOSCENZE RAPPRESENTANO IL "SAPERE" TEORICO, OVVERO LE INFORMAZIONI, I FATTI, I CONCETTI E LE TEORIE CHE UNA PERSONA HA IMPARATO E COMPRENDE. SI TRATTA DEL PATRIMONIO INFORMATIVO CHE UNO STUDENTE ACCUMULA ATTRAVERSO LO STUDIO E L'ISTRUZIONE. ESEMPI DI CONOSCENZE INCLUDONO LA COMPRENSIONE DELLE LEGGI DELLA FISICA, LA STORIA DI UN PAESE, O IL VOCABOLARIO DI UNA LINGUA STRANIERA.</a:t>
            </a:r>
          </a:p>
        </p:txBody>
      </p:sp>
      <p:sp>
        <p:nvSpPr>
          <p:cNvPr name="TextBox 3" id="3"/>
          <p:cNvSpPr txBox="true"/>
          <p:nvPr/>
        </p:nvSpPr>
        <p:spPr>
          <a:xfrm rot="0">
            <a:off x="446580" y="1318712"/>
            <a:ext cx="17394840" cy="1457325"/>
          </a:xfrm>
          <a:prstGeom prst="rect">
            <a:avLst/>
          </a:prstGeom>
        </p:spPr>
        <p:txBody>
          <a:bodyPr anchor="t" rtlCol="false" tIns="0" lIns="0" bIns="0" rIns="0">
            <a:spAutoFit/>
          </a:bodyPr>
          <a:lstStyle/>
          <a:p>
            <a:pPr algn="ctr">
              <a:lnSpc>
                <a:spcPts val="11399"/>
              </a:lnSpc>
            </a:pPr>
            <a:r>
              <a:rPr lang="en-US" sz="9999">
                <a:solidFill>
                  <a:srgbClr val="000000"/>
                </a:solidFill>
                <a:latin typeface="Oswald Bold"/>
              </a:rPr>
              <a:t> CONOSCENZE</a:t>
            </a:r>
          </a:p>
        </p:txBody>
      </p:sp>
    </p:spTree>
  </p:cSld>
  <p:clrMapOvr>
    <a:masterClrMapping/>
  </p:clrMapOvr>
  <p:transition spd="fast">
    <p:fade/>
  </p:transition>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rot="0">
            <a:off x="0" y="0"/>
            <a:ext cx="18288000" cy="10287000"/>
          </a:xfrm>
          <a:prstGeom prst="rect">
            <a:avLst/>
          </a:prstGeom>
          <a:solidFill>
            <a:srgbClr val="2A508D"/>
          </a:solidFill>
        </p:spPr>
      </p:sp>
      <p:sp>
        <p:nvSpPr>
          <p:cNvPr name="TextBox 3" id="3"/>
          <p:cNvSpPr txBox="true"/>
          <p:nvPr/>
        </p:nvSpPr>
        <p:spPr>
          <a:xfrm rot="0">
            <a:off x="2485380" y="2337315"/>
            <a:ext cx="13317240" cy="4800600"/>
          </a:xfrm>
          <a:prstGeom prst="rect">
            <a:avLst/>
          </a:prstGeom>
        </p:spPr>
        <p:txBody>
          <a:bodyPr anchor="t" rtlCol="false" tIns="0" lIns="0" bIns="0" rIns="0">
            <a:spAutoFit/>
          </a:bodyPr>
          <a:lstStyle/>
          <a:p>
            <a:pPr algn="ctr">
              <a:lnSpc>
                <a:spcPts val="9507"/>
              </a:lnSpc>
            </a:pPr>
            <a:r>
              <a:rPr lang="en-US" sz="7922">
                <a:solidFill>
                  <a:srgbClr val="FFFFFF"/>
                </a:solidFill>
                <a:latin typeface="Clicker Script"/>
              </a:rPr>
              <a:t>Se il curricolo può essere paragonato ad un viaggio, prima di raggiungere la meta sono necessarie diverse tappe intermedie: Unità di Apprendimento</a:t>
            </a:r>
          </a:p>
        </p:txBody>
      </p:sp>
      <p:sp>
        <p:nvSpPr>
          <p:cNvPr name="Freeform 4" id="4"/>
          <p:cNvSpPr/>
          <p:nvPr/>
        </p:nvSpPr>
        <p:spPr>
          <a:xfrm flipH="false" flipV="false" rot="5400000">
            <a:off x="529917" y="-469305"/>
            <a:ext cx="997565" cy="2017136"/>
          </a:xfrm>
          <a:custGeom>
            <a:avLst/>
            <a:gdLst/>
            <a:ahLst/>
            <a:cxnLst/>
            <a:rect r="r" b="b" t="t" l="l"/>
            <a:pathLst>
              <a:path h="2017136" w="997565">
                <a:moveTo>
                  <a:pt x="0" y="0"/>
                </a:moveTo>
                <a:lnTo>
                  <a:pt x="997566" y="0"/>
                </a:lnTo>
                <a:lnTo>
                  <a:pt x="997566" y="2017136"/>
                </a:lnTo>
                <a:lnTo>
                  <a:pt x="0" y="201713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10467804">
            <a:off x="4257488" y="8324016"/>
            <a:ext cx="4462171" cy="2515042"/>
          </a:xfrm>
          <a:custGeom>
            <a:avLst/>
            <a:gdLst/>
            <a:ahLst/>
            <a:cxnLst/>
            <a:rect r="r" b="b" t="t" l="l"/>
            <a:pathLst>
              <a:path h="2515042" w="4462171">
                <a:moveTo>
                  <a:pt x="0" y="0"/>
                </a:moveTo>
                <a:lnTo>
                  <a:pt x="4462171" y="0"/>
                </a:lnTo>
                <a:lnTo>
                  <a:pt x="4462171" y="2515042"/>
                </a:lnTo>
                <a:lnTo>
                  <a:pt x="0" y="251504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5400000">
            <a:off x="16760517" y="-469305"/>
            <a:ext cx="997565" cy="2017136"/>
          </a:xfrm>
          <a:custGeom>
            <a:avLst/>
            <a:gdLst/>
            <a:ahLst/>
            <a:cxnLst/>
            <a:rect r="r" b="b" t="t" l="l"/>
            <a:pathLst>
              <a:path h="2017136" w="997565">
                <a:moveTo>
                  <a:pt x="0" y="0"/>
                </a:moveTo>
                <a:lnTo>
                  <a:pt x="997566" y="0"/>
                </a:lnTo>
                <a:lnTo>
                  <a:pt x="997566" y="2017136"/>
                </a:lnTo>
                <a:lnTo>
                  <a:pt x="0" y="201713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7" id="7"/>
          <p:cNvSpPr/>
          <p:nvPr/>
        </p:nvSpPr>
        <p:spPr>
          <a:xfrm flipH="false" flipV="false" rot="-5400000">
            <a:off x="529917" y="6129347"/>
            <a:ext cx="997565" cy="2017136"/>
          </a:xfrm>
          <a:custGeom>
            <a:avLst/>
            <a:gdLst/>
            <a:ahLst/>
            <a:cxnLst/>
            <a:rect r="r" b="b" t="t" l="l"/>
            <a:pathLst>
              <a:path h="2017136" w="997565">
                <a:moveTo>
                  <a:pt x="0" y="0"/>
                </a:moveTo>
                <a:lnTo>
                  <a:pt x="997566" y="0"/>
                </a:lnTo>
                <a:lnTo>
                  <a:pt x="997566" y="2017136"/>
                </a:lnTo>
                <a:lnTo>
                  <a:pt x="0" y="201713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8" id="8"/>
          <p:cNvSpPr/>
          <p:nvPr/>
        </p:nvSpPr>
        <p:spPr>
          <a:xfrm flipH="false" flipV="false" rot="-5400000">
            <a:off x="16760517" y="6129347"/>
            <a:ext cx="997565" cy="2017136"/>
          </a:xfrm>
          <a:custGeom>
            <a:avLst/>
            <a:gdLst/>
            <a:ahLst/>
            <a:cxnLst/>
            <a:rect r="r" b="b" t="t" l="l"/>
            <a:pathLst>
              <a:path h="2017136" w="997565">
                <a:moveTo>
                  <a:pt x="0" y="0"/>
                </a:moveTo>
                <a:lnTo>
                  <a:pt x="997566" y="0"/>
                </a:lnTo>
                <a:lnTo>
                  <a:pt x="997566" y="2017136"/>
                </a:lnTo>
                <a:lnTo>
                  <a:pt x="0" y="201713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Tree>
  </p:cSld>
  <p:clrMapOvr>
    <a:masterClrMapping/>
  </p:clrMapOvr>
</p:sld>
</file>

<file path=ppt/slides/slide30.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028700" y="1085850"/>
            <a:ext cx="16230600" cy="1457325"/>
          </a:xfrm>
          <a:prstGeom prst="rect">
            <a:avLst/>
          </a:prstGeom>
        </p:spPr>
        <p:txBody>
          <a:bodyPr anchor="t" rtlCol="false" tIns="0" lIns="0" bIns="0" rIns="0">
            <a:spAutoFit/>
          </a:bodyPr>
          <a:lstStyle/>
          <a:p>
            <a:pPr algn="ctr">
              <a:lnSpc>
                <a:spcPts val="11399"/>
              </a:lnSpc>
            </a:pPr>
            <a:r>
              <a:rPr lang="en-US" sz="9999">
                <a:solidFill>
                  <a:srgbClr val="000000"/>
                </a:solidFill>
                <a:latin typeface="Oswald Bold"/>
              </a:rPr>
              <a:t>COMPETENZE</a:t>
            </a:r>
          </a:p>
        </p:txBody>
      </p:sp>
      <p:sp>
        <p:nvSpPr>
          <p:cNvPr name="TextBox 3" id="3"/>
          <p:cNvSpPr txBox="true"/>
          <p:nvPr/>
        </p:nvSpPr>
        <p:spPr>
          <a:xfrm rot="0">
            <a:off x="2077246" y="2982094"/>
            <a:ext cx="14133507" cy="6578125"/>
          </a:xfrm>
          <a:prstGeom prst="rect">
            <a:avLst/>
          </a:prstGeom>
        </p:spPr>
        <p:txBody>
          <a:bodyPr anchor="t" rtlCol="false" tIns="0" lIns="0" bIns="0" rIns="0">
            <a:spAutoFit/>
          </a:bodyPr>
          <a:lstStyle/>
          <a:p>
            <a:pPr algn="ctr">
              <a:lnSpc>
                <a:spcPts val="5203"/>
              </a:lnSpc>
            </a:pPr>
            <a:r>
              <a:rPr lang="en-US" sz="2874" spc="135">
                <a:solidFill>
                  <a:srgbClr val="000000"/>
                </a:solidFill>
                <a:latin typeface="Lato Heavy Bold"/>
              </a:rPr>
              <a:t>LE COMPETENZE SONO L'INTEGRAZIONE E L'APPLICAZIONE EFFICACE DI ABILITÀ E CONOSCENZE PER COMPIERE COMPITI IN MODO AUTONOMO E FLESSIBILE IN CONTESTI DIVERSI. SI RIFERISCONO AL "SAPER ESSERE" E AL "SAPER FARE" IN SITUAZIONI REALI, ABBRACCIANDO ANCHE L'ADATTABILITÀ E IL PROBLEM SOLVING. LE COMPETENZE INCLUDONO LA CAPACITÀ DI UTILIZZARE LE CONOSCENZE MATEMATICHE PER GESTIRE IL BUDGET DI UN PROGETTO, DI APPLICARE LE COMPETENZE LINGUISTICHE IN UNA CONVERSAZIONE CON UN MADRELINGUA, O DI IMPIEGARE IL PENSIERO CRITICO PER VALUTARE LA VALIDITÀ DI UNA FONTE DI INFORMAZIONI.</a:t>
            </a:r>
          </a:p>
        </p:txBody>
      </p:sp>
    </p:spTree>
  </p:cSld>
  <p:clrMapOvr>
    <a:masterClrMapping/>
  </p:clrMapOvr>
  <p:transition spd="fast">
    <p:fade/>
  </p:transition>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86EAE9"/>
        </a:solidFill>
      </p:bgPr>
    </p:bg>
    <p:spTree>
      <p:nvGrpSpPr>
        <p:cNvPr id="1" name=""/>
        <p:cNvGrpSpPr/>
        <p:nvPr/>
      </p:nvGrpSpPr>
      <p:grpSpPr>
        <a:xfrm>
          <a:off x="0" y="0"/>
          <a:ext cx="0" cy="0"/>
          <a:chOff x="0" y="0"/>
          <a:chExt cx="0" cy="0"/>
        </a:xfrm>
      </p:grpSpPr>
      <p:sp>
        <p:nvSpPr>
          <p:cNvPr name="Freeform 2" id="2"/>
          <p:cNvSpPr/>
          <p:nvPr/>
        </p:nvSpPr>
        <p:spPr>
          <a:xfrm flipH="false" flipV="false" rot="0">
            <a:off x="477966" y="2984443"/>
            <a:ext cx="3316827" cy="3397519"/>
          </a:xfrm>
          <a:custGeom>
            <a:avLst/>
            <a:gdLst/>
            <a:ahLst/>
            <a:cxnLst/>
            <a:rect r="r" b="b" t="t" l="l"/>
            <a:pathLst>
              <a:path h="3397519" w="3316827">
                <a:moveTo>
                  <a:pt x="0" y="0"/>
                </a:moveTo>
                <a:lnTo>
                  <a:pt x="3316827" y="0"/>
                </a:lnTo>
                <a:lnTo>
                  <a:pt x="3316827" y="3397519"/>
                </a:lnTo>
                <a:lnTo>
                  <a:pt x="0" y="3397519"/>
                </a:lnTo>
                <a:lnTo>
                  <a:pt x="0" y="0"/>
                </a:lnTo>
                <a:close/>
              </a:path>
            </a:pathLst>
          </a:custGeom>
          <a:blipFill>
            <a:blip r:embed="rId2"/>
            <a:stretch>
              <a:fillRect l="0" t="0" r="0" b="0"/>
            </a:stretch>
          </a:blipFill>
        </p:spPr>
      </p:sp>
      <p:sp>
        <p:nvSpPr>
          <p:cNvPr name="TextBox 3" id="3"/>
          <p:cNvSpPr txBox="true"/>
          <p:nvPr/>
        </p:nvSpPr>
        <p:spPr>
          <a:xfrm rot="0">
            <a:off x="4839982" y="1133647"/>
            <a:ext cx="8608035" cy="7876830"/>
          </a:xfrm>
          <a:prstGeom prst="rect">
            <a:avLst/>
          </a:prstGeom>
        </p:spPr>
        <p:txBody>
          <a:bodyPr anchor="t" rtlCol="false" tIns="0" lIns="0" bIns="0" rIns="0">
            <a:spAutoFit/>
          </a:bodyPr>
          <a:lstStyle/>
          <a:p>
            <a:pPr algn="ctr">
              <a:lnSpc>
                <a:spcPts val="6166"/>
              </a:lnSpc>
            </a:pPr>
            <a:r>
              <a:rPr lang="en-US" sz="4636" spc="217">
                <a:solidFill>
                  <a:srgbClr val="000000"/>
                </a:solidFill>
                <a:latin typeface="Lato Heavy Bold"/>
              </a:rPr>
              <a:t>ABILITA’, CONOSCENZE E COMPETENZE ANDREBBERO DESUNTE DALLE INDICAZIONI NAZIONALI PER IL CURRICOLO. MA IL CONSIGLIO PRATICO E’ DI AVERE COME MODELLO IL PTOF DEL VOSTRO ISTITUTO </a:t>
            </a:r>
          </a:p>
        </p:txBody>
      </p:sp>
    </p:spTree>
  </p:cSld>
  <p:clrMapOvr>
    <a:masterClrMapping/>
  </p:clrMapOvr>
  <p:transition spd="fast">
    <p:push dir="l"/>
  </p:transition>
</p:sld>
</file>

<file path=ppt/slides/slide32.xml><?xml version="1.0" encoding="utf-8"?>
<p:sld xmlns:p="http://schemas.openxmlformats.org/presentationml/2006/main" xmlns:a="http://schemas.openxmlformats.org/drawingml/2006/main" xmlns:r="http://schemas.openxmlformats.org/officeDocument/2006/relationships">
  <p:cSld>
    <p:bg>
      <p:bgPr>
        <a:solidFill>
          <a:srgbClr val="86EAE9"/>
        </a:solidFill>
      </p:bgPr>
    </p:bg>
    <p:spTree>
      <p:nvGrpSpPr>
        <p:cNvPr id="1" name=""/>
        <p:cNvGrpSpPr/>
        <p:nvPr/>
      </p:nvGrpSpPr>
      <p:grpSpPr>
        <a:xfrm>
          <a:off x="0" y="0"/>
          <a:ext cx="0" cy="0"/>
          <a:chOff x="0" y="0"/>
          <a:chExt cx="0" cy="0"/>
        </a:xfrm>
      </p:grpSpPr>
      <p:sp>
        <p:nvSpPr>
          <p:cNvPr name="Freeform 2" id="2"/>
          <p:cNvSpPr/>
          <p:nvPr/>
        </p:nvSpPr>
        <p:spPr>
          <a:xfrm flipH="false" flipV="false" rot="0">
            <a:off x="7132891" y="5143500"/>
            <a:ext cx="4022217" cy="4114800"/>
          </a:xfrm>
          <a:custGeom>
            <a:avLst/>
            <a:gdLst/>
            <a:ahLst/>
            <a:cxnLst/>
            <a:rect r="r" b="b" t="t" l="l"/>
            <a:pathLst>
              <a:path h="4114800" w="4022217">
                <a:moveTo>
                  <a:pt x="0" y="0"/>
                </a:moveTo>
                <a:lnTo>
                  <a:pt x="4022217" y="0"/>
                </a:lnTo>
                <a:lnTo>
                  <a:pt x="4022217"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721930"/>
            <a:ext cx="4615084" cy="613541"/>
          </a:xfrm>
          <a:prstGeom prst="rect">
            <a:avLst/>
          </a:prstGeom>
        </p:spPr>
        <p:txBody>
          <a:bodyPr anchor="t" rtlCol="false" tIns="0" lIns="0" bIns="0" rIns="0">
            <a:spAutoFit/>
          </a:bodyPr>
          <a:lstStyle/>
          <a:p>
            <a:pPr algn="ctr">
              <a:lnSpc>
                <a:spcPts val="2477"/>
              </a:lnSpc>
            </a:pPr>
            <a:r>
              <a:rPr lang="en-US" sz="2099" spc="325">
                <a:solidFill>
                  <a:srgbClr val="000000"/>
                </a:solidFill>
                <a:latin typeface="Lato Bold"/>
              </a:rPr>
              <a:t>FASE 3: PROGETTAZIONE INTERDISCIPLINARE</a:t>
            </a:r>
          </a:p>
        </p:txBody>
      </p:sp>
      <p:sp>
        <p:nvSpPr>
          <p:cNvPr name="TextBox 4" id="4"/>
          <p:cNvSpPr txBox="true"/>
          <p:nvPr/>
        </p:nvSpPr>
        <p:spPr>
          <a:xfrm rot="0">
            <a:off x="2799348" y="2376688"/>
            <a:ext cx="12689305" cy="2445817"/>
          </a:xfrm>
          <a:prstGeom prst="rect">
            <a:avLst/>
          </a:prstGeom>
        </p:spPr>
        <p:txBody>
          <a:bodyPr anchor="t" rtlCol="false" tIns="0" lIns="0" bIns="0" rIns="0">
            <a:spAutoFit/>
          </a:bodyPr>
          <a:lstStyle/>
          <a:p>
            <a:pPr algn="ctr">
              <a:lnSpc>
                <a:spcPts val="9659"/>
              </a:lnSpc>
            </a:pPr>
            <a:r>
              <a:rPr lang="en-US" sz="8473">
                <a:solidFill>
                  <a:srgbClr val="000000"/>
                </a:solidFill>
                <a:latin typeface="Oswald Bold"/>
              </a:rPr>
              <a:t>INDIVIDUARE LA DISCIPLINA PRINCIPALE</a:t>
            </a:r>
          </a:p>
        </p:txBody>
      </p:sp>
    </p:spTree>
  </p:cSld>
  <p:clrMapOvr>
    <a:masterClrMapping/>
  </p:clrMapOvr>
  <p:transition spd="fast">
    <p:fade/>
  </p:transition>
</p:sld>
</file>

<file path=ppt/slides/slide33.xml><?xml version="1.0" encoding="utf-8"?>
<p:sld xmlns:p="http://schemas.openxmlformats.org/presentationml/2006/main" xmlns:a="http://schemas.openxmlformats.org/drawingml/2006/main" xmlns:r="http://schemas.openxmlformats.org/officeDocument/2006/relationships">
  <p:cSld>
    <p:bg>
      <p:bgPr>
        <a:solidFill>
          <a:srgbClr val="86EAE9"/>
        </a:solidFill>
      </p:bgPr>
    </p:bg>
    <p:spTree>
      <p:nvGrpSpPr>
        <p:cNvPr id="1" name=""/>
        <p:cNvGrpSpPr/>
        <p:nvPr/>
      </p:nvGrpSpPr>
      <p:grpSpPr>
        <a:xfrm>
          <a:off x="0" y="0"/>
          <a:ext cx="0" cy="0"/>
          <a:chOff x="0" y="0"/>
          <a:chExt cx="0" cy="0"/>
        </a:xfrm>
      </p:grpSpPr>
      <p:sp>
        <p:nvSpPr>
          <p:cNvPr name="Freeform 2" id="2"/>
          <p:cNvSpPr/>
          <p:nvPr/>
        </p:nvSpPr>
        <p:spPr>
          <a:xfrm flipH="false" flipV="false" rot="0">
            <a:off x="1028700" y="1028700"/>
            <a:ext cx="3011400" cy="1810604"/>
          </a:xfrm>
          <a:custGeom>
            <a:avLst/>
            <a:gdLst/>
            <a:ahLst/>
            <a:cxnLst/>
            <a:rect r="r" b="b" t="t" l="l"/>
            <a:pathLst>
              <a:path h="1810604" w="3011400">
                <a:moveTo>
                  <a:pt x="0" y="0"/>
                </a:moveTo>
                <a:lnTo>
                  <a:pt x="3011400" y="0"/>
                </a:lnTo>
                <a:lnTo>
                  <a:pt x="3011400" y="1810604"/>
                </a:lnTo>
                <a:lnTo>
                  <a:pt x="0" y="18106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4485539" y="1028700"/>
            <a:ext cx="1899357" cy="2674555"/>
          </a:xfrm>
          <a:custGeom>
            <a:avLst/>
            <a:gdLst/>
            <a:ahLst/>
            <a:cxnLst/>
            <a:rect r="r" b="b" t="t" l="l"/>
            <a:pathLst>
              <a:path h="2674555" w="1899357">
                <a:moveTo>
                  <a:pt x="0" y="0"/>
                </a:moveTo>
                <a:lnTo>
                  <a:pt x="1899357" y="0"/>
                </a:lnTo>
                <a:lnTo>
                  <a:pt x="1899357" y="2674555"/>
                </a:lnTo>
                <a:lnTo>
                  <a:pt x="0" y="2674555"/>
                </a:lnTo>
                <a:lnTo>
                  <a:pt x="0" y="0"/>
                </a:lnTo>
                <a:close/>
              </a:path>
            </a:pathLst>
          </a:custGeom>
          <a:blipFill>
            <a:blip r:embed="rId4"/>
            <a:stretch>
              <a:fillRect l="-12398" t="0" r="-12398" b="0"/>
            </a:stretch>
          </a:blipFill>
        </p:spPr>
      </p:sp>
      <p:sp>
        <p:nvSpPr>
          <p:cNvPr name="Freeform 4" id="4"/>
          <p:cNvSpPr/>
          <p:nvPr/>
        </p:nvSpPr>
        <p:spPr>
          <a:xfrm flipH="false" flipV="false" rot="0">
            <a:off x="1264355" y="7369459"/>
            <a:ext cx="2211152" cy="2191805"/>
          </a:xfrm>
          <a:custGeom>
            <a:avLst/>
            <a:gdLst/>
            <a:ahLst/>
            <a:cxnLst/>
            <a:rect r="r" b="b" t="t" l="l"/>
            <a:pathLst>
              <a:path h="2191805" w="2211152">
                <a:moveTo>
                  <a:pt x="0" y="0"/>
                </a:moveTo>
                <a:lnTo>
                  <a:pt x="2211152" y="0"/>
                </a:lnTo>
                <a:lnTo>
                  <a:pt x="2211152" y="2191805"/>
                </a:lnTo>
                <a:lnTo>
                  <a:pt x="0" y="219180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13459212" y="7826927"/>
            <a:ext cx="1534888" cy="1734337"/>
          </a:xfrm>
          <a:custGeom>
            <a:avLst/>
            <a:gdLst/>
            <a:ahLst/>
            <a:cxnLst/>
            <a:rect r="r" b="b" t="t" l="l"/>
            <a:pathLst>
              <a:path h="1734337" w="1534888">
                <a:moveTo>
                  <a:pt x="0" y="0"/>
                </a:moveTo>
                <a:lnTo>
                  <a:pt x="1534888" y="0"/>
                </a:lnTo>
                <a:lnTo>
                  <a:pt x="1534888" y="1734337"/>
                </a:lnTo>
                <a:lnTo>
                  <a:pt x="0" y="173433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6" id="6"/>
          <p:cNvSpPr txBox="true"/>
          <p:nvPr/>
        </p:nvSpPr>
        <p:spPr>
          <a:xfrm rot="0">
            <a:off x="1028700" y="3577694"/>
            <a:ext cx="16230600" cy="3188763"/>
          </a:xfrm>
          <a:prstGeom prst="rect">
            <a:avLst/>
          </a:prstGeom>
        </p:spPr>
        <p:txBody>
          <a:bodyPr anchor="t" rtlCol="false" tIns="0" lIns="0" bIns="0" rIns="0">
            <a:spAutoFit/>
          </a:bodyPr>
          <a:lstStyle/>
          <a:p>
            <a:pPr algn="ctr">
              <a:lnSpc>
                <a:spcPts val="12508"/>
              </a:lnSpc>
            </a:pPr>
            <a:r>
              <a:rPr lang="en-US" sz="10972">
                <a:solidFill>
                  <a:srgbClr val="000000"/>
                </a:solidFill>
                <a:latin typeface="Oswald Bold"/>
              </a:rPr>
              <a:t>COLLEGARLA ALLE DISCIPLINE TRASVERSALI</a:t>
            </a:r>
          </a:p>
        </p:txBody>
      </p:sp>
    </p:spTree>
  </p:cSld>
  <p:clrMapOvr>
    <a:masterClrMapping/>
  </p:clrMapOvr>
  <p:transition spd="fast">
    <p:wipe dir="l"/>
  </p:transition>
</p:sld>
</file>

<file path=ppt/slides/slide34.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911917" y="1412311"/>
            <a:ext cx="14464167" cy="7806690"/>
          </a:xfrm>
          <a:prstGeom prst="rect">
            <a:avLst/>
          </a:prstGeom>
        </p:spPr>
        <p:txBody>
          <a:bodyPr anchor="t" rtlCol="false" tIns="0" lIns="0" bIns="0" rIns="0">
            <a:spAutoFit/>
          </a:bodyPr>
          <a:lstStyle/>
          <a:p>
            <a:pPr algn="ctr">
              <a:lnSpc>
                <a:spcPts val="3884"/>
              </a:lnSpc>
            </a:pPr>
            <a:r>
              <a:rPr lang="en-US" sz="2774" spc="130">
                <a:solidFill>
                  <a:srgbClr val="000000"/>
                </a:solidFill>
                <a:latin typeface="Lato Heavy Bold"/>
              </a:rPr>
              <a:t>LA FASE DI PROGETTAZIONE INTERDISCIPLINARE DI UN'UNITÀ DI APPRENDIMENTO (UDA) È UN PROCESSO CHIAVE CHE MIRA A INTEGRARE DIVERSI CAMPI DEL SAPERE PER CREARE UN PERCORSO DI APPRENDIMENTO COESO E SIGNIFICATIVO.</a:t>
            </a:r>
          </a:p>
          <a:p>
            <a:pPr algn="ctr">
              <a:lnSpc>
                <a:spcPts val="3884"/>
              </a:lnSpc>
            </a:pPr>
          </a:p>
          <a:p>
            <a:pPr algn="ctr">
              <a:lnSpc>
                <a:spcPts val="3884"/>
              </a:lnSpc>
            </a:pPr>
            <a:r>
              <a:rPr lang="en-US" sz="2774" spc="130">
                <a:solidFill>
                  <a:srgbClr val="000000"/>
                </a:solidFill>
                <a:latin typeface="Lato Heavy Bold"/>
              </a:rPr>
              <a:t>Identificazione del Tema Centrale</a:t>
            </a:r>
          </a:p>
          <a:p>
            <a:pPr algn="ctr">
              <a:lnSpc>
                <a:spcPts val="3884"/>
              </a:lnSpc>
            </a:pPr>
            <a:r>
              <a:rPr lang="en-US" sz="2774" spc="130">
                <a:solidFill>
                  <a:srgbClr val="000000"/>
                </a:solidFill>
                <a:latin typeface="Lato Heavy Bold"/>
              </a:rPr>
              <a:t>Si inizia con la selezione di un tema portante che sia sufficientemente ampio e rilevante per connettere diverse discipline. Questo tema dovrebbe stimolare l'interesse degli studenti e avere applicazioni pratiche nella realtà quotidiana.</a:t>
            </a:r>
          </a:p>
          <a:p>
            <a:pPr algn="ctr">
              <a:lnSpc>
                <a:spcPts val="3884"/>
              </a:lnSpc>
            </a:pPr>
          </a:p>
          <a:p>
            <a:pPr algn="ctr">
              <a:lnSpc>
                <a:spcPts val="3884"/>
              </a:lnSpc>
            </a:pPr>
            <a:r>
              <a:rPr lang="en-US" sz="2774" spc="130">
                <a:solidFill>
                  <a:srgbClr val="000000"/>
                </a:solidFill>
                <a:latin typeface="Lato Heavy Bold"/>
              </a:rPr>
              <a:t>Definizione degli Obiettivi Interdisciplinari</a:t>
            </a:r>
          </a:p>
          <a:p>
            <a:pPr algn="ctr">
              <a:lnSpc>
                <a:spcPts val="3884"/>
              </a:lnSpc>
            </a:pPr>
            <a:r>
              <a:rPr lang="en-US" sz="2774" spc="130">
                <a:solidFill>
                  <a:srgbClr val="000000"/>
                </a:solidFill>
                <a:latin typeface="Lato Heavy Bold"/>
              </a:rPr>
              <a:t>Gli obiettivi didattici vengono stabiliti in modo che riflettano i contributi e le prospettive di più discipline. Questi obiettivi dovrebbero mirare allo sviluppo di competenze complesse, come il pensiero critico, la risoluzione di problemi e la creatività.</a:t>
            </a:r>
          </a:p>
        </p:txBody>
      </p:sp>
    </p:spTree>
  </p:cSld>
  <p:clrMapOvr>
    <a:masterClrMapping/>
  </p:clrMapOvr>
  <p:transition spd="fast">
    <p:circle/>
  </p:transition>
</p:sld>
</file>

<file path=ppt/slides/slide35.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629323" y="1696298"/>
            <a:ext cx="15029355" cy="1607613"/>
          </a:xfrm>
          <a:prstGeom prst="rect">
            <a:avLst/>
          </a:prstGeom>
        </p:spPr>
        <p:txBody>
          <a:bodyPr anchor="t" rtlCol="false" tIns="0" lIns="0" bIns="0" rIns="0">
            <a:spAutoFit/>
          </a:bodyPr>
          <a:lstStyle/>
          <a:p>
            <a:pPr algn="ctr">
              <a:lnSpc>
                <a:spcPts val="12508"/>
              </a:lnSpc>
            </a:pPr>
            <a:r>
              <a:rPr lang="en-US" sz="10972">
                <a:solidFill>
                  <a:srgbClr val="000000"/>
                </a:solidFill>
                <a:latin typeface="Oswald Bold"/>
              </a:rPr>
              <a:t>STRUTTURAZIONE IN FASI</a:t>
            </a:r>
          </a:p>
        </p:txBody>
      </p:sp>
      <p:sp>
        <p:nvSpPr>
          <p:cNvPr name="TextBox 3" id="3"/>
          <p:cNvSpPr txBox="true"/>
          <p:nvPr/>
        </p:nvSpPr>
        <p:spPr>
          <a:xfrm rot="0">
            <a:off x="1028700" y="5945084"/>
            <a:ext cx="16230600" cy="2462786"/>
          </a:xfrm>
          <a:prstGeom prst="rect">
            <a:avLst/>
          </a:prstGeom>
        </p:spPr>
        <p:txBody>
          <a:bodyPr anchor="t" rtlCol="false" tIns="0" lIns="0" bIns="0" rIns="0">
            <a:spAutoFit/>
          </a:bodyPr>
          <a:lstStyle/>
          <a:p>
            <a:pPr algn="ctr">
              <a:lnSpc>
                <a:spcPts val="6467"/>
              </a:lnSpc>
            </a:pPr>
            <a:r>
              <a:rPr lang="en-US" sz="3674" spc="172">
                <a:solidFill>
                  <a:srgbClr val="000000"/>
                </a:solidFill>
                <a:latin typeface="Lato Heavy Bold"/>
              </a:rPr>
              <a:t>L'UDA VIENE SUDDIVISA IN 4-5 FASI SEQUENZIALI, OGNUNA CON OBIETTIVI INTERMEDI SPECIFICI CHE GUIDANO GLI STUDENTI VERSO IL RAGGIUNGIMENTO DELL'OBIETTIVO FINALE.</a:t>
            </a:r>
          </a:p>
        </p:txBody>
      </p:sp>
      <p:sp>
        <p:nvSpPr>
          <p:cNvPr name="TextBox 4" id="4"/>
          <p:cNvSpPr txBox="true"/>
          <p:nvPr/>
        </p:nvSpPr>
        <p:spPr>
          <a:xfrm rot="0">
            <a:off x="248708" y="255219"/>
            <a:ext cx="6014027" cy="613541"/>
          </a:xfrm>
          <a:prstGeom prst="rect">
            <a:avLst/>
          </a:prstGeom>
        </p:spPr>
        <p:txBody>
          <a:bodyPr anchor="t" rtlCol="false" tIns="0" lIns="0" bIns="0" rIns="0">
            <a:spAutoFit/>
          </a:bodyPr>
          <a:lstStyle/>
          <a:p>
            <a:pPr algn="ctr">
              <a:lnSpc>
                <a:spcPts val="2477"/>
              </a:lnSpc>
            </a:pPr>
            <a:r>
              <a:rPr lang="en-US" sz="2099" spc="325">
                <a:solidFill>
                  <a:srgbClr val="000000"/>
                </a:solidFill>
                <a:latin typeface="Lato Bold"/>
              </a:rPr>
              <a:t>FASE N 4: SVILUPPO E ATTIVITA’ METODOLOGICHE</a:t>
            </a:r>
          </a:p>
        </p:txBody>
      </p:sp>
    </p:spTree>
  </p:cSld>
  <p:clrMapOvr>
    <a:masterClrMapping/>
  </p:clrMapOvr>
  <p:transition spd="fast">
    <p:fade/>
  </p:transition>
</p:sld>
</file>

<file path=ppt/slides/slide36.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028700" y="733449"/>
            <a:ext cx="15617260" cy="3188763"/>
          </a:xfrm>
          <a:prstGeom prst="rect">
            <a:avLst/>
          </a:prstGeom>
        </p:spPr>
        <p:txBody>
          <a:bodyPr anchor="t" rtlCol="false" tIns="0" lIns="0" bIns="0" rIns="0">
            <a:spAutoFit/>
          </a:bodyPr>
          <a:lstStyle/>
          <a:p>
            <a:pPr algn="ctr">
              <a:lnSpc>
                <a:spcPts val="12508"/>
              </a:lnSpc>
            </a:pPr>
            <a:r>
              <a:rPr lang="en-US" sz="10972">
                <a:solidFill>
                  <a:srgbClr val="000000"/>
                </a:solidFill>
                <a:latin typeface="Oswald Bold"/>
              </a:rPr>
              <a:t>Fase 1: Introduzione e Sensibilizzazione</a:t>
            </a:r>
          </a:p>
        </p:txBody>
      </p:sp>
      <p:sp>
        <p:nvSpPr>
          <p:cNvPr name="TextBox 3" id="3"/>
          <p:cNvSpPr txBox="true"/>
          <p:nvPr/>
        </p:nvSpPr>
        <p:spPr>
          <a:xfrm rot="0">
            <a:off x="3272707" y="4125649"/>
            <a:ext cx="11742587" cy="3967734"/>
          </a:xfrm>
          <a:prstGeom prst="rect">
            <a:avLst/>
          </a:prstGeom>
        </p:spPr>
        <p:txBody>
          <a:bodyPr anchor="t" rtlCol="false" tIns="0" lIns="0" bIns="0" rIns="0">
            <a:spAutoFit/>
          </a:bodyPr>
          <a:lstStyle/>
          <a:p>
            <a:pPr algn="ctr">
              <a:lnSpc>
                <a:spcPts val="6228"/>
              </a:lnSpc>
            </a:pPr>
            <a:r>
              <a:rPr lang="en-US" sz="3600" spc="169">
                <a:solidFill>
                  <a:srgbClr val="000000"/>
                </a:solidFill>
                <a:latin typeface="Lato Heavy Bold"/>
              </a:rPr>
              <a:t>ATTIVITÀ: PRESENTAZIONE DEL TEMA, DISCUSSIONE GUIDATA, BRAINSTORMING.</a:t>
            </a:r>
          </a:p>
          <a:p>
            <a:pPr algn="ctr">
              <a:lnSpc>
                <a:spcPts val="6228"/>
              </a:lnSpc>
            </a:pPr>
            <a:r>
              <a:rPr lang="en-US" sz="3600" spc="169">
                <a:solidFill>
                  <a:srgbClr val="000000"/>
                </a:solidFill>
                <a:latin typeface="Lato Heavy Bold"/>
              </a:rPr>
              <a:t>Obiettivi: Stimolare l'interesse, introdurre concetti chiave, valutare le conoscenze pregresse.</a:t>
            </a:r>
          </a:p>
        </p:txBody>
      </p:sp>
    </p:spTree>
  </p:cSld>
  <p:clrMapOvr>
    <a:masterClrMapping/>
  </p:clrMapOvr>
  <p:transition spd="fast">
    <p:fade/>
  </p:transition>
</p:sld>
</file>

<file path=ppt/slides/slide37.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718346" y="1095375"/>
            <a:ext cx="14851307" cy="3159426"/>
          </a:xfrm>
          <a:prstGeom prst="rect">
            <a:avLst/>
          </a:prstGeom>
        </p:spPr>
        <p:txBody>
          <a:bodyPr anchor="t" rtlCol="false" tIns="0" lIns="0" bIns="0" rIns="0">
            <a:spAutoFit/>
          </a:bodyPr>
          <a:lstStyle/>
          <a:p>
            <a:pPr algn="ctr">
              <a:lnSpc>
                <a:spcPts val="12395"/>
              </a:lnSpc>
            </a:pPr>
            <a:r>
              <a:rPr lang="en-US" sz="10872">
                <a:solidFill>
                  <a:srgbClr val="000000"/>
                </a:solidFill>
                <a:latin typeface="Oswald Bold"/>
              </a:rPr>
              <a:t>Fase 2: Approfondimento e Comprensione</a:t>
            </a:r>
          </a:p>
        </p:txBody>
      </p:sp>
      <p:sp>
        <p:nvSpPr>
          <p:cNvPr name="TextBox 3" id="3"/>
          <p:cNvSpPr txBox="true"/>
          <p:nvPr/>
        </p:nvSpPr>
        <p:spPr>
          <a:xfrm rot="0">
            <a:off x="3997613" y="5161362"/>
            <a:ext cx="10292773" cy="3726658"/>
          </a:xfrm>
          <a:prstGeom prst="rect">
            <a:avLst/>
          </a:prstGeom>
        </p:spPr>
        <p:txBody>
          <a:bodyPr anchor="t" rtlCol="false" tIns="0" lIns="0" bIns="0" rIns="0">
            <a:spAutoFit/>
          </a:bodyPr>
          <a:lstStyle/>
          <a:p>
            <a:pPr algn="ctr">
              <a:lnSpc>
                <a:spcPts val="5906"/>
              </a:lnSpc>
            </a:pPr>
            <a:r>
              <a:rPr lang="en-US" sz="3374" spc="158">
                <a:solidFill>
                  <a:srgbClr val="000000"/>
                </a:solidFill>
                <a:latin typeface="Lato Heavy Bold"/>
              </a:rPr>
              <a:t>ATTIVITÀ: LEZIONI FRONTALI, LETTURE MIRATE, ESERCITAZIONI PRATICHE.</a:t>
            </a:r>
          </a:p>
          <a:p>
            <a:pPr algn="ctr">
              <a:lnSpc>
                <a:spcPts val="5906"/>
              </a:lnSpc>
            </a:pPr>
            <a:r>
              <a:rPr lang="en-US" sz="3374" spc="158">
                <a:solidFill>
                  <a:srgbClr val="000000"/>
                </a:solidFill>
                <a:latin typeface="Lato Heavy Bold"/>
              </a:rPr>
              <a:t>Obiettivi: Fornire le conoscenze di base, facilitare la comprensione dei concetti fondamentali.</a:t>
            </a:r>
          </a:p>
        </p:txBody>
      </p:sp>
    </p:spTree>
  </p:cSld>
  <p:clrMapOvr>
    <a:masterClrMapping/>
  </p:clrMapOvr>
  <p:transition spd="fast">
    <p:push dir="l"/>
  </p:transition>
</p:sld>
</file>

<file path=ppt/slides/slide38.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2303359" y="823562"/>
            <a:ext cx="13681282" cy="3110277"/>
          </a:xfrm>
          <a:prstGeom prst="rect">
            <a:avLst/>
          </a:prstGeom>
        </p:spPr>
        <p:txBody>
          <a:bodyPr anchor="t" rtlCol="false" tIns="0" lIns="0" bIns="0" rIns="0">
            <a:spAutoFit/>
          </a:bodyPr>
          <a:lstStyle/>
          <a:p>
            <a:pPr algn="ctr">
              <a:lnSpc>
                <a:spcPts val="12167"/>
              </a:lnSpc>
            </a:pPr>
            <a:r>
              <a:rPr lang="en-US" sz="10672">
                <a:solidFill>
                  <a:srgbClr val="000000"/>
                </a:solidFill>
                <a:latin typeface="Oswald Bold"/>
              </a:rPr>
              <a:t>Fase 3: Elaborazione e Applicazione</a:t>
            </a:r>
          </a:p>
        </p:txBody>
      </p:sp>
      <p:sp>
        <p:nvSpPr>
          <p:cNvPr name="TextBox 3" id="3"/>
          <p:cNvSpPr txBox="true"/>
          <p:nvPr/>
        </p:nvSpPr>
        <p:spPr>
          <a:xfrm rot="0">
            <a:off x="3857719" y="4763643"/>
            <a:ext cx="10572562" cy="4384294"/>
          </a:xfrm>
          <a:prstGeom prst="rect">
            <a:avLst/>
          </a:prstGeom>
        </p:spPr>
        <p:txBody>
          <a:bodyPr anchor="t" rtlCol="false" tIns="0" lIns="0" bIns="0" rIns="0">
            <a:spAutoFit/>
          </a:bodyPr>
          <a:lstStyle/>
          <a:p>
            <a:pPr algn="ctr">
              <a:lnSpc>
                <a:spcPts val="5738"/>
              </a:lnSpc>
            </a:pPr>
            <a:r>
              <a:rPr lang="en-US" sz="3800" spc="178">
                <a:solidFill>
                  <a:srgbClr val="000000"/>
                </a:solidFill>
                <a:latin typeface="Lato Heavy Bold"/>
              </a:rPr>
              <a:t>ATTIVITÀ: LAVORI DI GRUPPO, PROGETTI DI RICERCA, ESPERIMENTI.</a:t>
            </a:r>
          </a:p>
          <a:p>
            <a:pPr algn="ctr">
              <a:lnSpc>
                <a:spcPts val="5738"/>
              </a:lnSpc>
            </a:pPr>
            <a:r>
              <a:rPr lang="en-US" sz="3800" spc="178">
                <a:solidFill>
                  <a:srgbClr val="000000"/>
                </a:solidFill>
                <a:latin typeface="Lato Heavy Bold"/>
              </a:rPr>
              <a:t>Obiettivi: Applicare le conoscenze in contesti nuovi, sviluppare abilità pratiche e di problem-solving.</a:t>
            </a:r>
          </a:p>
        </p:txBody>
      </p:sp>
    </p:spTree>
  </p:cSld>
  <p:clrMapOvr>
    <a:masterClrMapping/>
  </p:clrMapOvr>
  <p:transition spd="fast">
    <p:wipe dir="l"/>
  </p:transition>
</p:sld>
</file>

<file path=ppt/slides/slide39.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195476" y="1358049"/>
            <a:ext cx="15897048" cy="1587801"/>
          </a:xfrm>
          <a:prstGeom prst="rect">
            <a:avLst/>
          </a:prstGeom>
        </p:spPr>
        <p:txBody>
          <a:bodyPr anchor="t" rtlCol="false" tIns="0" lIns="0" bIns="0" rIns="0">
            <a:spAutoFit/>
          </a:bodyPr>
          <a:lstStyle/>
          <a:p>
            <a:pPr algn="ctr">
              <a:lnSpc>
                <a:spcPts val="12395"/>
              </a:lnSpc>
            </a:pPr>
            <a:r>
              <a:rPr lang="en-US" sz="10872">
                <a:solidFill>
                  <a:srgbClr val="000000"/>
                </a:solidFill>
                <a:latin typeface="Oswald Bold"/>
              </a:rPr>
              <a:t>Fase 4: Sintesi e Riflessione</a:t>
            </a:r>
          </a:p>
        </p:txBody>
      </p:sp>
      <p:sp>
        <p:nvSpPr>
          <p:cNvPr name="TextBox 3" id="3"/>
          <p:cNvSpPr txBox="true"/>
          <p:nvPr/>
        </p:nvSpPr>
        <p:spPr>
          <a:xfrm rot="0">
            <a:off x="3730543" y="3738791"/>
            <a:ext cx="10826915" cy="5201539"/>
          </a:xfrm>
          <a:prstGeom prst="rect">
            <a:avLst/>
          </a:prstGeom>
        </p:spPr>
        <p:txBody>
          <a:bodyPr anchor="t" rtlCol="false" tIns="0" lIns="0" bIns="0" rIns="0">
            <a:spAutoFit/>
          </a:bodyPr>
          <a:lstStyle/>
          <a:p>
            <a:pPr algn="ctr">
              <a:lnSpc>
                <a:spcPts val="6878"/>
              </a:lnSpc>
            </a:pPr>
            <a:r>
              <a:rPr lang="en-US" sz="3800" spc="178">
                <a:solidFill>
                  <a:srgbClr val="000000"/>
                </a:solidFill>
                <a:latin typeface="Lato Heavy Bold"/>
              </a:rPr>
              <a:t>ATTIVITÀ: PRESENTAZIONI, DIBATTITI, RIFLESSIONI GUIDATE.</a:t>
            </a:r>
          </a:p>
          <a:p>
            <a:pPr algn="ctr">
              <a:lnSpc>
                <a:spcPts val="6878"/>
              </a:lnSpc>
            </a:pPr>
            <a:r>
              <a:rPr lang="en-US" sz="3800" spc="178">
                <a:solidFill>
                  <a:srgbClr val="000000"/>
                </a:solidFill>
                <a:latin typeface="Lato Heavy Bold"/>
              </a:rPr>
              <a:t>Obiettivi: Integrare le conoscenze acquisite, riflettere criticamente, sviluppare capacità espressive e di sintesi</a:t>
            </a:r>
          </a:p>
        </p:txBody>
      </p:sp>
    </p:spTree>
  </p:cSld>
  <p:clrMapOvr>
    <a:masterClrMapping/>
  </p:clrMapOvr>
  <p:transition spd="fast">
    <p:push dir="l"/>
  </p:transition>
</p:sld>
</file>

<file path=ppt/slides/slide4.xml><?xml version="1.0" encoding="utf-8"?>
<p:sld xmlns:p="http://schemas.openxmlformats.org/presentationml/2006/main" xmlns:a="http://schemas.openxmlformats.org/drawingml/2006/main">
  <p:cSld>
    <p:bg>
      <p:bgPr>
        <a:solidFill>
          <a:srgbClr val="2A508D"/>
        </a:solidFill>
      </p:bgPr>
    </p:bg>
    <p:spTree>
      <p:nvGrpSpPr>
        <p:cNvPr id="1" name=""/>
        <p:cNvGrpSpPr/>
        <p:nvPr/>
      </p:nvGrpSpPr>
      <p:grpSpPr>
        <a:xfrm>
          <a:off x="0" y="0"/>
          <a:ext cx="0" cy="0"/>
          <a:chOff x="0" y="0"/>
          <a:chExt cx="0" cy="0"/>
        </a:xfrm>
      </p:grpSpPr>
      <p:sp>
        <p:nvSpPr>
          <p:cNvPr name="TextBox 2" id="2"/>
          <p:cNvSpPr txBox="true"/>
          <p:nvPr/>
        </p:nvSpPr>
        <p:spPr>
          <a:xfrm rot="0">
            <a:off x="-190619" y="2711450"/>
            <a:ext cx="9334619" cy="2432050"/>
          </a:xfrm>
          <a:prstGeom prst="rect">
            <a:avLst/>
          </a:prstGeom>
        </p:spPr>
        <p:txBody>
          <a:bodyPr anchor="t" rtlCol="false" tIns="0" lIns="0" bIns="0" rIns="0">
            <a:spAutoFit/>
          </a:bodyPr>
          <a:lstStyle/>
          <a:p>
            <a:pPr algn="ctr">
              <a:lnSpc>
                <a:spcPts val="9799"/>
              </a:lnSpc>
              <a:spcBef>
                <a:spcPct val="0"/>
              </a:spcBef>
            </a:pPr>
            <a:r>
              <a:rPr lang="en-US" sz="6999" spc="-279">
                <a:solidFill>
                  <a:srgbClr val="FFFFFF"/>
                </a:solidFill>
                <a:latin typeface="Carollo Playscript"/>
              </a:rPr>
              <a:t>unità di apprendimento</a:t>
            </a:r>
          </a:p>
        </p:txBody>
      </p:sp>
      <p:sp>
        <p:nvSpPr>
          <p:cNvPr name="TextBox 3" id="3"/>
          <p:cNvSpPr txBox="true"/>
          <p:nvPr/>
        </p:nvSpPr>
        <p:spPr>
          <a:xfrm rot="0">
            <a:off x="11310004" y="2293182"/>
            <a:ext cx="5421291" cy="2850318"/>
          </a:xfrm>
          <a:prstGeom prst="rect">
            <a:avLst/>
          </a:prstGeom>
        </p:spPr>
        <p:txBody>
          <a:bodyPr anchor="t" rtlCol="false" tIns="0" lIns="0" bIns="0" rIns="0">
            <a:spAutoFit/>
          </a:bodyPr>
          <a:lstStyle/>
          <a:p>
            <a:pPr algn="ctr" marL="0" indent="0" lvl="0">
              <a:lnSpc>
                <a:spcPts val="11420"/>
              </a:lnSpc>
              <a:spcBef>
                <a:spcPct val="0"/>
              </a:spcBef>
            </a:pPr>
            <a:r>
              <a:rPr lang="en-US" sz="8157" spc="-326">
                <a:solidFill>
                  <a:srgbClr val="FFFFFF"/>
                </a:solidFill>
                <a:latin typeface="Carollo Playscript"/>
              </a:rPr>
              <a:t>unità didattica</a:t>
            </a:r>
          </a:p>
        </p:txBody>
      </p:sp>
      <p:sp>
        <p:nvSpPr>
          <p:cNvPr name="TextBox 4" id="4"/>
          <p:cNvSpPr txBox="true"/>
          <p:nvPr/>
        </p:nvSpPr>
        <p:spPr>
          <a:xfrm rot="0">
            <a:off x="8256946" y="2888540"/>
            <a:ext cx="2638662" cy="2135851"/>
          </a:xfrm>
          <a:prstGeom prst="rect">
            <a:avLst/>
          </a:prstGeom>
        </p:spPr>
        <p:txBody>
          <a:bodyPr anchor="t" rtlCol="false" tIns="0" lIns="0" bIns="0" rIns="0">
            <a:spAutoFit/>
          </a:bodyPr>
          <a:lstStyle/>
          <a:p>
            <a:pPr algn="ctr">
              <a:lnSpc>
                <a:spcPts val="16190"/>
              </a:lnSpc>
              <a:spcBef>
                <a:spcPct val="0"/>
              </a:spcBef>
            </a:pPr>
            <a:r>
              <a:rPr lang="en-US" sz="16190">
                <a:solidFill>
                  <a:srgbClr val="FFE865"/>
                </a:solidFill>
                <a:latin typeface="Noot Bold"/>
              </a:rPr>
              <a:t>VS</a:t>
            </a:r>
          </a:p>
        </p:txBody>
      </p:sp>
    </p:spTree>
  </p:cSld>
  <p:clrMapOvr>
    <a:masterClrMapping/>
  </p:clrMapOvr>
</p:sld>
</file>

<file path=ppt/slides/slide40.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028700" y="1085850"/>
            <a:ext cx="16230600" cy="1507030"/>
          </a:xfrm>
          <a:prstGeom prst="rect">
            <a:avLst/>
          </a:prstGeom>
        </p:spPr>
        <p:txBody>
          <a:bodyPr anchor="t" rtlCol="false" tIns="0" lIns="0" bIns="0" rIns="0">
            <a:spAutoFit/>
          </a:bodyPr>
          <a:lstStyle/>
          <a:p>
            <a:pPr algn="ctr">
              <a:lnSpc>
                <a:spcPts val="11711"/>
              </a:lnSpc>
            </a:pPr>
            <a:r>
              <a:rPr lang="en-US" sz="10272">
                <a:solidFill>
                  <a:srgbClr val="000000"/>
                </a:solidFill>
                <a:latin typeface="Oswald Bold"/>
              </a:rPr>
              <a:t>Fase 5: Valutazione Formativa</a:t>
            </a:r>
          </a:p>
        </p:txBody>
      </p:sp>
      <p:sp>
        <p:nvSpPr>
          <p:cNvPr name="TextBox 3" id="3"/>
          <p:cNvSpPr txBox="true"/>
          <p:nvPr/>
        </p:nvSpPr>
        <p:spPr>
          <a:xfrm rot="0">
            <a:off x="2636824" y="3468142"/>
            <a:ext cx="13014353" cy="4060859"/>
          </a:xfrm>
          <a:prstGeom prst="rect">
            <a:avLst/>
          </a:prstGeom>
        </p:spPr>
        <p:txBody>
          <a:bodyPr anchor="t" rtlCol="false" tIns="0" lIns="0" bIns="0" rIns="0">
            <a:spAutoFit/>
          </a:bodyPr>
          <a:lstStyle/>
          <a:p>
            <a:pPr algn="ctr">
              <a:lnSpc>
                <a:spcPts val="6379"/>
              </a:lnSpc>
            </a:pPr>
            <a:r>
              <a:rPr lang="en-US" sz="3774" spc="177">
                <a:solidFill>
                  <a:srgbClr val="000000"/>
                </a:solidFill>
                <a:latin typeface="Lato Heavy Bold"/>
              </a:rPr>
              <a:t>ATTIVITÀ: TEST, AUTOVALUTAZIONE, FEEDBACK DEL DOCENTE.</a:t>
            </a:r>
          </a:p>
          <a:p>
            <a:pPr algn="ctr">
              <a:lnSpc>
                <a:spcPts val="6379"/>
              </a:lnSpc>
            </a:pPr>
            <a:r>
              <a:rPr lang="en-US" sz="3774" spc="177">
                <a:solidFill>
                  <a:srgbClr val="000000"/>
                </a:solidFill>
                <a:latin typeface="Lato Heavy Bold"/>
              </a:rPr>
              <a:t>Obiettivi: Verificare la sedimentazione delle conoscenze, individuare aree di forza e di miglioramento.</a:t>
            </a:r>
          </a:p>
        </p:txBody>
      </p:sp>
    </p:spTree>
  </p:cSld>
  <p:clrMapOvr>
    <a:masterClrMapping/>
  </p:clrMapOvr>
  <p:transition spd="fast">
    <p:wipe dir="l"/>
  </p:transition>
</p:sld>
</file>

<file path=ppt/slides/slide41.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675498" y="907367"/>
            <a:ext cx="16860698" cy="2739186"/>
          </a:xfrm>
          <a:prstGeom prst="rect">
            <a:avLst/>
          </a:prstGeom>
        </p:spPr>
        <p:txBody>
          <a:bodyPr anchor="t" rtlCol="false" tIns="0" lIns="0" bIns="0" rIns="0">
            <a:spAutoFit/>
          </a:bodyPr>
          <a:lstStyle/>
          <a:p>
            <a:pPr algn="ctr">
              <a:lnSpc>
                <a:spcPts val="10799"/>
              </a:lnSpc>
            </a:pPr>
            <a:r>
              <a:rPr lang="en-US" sz="9473">
                <a:solidFill>
                  <a:srgbClr val="000000"/>
                </a:solidFill>
                <a:latin typeface="Oswald Bold"/>
              </a:rPr>
              <a:t>PROGETTAZIONE DEL COMPITO DI REALTA’</a:t>
            </a:r>
          </a:p>
        </p:txBody>
      </p:sp>
      <p:sp>
        <p:nvSpPr>
          <p:cNvPr name="TextBox 3" id="3"/>
          <p:cNvSpPr txBox="true"/>
          <p:nvPr/>
        </p:nvSpPr>
        <p:spPr>
          <a:xfrm rot="0">
            <a:off x="1028700" y="3935707"/>
            <a:ext cx="15728913" cy="5574793"/>
          </a:xfrm>
          <a:prstGeom prst="rect">
            <a:avLst/>
          </a:prstGeom>
        </p:spPr>
        <p:txBody>
          <a:bodyPr anchor="t" rtlCol="false" tIns="0" lIns="0" bIns="0" rIns="0">
            <a:spAutoFit/>
          </a:bodyPr>
          <a:lstStyle/>
          <a:p>
            <a:pPr algn="ctr">
              <a:lnSpc>
                <a:spcPts val="4883"/>
              </a:lnSpc>
            </a:pPr>
            <a:r>
              <a:rPr lang="en-US" sz="2774" spc="130">
                <a:solidFill>
                  <a:srgbClr val="000000"/>
                </a:solidFill>
                <a:latin typeface="Lato Heavy Bold"/>
              </a:rPr>
              <a:t>AL TERMINE DELLE FASI DI APPRENDIMENTO, VIENE ASSEGNATO UN COMPITO DI REALTÀ, CHE È UN'ATTIVITÀ FINALE COMPLESSA E AUTENTICA DOVE GLI STUDENTI DEVONO APPLICARE IN MODO CONCRETO E CREATIVO LE CONOSCENZE E LE ABILITÀ ACQUISITE.</a:t>
            </a:r>
          </a:p>
          <a:p>
            <a:pPr algn="ctr">
              <a:lnSpc>
                <a:spcPts val="4883"/>
              </a:lnSpc>
            </a:pPr>
          </a:p>
          <a:p>
            <a:pPr algn="ctr">
              <a:lnSpc>
                <a:spcPts val="4883"/>
              </a:lnSpc>
            </a:pPr>
            <a:r>
              <a:rPr lang="en-US" sz="2774" spc="130">
                <a:solidFill>
                  <a:srgbClr val="000000"/>
                </a:solidFill>
                <a:latin typeface="Lato Heavy Bold"/>
              </a:rPr>
              <a:t>Caratteristiche: Il compito di realtà deve essere significativo, contestualizzato, e richiedere l'utilizzo integrato di più abilità.</a:t>
            </a:r>
          </a:p>
          <a:p>
            <a:pPr algn="ctr">
              <a:lnSpc>
                <a:spcPts val="4883"/>
              </a:lnSpc>
            </a:pPr>
            <a:r>
              <a:rPr lang="en-US" sz="2774" spc="130">
                <a:solidFill>
                  <a:srgbClr val="000000"/>
                </a:solidFill>
                <a:latin typeface="Lato Heavy Bold"/>
              </a:rPr>
              <a:t>Esempio: Creazione di un progetto, una campagna di sensibilizzazione, un prodotto innovativo o una soluzione a un problema reale.</a:t>
            </a:r>
          </a:p>
        </p:txBody>
      </p:sp>
    </p:spTree>
  </p:cSld>
  <p:clrMapOvr>
    <a:masterClrMapping/>
  </p:clrMapOvr>
  <p:transition spd="fast">
    <p:fade/>
  </p:transition>
</p:sld>
</file>

<file path=ppt/slides/slide42.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902970" y="862038"/>
            <a:ext cx="16482061" cy="1607613"/>
          </a:xfrm>
          <a:prstGeom prst="rect">
            <a:avLst/>
          </a:prstGeom>
        </p:spPr>
        <p:txBody>
          <a:bodyPr anchor="t" rtlCol="false" tIns="0" lIns="0" bIns="0" rIns="0">
            <a:spAutoFit/>
          </a:bodyPr>
          <a:lstStyle/>
          <a:p>
            <a:pPr algn="ctr">
              <a:lnSpc>
                <a:spcPts val="12508"/>
              </a:lnSpc>
            </a:pPr>
            <a:r>
              <a:rPr lang="en-US" sz="10972">
                <a:solidFill>
                  <a:srgbClr val="000000"/>
                </a:solidFill>
                <a:latin typeface="Oswald Bold"/>
              </a:rPr>
              <a:t>Valutazione e Feedback</a:t>
            </a:r>
          </a:p>
        </p:txBody>
      </p:sp>
      <p:sp>
        <p:nvSpPr>
          <p:cNvPr name="TextBox 3" id="3"/>
          <p:cNvSpPr txBox="true"/>
          <p:nvPr/>
        </p:nvSpPr>
        <p:spPr>
          <a:xfrm rot="0">
            <a:off x="902970" y="3439817"/>
            <a:ext cx="16482061" cy="5913787"/>
          </a:xfrm>
          <a:prstGeom prst="rect">
            <a:avLst/>
          </a:prstGeom>
        </p:spPr>
        <p:txBody>
          <a:bodyPr anchor="t" rtlCol="false" tIns="0" lIns="0" bIns="0" rIns="0">
            <a:spAutoFit/>
          </a:bodyPr>
          <a:lstStyle/>
          <a:p>
            <a:pPr algn="ctr">
              <a:lnSpc>
                <a:spcPts val="4689"/>
              </a:lnSpc>
            </a:pPr>
            <a:r>
              <a:rPr lang="en-US" sz="2774" spc="130">
                <a:solidFill>
                  <a:srgbClr val="000000"/>
                </a:solidFill>
                <a:latin typeface="Lato Heavy Bold"/>
              </a:rPr>
              <a:t>LA VALUTAZIONE DEL COMPITO DI REALTÀ E DELLE FASI PRECEDENTI FORNISCE AGLI STUDENTI UN FEEDBACK DETTAGLIATO SUL LORO APPRENDIMENTO, MENTRE OFFRE AL DOCENTE LA POSSIBILITÀ DI VALUTARE L'EFFICACIA DELL'UDA E DI APPORTARE EVENTUALI MODIFICHE PER IL FUTURO.</a:t>
            </a:r>
          </a:p>
          <a:p>
            <a:pPr algn="ctr">
              <a:lnSpc>
                <a:spcPts val="4689"/>
              </a:lnSpc>
            </a:pPr>
          </a:p>
          <a:p>
            <a:pPr algn="ctr">
              <a:lnSpc>
                <a:spcPts val="4689"/>
              </a:lnSpc>
            </a:pPr>
            <a:r>
              <a:rPr lang="en-US" sz="2774" spc="130">
                <a:solidFill>
                  <a:srgbClr val="000000"/>
                </a:solidFill>
                <a:latin typeface="Lato Heavy Bold"/>
              </a:rPr>
              <a:t>La chiave di questa progettazione è garantire che ogni fase sia costruita sulle precedenti, permettendo agli studenti di costruire e consolidare la loro comprensione e le loro capacità gradualmente, culminando in un'attività che dimostri il loro apprendimento in un contesto reale e significativo.</a:t>
            </a:r>
          </a:p>
        </p:txBody>
      </p:sp>
    </p:spTree>
  </p:cSld>
  <p:clrMapOvr>
    <a:masterClrMapping/>
  </p:clrMapOvr>
  <p:transition spd="fast">
    <p:push dir="l"/>
  </p:transition>
</p:sld>
</file>

<file path=ppt/slides/slide43.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028700" y="1164609"/>
            <a:ext cx="16436801" cy="1607613"/>
          </a:xfrm>
          <a:prstGeom prst="rect">
            <a:avLst/>
          </a:prstGeom>
        </p:spPr>
        <p:txBody>
          <a:bodyPr anchor="t" rtlCol="false" tIns="0" lIns="0" bIns="0" rIns="0">
            <a:spAutoFit/>
          </a:bodyPr>
          <a:lstStyle/>
          <a:p>
            <a:pPr algn="ctr">
              <a:lnSpc>
                <a:spcPts val="12508"/>
              </a:lnSpc>
            </a:pPr>
            <a:r>
              <a:rPr lang="en-US" sz="10972">
                <a:solidFill>
                  <a:srgbClr val="000000"/>
                </a:solidFill>
                <a:latin typeface="Oswald Bold"/>
              </a:rPr>
              <a:t>AUTOVALUTAZIONE</a:t>
            </a:r>
          </a:p>
        </p:txBody>
      </p:sp>
      <p:sp>
        <p:nvSpPr>
          <p:cNvPr name="TextBox 3" id="3"/>
          <p:cNvSpPr txBox="true"/>
          <p:nvPr/>
        </p:nvSpPr>
        <p:spPr>
          <a:xfrm rot="0">
            <a:off x="2181793" y="3435800"/>
            <a:ext cx="14362425" cy="6055169"/>
          </a:xfrm>
          <a:prstGeom prst="rect">
            <a:avLst/>
          </a:prstGeom>
        </p:spPr>
        <p:txBody>
          <a:bodyPr anchor="t" rtlCol="false" tIns="0" lIns="0" bIns="0" rIns="0">
            <a:spAutoFit/>
          </a:bodyPr>
          <a:lstStyle/>
          <a:p>
            <a:pPr algn="ctr">
              <a:lnSpc>
                <a:spcPts val="3156"/>
              </a:lnSpc>
            </a:pPr>
            <a:r>
              <a:rPr lang="en-US" sz="2674" spc="125">
                <a:solidFill>
                  <a:srgbClr val="000000"/>
                </a:solidFill>
                <a:latin typeface="Lato Heavy Bold"/>
              </a:rPr>
              <a:t>L'AUTOVAUTAZIONE È UN ELEMENTO CHIAVE NELL'UNITÀ DI APPRENDIMENTO (UDA) POICHÉ PROMUOVE LA RIFLESSIONE PERSONALE E L'AUTOCONSAPEVOLEZZA DEGLI STUDENTI VERSO IL PROPRIO PROCESSO DI APPRENDIMENTO. ECCO COME PREDISPORRE L'AUTOVAUTAZIONE IN UNA UDA.</a:t>
            </a:r>
          </a:p>
          <a:p>
            <a:pPr algn="ctr">
              <a:lnSpc>
                <a:spcPts val="3156"/>
              </a:lnSpc>
            </a:pPr>
          </a:p>
          <a:p>
            <a:pPr algn="ctr">
              <a:lnSpc>
                <a:spcPts val="3156"/>
              </a:lnSpc>
            </a:pPr>
            <a:r>
              <a:rPr lang="en-US" sz="2674" spc="125">
                <a:solidFill>
                  <a:srgbClr val="000000"/>
                </a:solidFill>
                <a:latin typeface="Lato Heavy Bold"/>
              </a:rPr>
              <a:t>SI SVILUPPANO STRUMENTI QUALI QUESTIONARI, DIARI DI BORDO O RUBRICHE CHE GUIDINO GLI STUDENTI NELL'ANALISI DELLE PROPRIE PRESTAZIONI E PROGRESSI. QUESTI STRUMENTI POSSONO INCLUDERE:</a:t>
            </a:r>
          </a:p>
          <a:p>
            <a:pPr algn="ctr">
              <a:lnSpc>
                <a:spcPts val="3156"/>
              </a:lnSpc>
            </a:pPr>
          </a:p>
          <a:p>
            <a:pPr algn="ctr">
              <a:lnSpc>
                <a:spcPts val="3156"/>
              </a:lnSpc>
            </a:pPr>
            <a:r>
              <a:rPr lang="en-US" sz="2674" spc="125">
                <a:solidFill>
                  <a:srgbClr val="000000"/>
                </a:solidFill>
                <a:latin typeface="Lato Heavy Bold"/>
              </a:rPr>
              <a:t>CHECKLIST DELLE COMPETENZE E ABILITÀ ACQUISITE.</a:t>
            </a:r>
          </a:p>
          <a:p>
            <a:pPr algn="ctr">
              <a:lnSpc>
                <a:spcPts val="3156"/>
              </a:lnSpc>
            </a:pPr>
            <a:r>
              <a:rPr lang="en-US" sz="2674" spc="125">
                <a:solidFill>
                  <a:srgbClr val="000000"/>
                </a:solidFill>
                <a:latin typeface="Lato Heavy Bold"/>
              </a:rPr>
              <a:t>DIARI DI APPRENDIMENTO PER ANNOTARE RIFLESSIONI PERIODICAMENTE.</a:t>
            </a:r>
          </a:p>
          <a:p>
            <a:pPr algn="ctr">
              <a:lnSpc>
                <a:spcPts val="3156"/>
              </a:lnSpc>
            </a:pPr>
            <a:r>
              <a:rPr lang="en-US" sz="2674" spc="125">
                <a:solidFill>
                  <a:srgbClr val="000000"/>
                </a:solidFill>
                <a:latin typeface="Lato Heavy Bold"/>
              </a:rPr>
              <a:t>RUBRICHE CON LIVELLI DI PADRONANZA PER AUTOVALUTARE IL LAVORO SVOLTO.</a:t>
            </a:r>
          </a:p>
          <a:p>
            <a:pPr algn="ctr">
              <a:lnSpc>
                <a:spcPts val="3156"/>
              </a:lnSpc>
            </a:pPr>
            <a:r>
              <a:rPr lang="en-US" sz="2674" spc="125">
                <a:solidFill>
                  <a:srgbClr val="000000"/>
                </a:solidFill>
                <a:latin typeface="Lato Heavy Bold"/>
              </a:rPr>
              <a:t>QUESTIONARI DI AUTOVALUTAZIONE PER RIFLETTERE SUL PROPRIO IMPEGNO E METODO DI STUDIO.</a:t>
            </a:r>
          </a:p>
        </p:txBody>
      </p:sp>
    </p:spTree>
  </p:cSld>
  <p:clrMapOvr>
    <a:masterClrMapping/>
  </p:clrMapOvr>
  <p:transition spd="fast">
    <p:fade/>
  </p:transition>
</p:sld>
</file>

<file path=ppt/slides/slide44.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223717" y="869777"/>
            <a:ext cx="15840567" cy="1755607"/>
          </a:xfrm>
          <a:prstGeom prst="rect">
            <a:avLst/>
          </a:prstGeom>
        </p:spPr>
        <p:txBody>
          <a:bodyPr anchor="t" rtlCol="false" tIns="0" lIns="0" bIns="0" rIns="0">
            <a:spAutoFit/>
          </a:bodyPr>
          <a:lstStyle/>
          <a:p>
            <a:pPr algn="ctr">
              <a:lnSpc>
                <a:spcPts val="13648"/>
              </a:lnSpc>
            </a:pPr>
            <a:r>
              <a:rPr lang="en-US" sz="11972">
                <a:solidFill>
                  <a:srgbClr val="000000"/>
                </a:solidFill>
                <a:latin typeface="Oswald Bold"/>
              </a:rPr>
              <a:t>DIAGRAMMA DI GANTT</a:t>
            </a:r>
          </a:p>
        </p:txBody>
      </p:sp>
      <p:sp>
        <p:nvSpPr>
          <p:cNvPr name="TextBox 3" id="3"/>
          <p:cNvSpPr txBox="true"/>
          <p:nvPr/>
        </p:nvSpPr>
        <p:spPr>
          <a:xfrm rot="0">
            <a:off x="2153552" y="3425350"/>
            <a:ext cx="13980895" cy="5310189"/>
          </a:xfrm>
          <a:prstGeom prst="rect">
            <a:avLst/>
          </a:prstGeom>
        </p:spPr>
        <p:txBody>
          <a:bodyPr anchor="t" rtlCol="false" tIns="0" lIns="0" bIns="0" rIns="0">
            <a:spAutoFit/>
          </a:bodyPr>
          <a:lstStyle/>
          <a:p>
            <a:pPr algn="ctr">
              <a:lnSpc>
                <a:spcPts val="6037"/>
              </a:lnSpc>
            </a:pPr>
            <a:r>
              <a:rPr lang="en-US" sz="2874" spc="135">
                <a:solidFill>
                  <a:srgbClr val="000000"/>
                </a:solidFill>
                <a:latin typeface="Lato Heavy Bold"/>
              </a:rPr>
              <a:t>UN DIAGRAMMA DI GANTT È UNO STRUMENTO DI GESTIONE PROGETTUALE CHE RAPPRESENTA GRAFICAMENTE LA PIANIFICAZIONE TEMPORALE DELLE VARIE ATTIVITÀ DI UN PROGETTO. MOSTRA L'INIZIO E LA FINE DI CIASCUNA ATTIVITÀ E LA LORO SOVRAPPOSIZIONE SU UNA SCALA TEMPORALE, FACILITANDO LA VISUALIZZAZIONE DELLA SEQUENZA E DELLA DURATA DELLE FASI LAVORATIVE E PERMETTENDO IL MONITORAGGIO DEI PROGRESSI RISPETTO AL PIANO ORIGINALE.</a:t>
            </a:r>
          </a:p>
        </p:txBody>
      </p:sp>
    </p:spTree>
  </p:cSld>
  <p:clrMapOvr>
    <a:masterClrMapping/>
  </p:clrMapOvr>
  <p:transition spd="fast">
    <p:push dir="l"/>
  </p:transition>
</p:sld>
</file>

<file path=ppt/slides/slide45.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1028700" y="1164609"/>
            <a:ext cx="16230600" cy="1607613"/>
          </a:xfrm>
          <a:prstGeom prst="rect">
            <a:avLst/>
          </a:prstGeom>
        </p:spPr>
        <p:txBody>
          <a:bodyPr anchor="t" rtlCol="false" tIns="0" lIns="0" bIns="0" rIns="0">
            <a:spAutoFit/>
          </a:bodyPr>
          <a:lstStyle/>
          <a:p>
            <a:pPr algn="ctr">
              <a:lnSpc>
                <a:spcPts val="12508"/>
              </a:lnSpc>
            </a:pPr>
            <a:r>
              <a:rPr lang="en-US" sz="10972">
                <a:solidFill>
                  <a:srgbClr val="000000"/>
                </a:solidFill>
                <a:latin typeface="Oswald Bold"/>
              </a:rPr>
              <a:t>STRUMENTI E RISORSE</a:t>
            </a:r>
          </a:p>
        </p:txBody>
      </p:sp>
      <p:sp>
        <p:nvSpPr>
          <p:cNvPr name="TextBox 3" id="3"/>
          <p:cNvSpPr txBox="true"/>
          <p:nvPr/>
        </p:nvSpPr>
        <p:spPr>
          <a:xfrm rot="0">
            <a:off x="3275512" y="3531955"/>
            <a:ext cx="11895199" cy="5729510"/>
          </a:xfrm>
          <a:prstGeom prst="rect">
            <a:avLst/>
          </a:prstGeom>
        </p:spPr>
        <p:txBody>
          <a:bodyPr anchor="t" rtlCol="false" tIns="0" lIns="0" bIns="0" rIns="0">
            <a:spAutoFit/>
          </a:bodyPr>
          <a:lstStyle/>
          <a:p>
            <a:pPr algn="ctr">
              <a:lnSpc>
                <a:spcPts val="4520"/>
              </a:lnSpc>
            </a:pPr>
            <a:r>
              <a:rPr lang="en-US" sz="2674" spc="125">
                <a:solidFill>
                  <a:srgbClr val="000000"/>
                </a:solidFill>
                <a:latin typeface="Lato Heavy Bold"/>
              </a:rPr>
              <a:t>NELLA PROGETTAZIONE DIDATTICA UNO SPAZIO IMPORTANTE SPETTA ALLA CLASSIFICAZIONE DEGLI STRUMENTI UTILIZZATI NELLA REALIZZAZIONE DELLA STESSA E NELLE RISORSE SFRUTTATE PER LA BUONA RIUSCITA.</a:t>
            </a:r>
          </a:p>
          <a:p>
            <a:pPr algn="ctr">
              <a:lnSpc>
                <a:spcPts val="4520"/>
              </a:lnSpc>
            </a:pPr>
          </a:p>
          <a:p>
            <a:pPr algn="ctr">
              <a:lnSpc>
                <a:spcPts val="4520"/>
              </a:lnSpc>
            </a:pPr>
            <a:r>
              <a:rPr lang="en-US" sz="2674" spc="125">
                <a:solidFill>
                  <a:srgbClr val="000000"/>
                </a:solidFill>
                <a:latin typeface="Lato Heavy Bold"/>
              </a:rPr>
              <a:t>E’ BENE INDICARE CON DOVIZIA DI PARTICOLARI MATERIALI UTILIZZATI, MA ANCHE IN RIFERIMENTO ALLE TIC. OGNI UDA DOVREBBE CONTENERE AL SUO INTERNO DEI RIFERIMENTI ALLE TIC, SOPRATTUTTO IN PRESENZA DI ALUNNI CON BES O CON SOSTEGNO.</a:t>
            </a:r>
          </a:p>
        </p:txBody>
      </p:sp>
    </p:spTree>
  </p:cSld>
  <p:clrMapOvr>
    <a:masterClrMapping/>
  </p:clrMapOvr>
  <p:transition spd="fast">
    <p:push dir="l"/>
  </p:transition>
</p:sld>
</file>

<file path=ppt/slides/slide46.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637345" y="597768"/>
            <a:ext cx="17013310" cy="1466645"/>
          </a:xfrm>
          <a:prstGeom prst="rect">
            <a:avLst/>
          </a:prstGeom>
        </p:spPr>
        <p:txBody>
          <a:bodyPr anchor="t" rtlCol="false" tIns="0" lIns="0" bIns="0" rIns="0">
            <a:spAutoFit/>
          </a:bodyPr>
          <a:lstStyle/>
          <a:p>
            <a:pPr algn="ctr">
              <a:lnSpc>
                <a:spcPts val="11369"/>
              </a:lnSpc>
            </a:pPr>
            <a:r>
              <a:rPr lang="en-US" sz="9973">
                <a:solidFill>
                  <a:srgbClr val="000000"/>
                </a:solidFill>
                <a:latin typeface="Oswald Bold"/>
              </a:rPr>
              <a:t>METODOLOGIE DIDATTICHE</a:t>
            </a:r>
          </a:p>
        </p:txBody>
      </p:sp>
      <p:sp>
        <p:nvSpPr>
          <p:cNvPr name="TextBox 3" id="3"/>
          <p:cNvSpPr txBox="true"/>
          <p:nvPr/>
        </p:nvSpPr>
        <p:spPr>
          <a:xfrm rot="0">
            <a:off x="1568540" y="2449379"/>
            <a:ext cx="15150920" cy="8495586"/>
          </a:xfrm>
          <a:prstGeom prst="rect">
            <a:avLst/>
          </a:prstGeom>
        </p:spPr>
        <p:txBody>
          <a:bodyPr anchor="t" rtlCol="false" tIns="0" lIns="0" bIns="0" rIns="0">
            <a:spAutoFit/>
          </a:bodyPr>
          <a:lstStyle/>
          <a:p>
            <a:pPr algn="ctr">
              <a:lnSpc>
                <a:spcPts val="4380"/>
              </a:lnSpc>
            </a:pPr>
            <a:r>
              <a:rPr lang="en-US" sz="2475" spc="116">
                <a:solidFill>
                  <a:srgbClr val="000000"/>
                </a:solidFill>
                <a:latin typeface="Lato Heavy Bold"/>
              </a:rPr>
              <a:t>DIDATTICA FRONTALE</a:t>
            </a:r>
          </a:p>
          <a:p>
            <a:pPr algn="ctr">
              <a:lnSpc>
                <a:spcPts val="4380"/>
              </a:lnSpc>
            </a:pPr>
            <a:r>
              <a:rPr lang="en-US" sz="2475" spc="116">
                <a:solidFill>
                  <a:srgbClr val="000000"/>
                </a:solidFill>
                <a:latin typeface="Lato Heavy Bold"/>
              </a:rPr>
              <a:t>COOPERATIVE LEARNING</a:t>
            </a:r>
          </a:p>
          <a:p>
            <a:pPr algn="ctr">
              <a:lnSpc>
                <a:spcPts val="4380"/>
              </a:lnSpc>
            </a:pPr>
            <a:r>
              <a:rPr lang="en-US" sz="2475" spc="116">
                <a:solidFill>
                  <a:srgbClr val="000000"/>
                </a:solidFill>
                <a:latin typeface="Lato Heavy Bold"/>
              </a:rPr>
              <a:t>PROBLEM-BASED LEARNING</a:t>
            </a:r>
          </a:p>
          <a:p>
            <a:pPr algn="ctr">
              <a:lnSpc>
                <a:spcPts val="4380"/>
              </a:lnSpc>
            </a:pPr>
            <a:r>
              <a:rPr lang="en-US" sz="2475" spc="116">
                <a:solidFill>
                  <a:srgbClr val="000000"/>
                </a:solidFill>
                <a:latin typeface="Lato Heavy Bold"/>
              </a:rPr>
              <a:t>PROJECT-BASED LEARNING</a:t>
            </a:r>
          </a:p>
          <a:p>
            <a:pPr algn="ctr">
              <a:lnSpc>
                <a:spcPts val="4380"/>
              </a:lnSpc>
            </a:pPr>
            <a:r>
              <a:rPr lang="en-US" sz="2475" spc="116">
                <a:solidFill>
                  <a:srgbClr val="000000"/>
                </a:solidFill>
                <a:latin typeface="Lato Heavy Bold"/>
              </a:rPr>
              <a:t>INQUIRY-BASED LEARNING</a:t>
            </a:r>
          </a:p>
          <a:p>
            <a:pPr algn="ctr">
              <a:lnSpc>
                <a:spcPts val="4380"/>
              </a:lnSpc>
            </a:pPr>
            <a:r>
              <a:rPr lang="en-US" sz="2475" spc="116">
                <a:solidFill>
                  <a:srgbClr val="000000"/>
                </a:solidFill>
                <a:latin typeface="Lato Heavy Bold"/>
              </a:rPr>
              <a:t>FLIPPED CLASSROOM</a:t>
            </a:r>
          </a:p>
          <a:p>
            <a:pPr algn="ctr">
              <a:lnSpc>
                <a:spcPts val="4380"/>
              </a:lnSpc>
            </a:pPr>
            <a:r>
              <a:rPr lang="en-US" sz="2475" spc="116">
                <a:solidFill>
                  <a:srgbClr val="000000"/>
                </a:solidFill>
                <a:latin typeface="Lato Heavy Bold"/>
              </a:rPr>
              <a:t>BLENDED LEARNING</a:t>
            </a:r>
          </a:p>
          <a:p>
            <a:pPr algn="ctr">
              <a:lnSpc>
                <a:spcPts val="4380"/>
              </a:lnSpc>
            </a:pPr>
            <a:r>
              <a:rPr lang="en-US" sz="2475" spc="116">
                <a:solidFill>
                  <a:srgbClr val="000000"/>
                </a:solidFill>
                <a:latin typeface="Lato Heavy Bold"/>
              </a:rPr>
              <a:t>GAMIFICATION</a:t>
            </a:r>
          </a:p>
          <a:p>
            <a:pPr algn="ctr">
              <a:lnSpc>
                <a:spcPts val="4380"/>
              </a:lnSpc>
            </a:pPr>
            <a:r>
              <a:rPr lang="en-US" sz="2475" spc="116">
                <a:solidFill>
                  <a:srgbClr val="000000"/>
                </a:solidFill>
                <a:latin typeface="Lato Heavy Bold"/>
              </a:rPr>
              <a:t>STORYTELLING</a:t>
            </a:r>
          </a:p>
          <a:p>
            <a:pPr algn="ctr">
              <a:lnSpc>
                <a:spcPts val="4380"/>
              </a:lnSpc>
            </a:pPr>
            <a:r>
              <a:rPr lang="en-US" sz="2475" spc="116">
                <a:solidFill>
                  <a:srgbClr val="000000"/>
                </a:solidFill>
                <a:latin typeface="Lato Heavy Bold"/>
              </a:rPr>
              <a:t>METACOGNITIVE STRATEGIES</a:t>
            </a:r>
          </a:p>
          <a:p>
            <a:pPr algn="ctr">
              <a:lnSpc>
                <a:spcPts val="4380"/>
              </a:lnSpc>
            </a:pPr>
            <a:r>
              <a:rPr lang="en-US" sz="2475" spc="116">
                <a:solidFill>
                  <a:srgbClr val="000000"/>
                </a:solidFill>
                <a:latin typeface="Lato Heavy Bold"/>
              </a:rPr>
              <a:t>DIFFERENTIATED INSTRUCTION</a:t>
            </a:r>
          </a:p>
          <a:p>
            <a:pPr algn="ctr">
              <a:lnSpc>
                <a:spcPts val="4380"/>
              </a:lnSpc>
            </a:pPr>
            <a:r>
              <a:rPr lang="en-US" sz="2475" spc="116">
                <a:solidFill>
                  <a:srgbClr val="000000"/>
                </a:solidFill>
                <a:latin typeface="Lato Heavy Bold"/>
              </a:rPr>
              <a:t>METODO MONTESSORI</a:t>
            </a:r>
          </a:p>
          <a:p>
            <a:pPr algn="ctr">
              <a:lnSpc>
                <a:spcPts val="4380"/>
              </a:lnSpc>
            </a:pPr>
            <a:r>
              <a:rPr lang="en-US" sz="2475" spc="116">
                <a:solidFill>
                  <a:srgbClr val="000000"/>
                </a:solidFill>
                <a:latin typeface="Lato Heavy Bold"/>
              </a:rPr>
              <a:t>OUTDOOR EDUCATION</a:t>
            </a:r>
          </a:p>
          <a:p>
            <a:pPr algn="ctr">
              <a:lnSpc>
                <a:spcPts val="3861"/>
              </a:lnSpc>
            </a:pPr>
          </a:p>
          <a:p>
            <a:pPr algn="just">
              <a:lnSpc>
                <a:spcPts val="2920"/>
              </a:lnSpc>
            </a:pPr>
          </a:p>
          <a:p>
            <a:pPr algn="ctr">
              <a:lnSpc>
                <a:spcPts val="2920"/>
              </a:lnSpc>
            </a:pPr>
          </a:p>
        </p:txBody>
      </p:sp>
    </p:spTree>
  </p:cSld>
  <p:clrMapOvr>
    <a:masterClrMapping/>
  </p:clrMapOvr>
  <p:transition spd="fast">
    <p:fade/>
  </p:transition>
</p:sld>
</file>

<file path=ppt/slides/slide47.xml><?xml version="1.0" encoding="utf-8"?>
<p:sld xmlns:p="http://schemas.openxmlformats.org/presentationml/2006/main" xmlns:a="http://schemas.openxmlformats.org/drawingml/2006/main">
  <p:cSld>
    <p:bg>
      <p:bgPr>
        <a:solidFill>
          <a:srgbClr val="86EAE9"/>
        </a:solidFill>
      </p:bgPr>
    </p:bg>
    <p:spTree>
      <p:nvGrpSpPr>
        <p:cNvPr id="1" name=""/>
        <p:cNvGrpSpPr/>
        <p:nvPr/>
      </p:nvGrpSpPr>
      <p:grpSpPr>
        <a:xfrm>
          <a:off x="0" y="0"/>
          <a:ext cx="0" cy="0"/>
          <a:chOff x="0" y="0"/>
          <a:chExt cx="0" cy="0"/>
        </a:xfrm>
      </p:grpSpPr>
      <p:sp>
        <p:nvSpPr>
          <p:cNvPr name="TextBox 2" id="2"/>
          <p:cNvSpPr txBox="true"/>
          <p:nvPr/>
        </p:nvSpPr>
        <p:spPr>
          <a:xfrm rot="0">
            <a:off x="2758302" y="759378"/>
            <a:ext cx="13407279" cy="8272944"/>
          </a:xfrm>
          <a:prstGeom prst="rect">
            <a:avLst/>
          </a:prstGeom>
        </p:spPr>
        <p:txBody>
          <a:bodyPr anchor="t" rtlCol="false" tIns="0" lIns="0" bIns="0" rIns="0">
            <a:spAutoFit/>
          </a:bodyPr>
          <a:lstStyle/>
          <a:p>
            <a:pPr algn="ctr">
              <a:lnSpc>
                <a:spcPts val="9393"/>
              </a:lnSpc>
            </a:pPr>
            <a:r>
              <a:rPr lang="en-US" sz="4174" spc="196">
                <a:solidFill>
                  <a:srgbClr val="000000"/>
                </a:solidFill>
                <a:latin typeface="Lato Heavy"/>
              </a:rPr>
              <a:t>LASCIAMO CHE OGNI LEZIONE SIA UN SEME DI CURIOSITÀ PIANTATO NELLE MENTI DEGLI STUDENTI, CRESCERÀ IN ALBERI DI CONOSCENZA SOTTO IL SOLE DELLA NOSTRA GUIDA. GRAZIE PER AVER COLTIVATO INSIEME IL FUTURO DELL'EDUCAZIONE." </a:t>
            </a:r>
          </a:p>
          <a:p>
            <a:pPr algn="ctr">
              <a:lnSpc>
                <a:spcPts val="9393"/>
              </a:lnSpc>
            </a:pPr>
            <a:r>
              <a:rPr lang="en-US" sz="4174" spc="196">
                <a:solidFill>
                  <a:srgbClr val="000000"/>
                </a:solidFill>
                <a:latin typeface="Lato Heavy"/>
              </a:rPr>
              <a:t>(A. CORIGLIANO)</a:t>
            </a:r>
          </a:p>
        </p:txBody>
      </p:sp>
    </p:spTree>
  </p:cSld>
  <p:clrMapOvr>
    <a:masterClrMapping/>
  </p:clrMapOvr>
  <p:transition spd="fast">
    <p:circle/>
  </p:transition>
</p:sld>
</file>

<file path=ppt/slides/slide5.xml><?xml version="1.0" encoding="utf-8"?>
<p:sld xmlns:p="http://schemas.openxmlformats.org/presentationml/2006/main" xmlns:a="http://schemas.openxmlformats.org/drawingml/2006/main">
  <p:cSld>
    <p:bg>
      <p:bgPr>
        <a:solidFill>
          <a:srgbClr val="2A508D"/>
        </a:solidFill>
      </p:bgPr>
    </p:bg>
    <p:spTree>
      <p:nvGrpSpPr>
        <p:cNvPr id="1" name=""/>
        <p:cNvGrpSpPr/>
        <p:nvPr/>
      </p:nvGrpSpPr>
      <p:grpSpPr>
        <a:xfrm>
          <a:off x="0" y="0"/>
          <a:ext cx="0" cy="0"/>
          <a:chOff x="0" y="0"/>
          <a:chExt cx="0" cy="0"/>
        </a:xfrm>
      </p:grpSpPr>
      <p:sp>
        <p:nvSpPr>
          <p:cNvPr name="TextBox 2" id="2"/>
          <p:cNvSpPr txBox="true"/>
          <p:nvPr/>
        </p:nvSpPr>
        <p:spPr>
          <a:xfrm rot="0">
            <a:off x="1258223" y="1254819"/>
            <a:ext cx="15771553" cy="7217409"/>
          </a:xfrm>
          <a:prstGeom prst="rect">
            <a:avLst/>
          </a:prstGeom>
        </p:spPr>
        <p:txBody>
          <a:bodyPr anchor="t" rtlCol="false" tIns="0" lIns="0" bIns="0" rIns="0">
            <a:spAutoFit/>
          </a:bodyPr>
          <a:lstStyle/>
          <a:p>
            <a:pPr algn="ctr">
              <a:lnSpc>
                <a:spcPts val="5720"/>
              </a:lnSpc>
            </a:pPr>
            <a:r>
              <a:rPr lang="en-US" sz="4000" spc="280">
                <a:solidFill>
                  <a:srgbClr val="FFE865"/>
                </a:solidFill>
                <a:latin typeface="Montserrat Classic Bold"/>
              </a:rPr>
              <a:t>L’UNITÀ DI APPRENDIMENTO</a:t>
            </a:r>
            <a:r>
              <a:rPr lang="en-US" sz="4000" spc="280">
                <a:solidFill>
                  <a:srgbClr val="FFFFFF"/>
                </a:solidFill>
                <a:latin typeface="Montserrat Classic Bold"/>
              </a:rPr>
              <a:t> SI FOCALIZZA MAGGIORMENTE SUGLI ASPETTI DELL’APPRENDIMENTO DEGLI STUDENTI, CON PARTICOLARE ATTENZIONE AI PROCESSI COGNITIVI E METACOGNITIVI COINVOLTI ED È PROGETTATA ATTORNO ALLO SVILUPPO DELLE COMPETENZE SPECIFICHE. PUÒ ESSERE INTERDISCIPLINARE E TENDE AD ESSERE PROGETTATA IN MODO DA AVERE UNA PARTECIPAZIONE ATTIVA DEGLI STUDENTI AL PROCESSO DI APPRENDIMENTO</a:t>
            </a:r>
          </a:p>
        </p:txBody>
      </p:sp>
    </p:spTree>
  </p:cSld>
  <p:clrMapOvr>
    <a:masterClrMapping/>
  </p:clrMapOvr>
</p:sld>
</file>

<file path=ppt/slides/slide6.xml><?xml version="1.0" encoding="utf-8"?>
<p:sld xmlns:p="http://schemas.openxmlformats.org/presentationml/2006/main" xmlns:a="http://schemas.openxmlformats.org/drawingml/2006/main">
  <p:cSld>
    <p:bg>
      <p:bgPr>
        <a:solidFill>
          <a:srgbClr val="2A508D"/>
        </a:solidFill>
      </p:bgPr>
    </p:bg>
    <p:spTree>
      <p:nvGrpSpPr>
        <p:cNvPr id="1" name=""/>
        <p:cNvGrpSpPr/>
        <p:nvPr/>
      </p:nvGrpSpPr>
      <p:grpSpPr>
        <a:xfrm>
          <a:off x="0" y="0"/>
          <a:ext cx="0" cy="0"/>
          <a:chOff x="0" y="0"/>
          <a:chExt cx="0" cy="0"/>
        </a:xfrm>
      </p:grpSpPr>
      <p:sp>
        <p:nvSpPr>
          <p:cNvPr name="TextBox 2" id="2"/>
          <p:cNvSpPr txBox="true"/>
          <p:nvPr/>
        </p:nvSpPr>
        <p:spPr>
          <a:xfrm rot="0">
            <a:off x="1028700" y="1561722"/>
            <a:ext cx="16230600" cy="5040629"/>
          </a:xfrm>
          <a:prstGeom prst="rect">
            <a:avLst/>
          </a:prstGeom>
        </p:spPr>
        <p:txBody>
          <a:bodyPr anchor="t" rtlCol="false" tIns="0" lIns="0" bIns="0" rIns="0">
            <a:spAutoFit/>
          </a:bodyPr>
          <a:lstStyle/>
          <a:p>
            <a:pPr algn="ctr">
              <a:lnSpc>
                <a:spcPts val="5760"/>
              </a:lnSpc>
            </a:pPr>
            <a:r>
              <a:rPr lang="en-US" sz="4000" spc="280">
                <a:solidFill>
                  <a:srgbClr val="FFE865"/>
                </a:solidFill>
                <a:latin typeface="Montserrat Classic"/>
              </a:rPr>
              <a:t>L’UNITÀ DIDATTICA</a:t>
            </a:r>
            <a:r>
              <a:rPr lang="en-US" sz="4000" spc="280">
                <a:solidFill>
                  <a:srgbClr val="FFFFFF"/>
                </a:solidFill>
                <a:latin typeface="Montserrat Classic"/>
              </a:rPr>
              <a:t> SI CONCENTRA PIÙ SULLA PIANIFICAZIONE E SULLA SEQUENZA DELLE ATTIVITÀ DI INSEGNAMENTO DA PARTE DEL DOCENTE. È SPESSO CENTRATA SUI CONTENUTI DISCIPLINARI SPECIFICI DI UNA SOLA DISCIPLINA E PRESENTA UNA STRUTTURA TRADIZIONALE CON LEZIONI, ESERCITAZIONI E ATTIVITÀ.</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2A508D"/>
        </a:solidFill>
      </p:bgPr>
    </p:bg>
    <p:spTree>
      <p:nvGrpSpPr>
        <p:cNvPr id="1" name=""/>
        <p:cNvGrpSpPr/>
        <p:nvPr/>
      </p:nvGrpSpPr>
      <p:grpSpPr>
        <a:xfrm>
          <a:off x="0" y="0"/>
          <a:ext cx="0" cy="0"/>
          <a:chOff x="0" y="0"/>
          <a:chExt cx="0" cy="0"/>
        </a:xfrm>
      </p:grpSpPr>
      <p:sp>
        <p:nvSpPr>
          <p:cNvPr name="Freeform 2" id="2"/>
          <p:cNvSpPr/>
          <p:nvPr/>
        </p:nvSpPr>
        <p:spPr>
          <a:xfrm flipH="false" flipV="false" rot="755772">
            <a:off x="387932" y="7407210"/>
            <a:ext cx="3742447" cy="3970766"/>
          </a:xfrm>
          <a:custGeom>
            <a:avLst/>
            <a:gdLst/>
            <a:ahLst/>
            <a:cxnLst/>
            <a:rect r="r" b="b" t="t" l="l"/>
            <a:pathLst>
              <a:path h="3970766" w="3742447">
                <a:moveTo>
                  <a:pt x="0" y="0"/>
                </a:moveTo>
                <a:lnTo>
                  <a:pt x="3742447" y="0"/>
                </a:lnTo>
                <a:lnTo>
                  <a:pt x="3742447" y="3970766"/>
                </a:lnTo>
                <a:lnTo>
                  <a:pt x="0" y="397076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3062261">
            <a:off x="14094953" y="-291929"/>
            <a:ext cx="3412449" cy="3620636"/>
          </a:xfrm>
          <a:custGeom>
            <a:avLst/>
            <a:gdLst/>
            <a:ahLst/>
            <a:cxnLst/>
            <a:rect r="r" b="b" t="t" l="l"/>
            <a:pathLst>
              <a:path h="3620636" w="3412449">
                <a:moveTo>
                  <a:pt x="0" y="0"/>
                </a:moveTo>
                <a:lnTo>
                  <a:pt x="3412449" y="0"/>
                </a:lnTo>
                <a:lnTo>
                  <a:pt x="3412449" y="3620636"/>
                </a:lnTo>
                <a:lnTo>
                  <a:pt x="0" y="362063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4" id="4"/>
          <p:cNvSpPr txBox="true"/>
          <p:nvPr/>
        </p:nvSpPr>
        <p:spPr>
          <a:xfrm rot="0">
            <a:off x="5756807" y="617705"/>
            <a:ext cx="6768083" cy="2025015"/>
          </a:xfrm>
          <a:prstGeom prst="rect">
            <a:avLst/>
          </a:prstGeom>
        </p:spPr>
        <p:txBody>
          <a:bodyPr anchor="t" rtlCol="false" tIns="0" lIns="0" bIns="0" rIns="0">
            <a:spAutoFit/>
          </a:bodyPr>
          <a:lstStyle/>
          <a:p>
            <a:pPr algn="ctr">
              <a:lnSpc>
                <a:spcPts val="7979"/>
              </a:lnSpc>
            </a:pPr>
            <a:r>
              <a:rPr lang="en-US" sz="6999" spc="279">
                <a:solidFill>
                  <a:srgbClr val="FFFFFF"/>
                </a:solidFill>
                <a:latin typeface="Alfa Slab One Bold Italics"/>
              </a:rPr>
              <a:t>Riferimenti normativi</a:t>
            </a:r>
          </a:p>
        </p:txBody>
      </p:sp>
      <p:sp>
        <p:nvSpPr>
          <p:cNvPr name="TextBox 5" id="5"/>
          <p:cNvSpPr txBox="true"/>
          <p:nvPr/>
        </p:nvSpPr>
        <p:spPr>
          <a:xfrm rot="0">
            <a:off x="0" y="3246758"/>
            <a:ext cx="18281697" cy="4567726"/>
          </a:xfrm>
          <a:prstGeom prst="rect">
            <a:avLst/>
          </a:prstGeom>
        </p:spPr>
        <p:txBody>
          <a:bodyPr anchor="t" rtlCol="false" tIns="0" lIns="0" bIns="0" rIns="0">
            <a:spAutoFit/>
          </a:bodyPr>
          <a:lstStyle/>
          <a:p>
            <a:pPr algn="ctr">
              <a:lnSpc>
                <a:spcPts val="9116"/>
              </a:lnSpc>
            </a:pPr>
            <a:r>
              <a:rPr lang="en-US" sz="5881" spc="199">
                <a:solidFill>
                  <a:srgbClr val="FFFFFF"/>
                </a:solidFill>
                <a:latin typeface="Arvo"/>
              </a:rPr>
              <a:t>.D.lgs 59/94</a:t>
            </a:r>
          </a:p>
          <a:p>
            <a:pPr algn="ctr">
              <a:lnSpc>
                <a:spcPts val="9116"/>
              </a:lnSpc>
            </a:pPr>
            <a:r>
              <a:rPr lang="en-US" sz="5881" spc="199">
                <a:solidFill>
                  <a:srgbClr val="FFFFFF"/>
                </a:solidFill>
                <a:latin typeface="Arvo"/>
              </a:rPr>
              <a:t>.Indicazioni Nazionali per il Curricolo 2012</a:t>
            </a:r>
          </a:p>
          <a:p>
            <a:pPr algn="ctr">
              <a:lnSpc>
                <a:spcPts val="9116"/>
              </a:lnSpc>
            </a:pPr>
            <a:r>
              <a:rPr lang="en-US" sz="5881" spc="199">
                <a:solidFill>
                  <a:srgbClr val="FFFFFF"/>
                </a:solidFill>
                <a:latin typeface="Arvo"/>
              </a:rPr>
              <a:t>.L. 107/2015</a:t>
            </a:r>
          </a:p>
          <a:p>
            <a:pPr algn="ctr">
              <a:lnSpc>
                <a:spcPts val="9116"/>
              </a:lnSpc>
            </a:pPr>
            <a:r>
              <a:rPr lang="en-US" sz="5881" spc="199">
                <a:solidFill>
                  <a:srgbClr val="FFFFFF"/>
                </a:solidFill>
                <a:latin typeface="Arvo"/>
              </a:rPr>
              <a:t>.D.L. 62/2017</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2A508D"/>
        </a:solidFill>
      </p:bgPr>
    </p:bg>
    <p:spTree>
      <p:nvGrpSpPr>
        <p:cNvPr id="1" name=""/>
        <p:cNvGrpSpPr/>
        <p:nvPr/>
      </p:nvGrpSpPr>
      <p:grpSpPr>
        <a:xfrm>
          <a:off x="0" y="0"/>
          <a:ext cx="0" cy="0"/>
          <a:chOff x="0" y="0"/>
          <a:chExt cx="0" cy="0"/>
        </a:xfrm>
      </p:grpSpPr>
      <p:grpSp>
        <p:nvGrpSpPr>
          <p:cNvPr name="Group 2" id="2"/>
          <p:cNvGrpSpPr/>
          <p:nvPr/>
        </p:nvGrpSpPr>
        <p:grpSpPr>
          <a:xfrm rot="0">
            <a:off x="3267703" y="1337942"/>
            <a:ext cx="11752593" cy="4455279"/>
            <a:chOff x="0" y="0"/>
            <a:chExt cx="15670125" cy="5940372"/>
          </a:xfrm>
        </p:grpSpPr>
        <p:sp>
          <p:nvSpPr>
            <p:cNvPr name="Freeform 3" id="3"/>
            <p:cNvSpPr/>
            <p:nvPr/>
          </p:nvSpPr>
          <p:spPr>
            <a:xfrm flipH="false" flipV="false" rot="1143236">
              <a:off x="7715103" y="1508841"/>
              <a:ext cx="7776148" cy="2400886"/>
            </a:xfrm>
            <a:custGeom>
              <a:avLst/>
              <a:gdLst/>
              <a:ahLst/>
              <a:cxnLst/>
              <a:rect r="r" b="b" t="t" l="l"/>
              <a:pathLst>
                <a:path h="2400886" w="7776148">
                  <a:moveTo>
                    <a:pt x="0" y="0"/>
                  </a:moveTo>
                  <a:lnTo>
                    <a:pt x="7776148" y="0"/>
                  </a:lnTo>
                  <a:lnTo>
                    <a:pt x="7776148" y="2400885"/>
                  </a:lnTo>
                  <a:lnTo>
                    <a:pt x="0" y="240088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4" id="4"/>
            <p:cNvSpPr txBox="true"/>
            <p:nvPr/>
          </p:nvSpPr>
          <p:spPr>
            <a:xfrm rot="0">
              <a:off x="0" y="0"/>
              <a:ext cx="14526370" cy="2451100"/>
            </a:xfrm>
            <a:prstGeom prst="rect">
              <a:avLst/>
            </a:prstGeom>
          </p:spPr>
          <p:txBody>
            <a:bodyPr anchor="t" rtlCol="false" tIns="0" lIns="0" bIns="0" rIns="0">
              <a:spAutoFit/>
            </a:bodyPr>
            <a:lstStyle/>
            <a:p>
              <a:pPr>
                <a:lnSpc>
                  <a:spcPts val="14498"/>
                </a:lnSpc>
              </a:pPr>
              <a:r>
                <a:rPr lang="en-US" sz="12082">
                  <a:solidFill>
                    <a:srgbClr val="FFFFFF"/>
                  </a:solidFill>
                  <a:latin typeface="Shrikhand"/>
                </a:rPr>
                <a:t>D.lgs 59/94*</a:t>
              </a:r>
            </a:p>
          </p:txBody>
        </p:sp>
        <p:sp>
          <p:nvSpPr>
            <p:cNvPr name="TextBox 5" id="5"/>
            <p:cNvSpPr txBox="true"/>
            <p:nvPr/>
          </p:nvSpPr>
          <p:spPr>
            <a:xfrm rot="0">
              <a:off x="0" y="3792992"/>
              <a:ext cx="12693201" cy="2147380"/>
            </a:xfrm>
            <a:prstGeom prst="rect">
              <a:avLst/>
            </a:prstGeom>
          </p:spPr>
          <p:txBody>
            <a:bodyPr anchor="t" rtlCol="false" tIns="0" lIns="0" bIns="0" rIns="0">
              <a:spAutoFit/>
            </a:bodyPr>
            <a:lstStyle/>
            <a:p>
              <a:pPr algn="ctr">
                <a:lnSpc>
                  <a:spcPts val="6498"/>
                </a:lnSpc>
              </a:pPr>
              <a:r>
                <a:rPr lang="en-US" sz="4998">
                  <a:solidFill>
                    <a:srgbClr val="FFFFFF"/>
                  </a:solidFill>
                  <a:latin typeface="TT Commons Pro"/>
                </a:rPr>
                <a:t>con il D.lgs 59 del 1994 si inizia a parlare di Unità di apprendimento</a:t>
              </a:r>
            </a:p>
          </p:txBody>
        </p:sp>
      </p:grpSp>
      <p:sp>
        <p:nvSpPr>
          <p:cNvPr name="Freeform 6" id="6"/>
          <p:cNvSpPr/>
          <p:nvPr/>
        </p:nvSpPr>
        <p:spPr>
          <a:xfrm flipH="false" flipV="false" rot="8459121">
            <a:off x="15318641" y="6568122"/>
            <a:ext cx="2025558" cy="1076078"/>
          </a:xfrm>
          <a:custGeom>
            <a:avLst/>
            <a:gdLst/>
            <a:ahLst/>
            <a:cxnLst/>
            <a:rect r="r" b="b" t="t" l="l"/>
            <a:pathLst>
              <a:path h="1076078" w="2025558">
                <a:moveTo>
                  <a:pt x="0" y="0"/>
                </a:moveTo>
                <a:lnTo>
                  <a:pt x="2025557" y="0"/>
                </a:lnTo>
                <a:lnTo>
                  <a:pt x="2025557" y="1076077"/>
                </a:lnTo>
                <a:lnTo>
                  <a:pt x="0" y="107607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7" id="7"/>
          <p:cNvSpPr txBox="true"/>
          <p:nvPr/>
        </p:nvSpPr>
        <p:spPr>
          <a:xfrm rot="0">
            <a:off x="3504430" y="9043498"/>
            <a:ext cx="4595260" cy="426021"/>
          </a:xfrm>
          <a:prstGeom prst="rect">
            <a:avLst/>
          </a:prstGeom>
        </p:spPr>
        <p:txBody>
          <a:bodyPr anchor="t" rtlCol="false" tIns="0" lIns="0" bIns="0" rIns="0">
            <a:spAutoFit/>
          </a:bodyPr>
          <a:lstStyle/>
          <a:p>
            <a:pPr algn="ctr">
              <a:lnSpc>
                <a:spcPts val="2920"/>
              </a:lnSpc>
            </a:pPr>
            <a:r>
              <a:rPr lang="en-US" sz="2474" spc="116">
                <a:solidFill>
                  <a:srgbClr val="FFFFFF"/>
                </a:solidFill>
                <a:latin typeface="Lato Heavy Bold"/>
              </a:rPr>
              <a:t>*RIFORMA DEI CICLI</a:t>
            </a:r>
          </a:p>
        </p:txBody>
      </p:sp>
    </p:spTree>
  </p:cSld>
  <p:clrMapOvr>
    <a:masterClrMapping/>
  </p:clrMapOvr>
</p:sld>
</file>

<file path=ppt/slides/slide9.xml><?xml version="1.0" encoding="utf-8"?>
<p:sld xmlns:p="http://schemas.openxmlformats.org/presentationml/2006/main" xmlns:a="http://schemas.openxmlformats.org/drawingml/2006/main">
  <p:cSld>
    <p:bg>
      <p:bgPr>
        <a:solidFill>
          <a:srgbClr val="2A508D"/>
        </a:solidFill>
      </p:bgPr>
    </p:bg>
    <p:spTree>
      <p:nvGrpSpPr>
        <p:cNvPr id="1" name=""/>
        <p:cNvGrpSpPr/>
        <p:nvPr/>
      </p:nvGrpSpPr>
      <p:grpSpPr>
        <a:xfrm>
          <a:off x="0" y="0"/>
          <a:ext cx="0" cy="0"/>
          <a:chOff x="0" y="0"/>
          <a:chExt cx="0" cy="0"/>
        </a:xfrm>
      </p:grpSpPr>
      <p:sp>
        <p:nvSpPr>
          <p:cNvPr name="TextBox 2" id="2"/>
          <p:cNvSpPr txBox="true"/>
          <p:nvPr/>
        </p:nvSpPr>
        <p:spPr>
          <a:xfrm rot="0">
            <a:off x="802674" y="641022"/>
            <a:ext cx="15817850" cy="2904920"/>
          </a:xfrm>
          <a:prstGeom prst="rect">
            <a:avLst/>
          </a:prstGeom>
        </p:spPr>
        <p:txBody>
          <a:bodyPr anchor="t" rtlCol="false" tIns="0" lIns="0" bIns="0" rIns="0">
            <a:spAutoFit/>
          </a:bodyPr>
          <a:lstStyle/>
          <a:p>
            <a:pPr algn="ctr">
              <a:lnSpc>
                <a:spcPts val="11369"/>
              </a:lnSpc>
            </a:pPr>
            <a:r>
              <a:rPr lang="en-US" sz="9973">
                <a:solidFill>
                  <a:srgbClr val="FFFFFF"/>
                </a:solidFill>
                <a:latin typeface="Oswald Bold"/>
              </a:rPr>
              <a:t>Indicazioni Nazionali per il Curricolo 2012</a:t>
            </a:r>
          </a:p>
        </p:txBody>
      </p:sp>
      <p:sp>
        <p:nvSpPr>
          <p:cNvPr name="TextBox 3" id="3"/>
          <p:cNvSpPr txBox="true"/>
          <p:nvPr/>
        </p:nvSpPr>
        <p:spPr>
          <a:xfrm rot="0">
            <a:off x="476864" y="4602290"/>
            <a:ext cx="17334272" cy="4656010"/>
          </a:xfrm>
          <a:prstGeom prst="rect">
            <a:avLst/>
          </a:prstGeom>
        </p:spPr>
        <p:txBody>
          <a:bodyPr anchor="t" rtlCol="false" tIns="0" lIns="0" bIns="0" rIns="0">
            <a:spAutoFit/>
          </a:bodyPr>
          <a:lstStyle/>
          <a:p>
            <a:pPr algn="ctr">
              <a:lnSpc>
                <a:spcPts val="4108"/>
              </a:lnSpc>
            </a:pPr>
            <a:r>
              <a:rPr lang="en-US" sz="2475" spc="116">
                <a:solidFill>
                  <a:srgbClr val="FFFFFF"/>
                </a:solidFill>
                <a:latin typeface="Lato Heavy Bold"/>
              </a:rPr>
              <a:t>LE INDICAZIONI NAZIONALI PER IL CURRICOLO PER LA SCUOLA DELL'INFANZIA E PER IL PRIMO CICLO DI ISTRUZIONE DEL 2012 SONO UN DOCUMENTO DI RIFERIMENTO PER LE SCUOLE ITALIANE CHE FORNISCE LINEE GUIDA PER L'ELABORAZIONE DEL CURRICOLO SCOLASTICO, OVVERO L'INSIEME DEGLI OBIETTIVI E DELLE ATTIVITÀ DIDATTICHE CHE CARATTERIZZANO L'OFFERTA FORMATIVA DI UN ISTITUTO.</a:t>
            </a:r>
          </a:p>
          <a:p>
            <a:pPr algn="ctr">
              <a:lnSpc>
                <a:spcPts val="4108"/>
              </a:lnSpc>
            </a:pPr>
          </a:p>
          <a:p>
            <a:pPr algn="ctr">
              <a:lnSpc>
                <a:spcPts val="4108"/>
              </a:lnSpc>
            </a:pPr>
            <a:r>
              <a:rPr lang="en-US" sz="2475" spc="116">
                <a:solidFill>
                  <a:srgbClr val="FFFFFF"/>
                </a:solidFill>
                <a:latin typeface="Lato Heavy Bold"/>
              </a:rPr>
              <a:t>Il documento delle Indicazioni Nazionali del 2012 introduce il concetto delle Unità di Apprendimento (UDA) come modalità di organizzazione del percorso didattico. Le UDA sono progettate per integrare le diverse discipline in un approccio olistico all'insegnamento, promuovendo un apprendimento significativo e contestualizzato.</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DAGAmZa0tHI</dc:identifier>
  <dcterms:modified xsi:type="dcterms:W3CDTF">2011-08-01T06:04:30Z</dcterms:modified>
  <cp:revision>1</cp:revision>
  <dc:title>Presentazione SNALS</dc:title>
</cp:coreProperties>
</file>